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0"/>
  </p:notesMasterIdLst>
  <p:handoutMasterIdLst>
    <p:handoutMasterId r:id="rId51"/>
  </p:handoutMasterIdLst>
  <p:sldIdLst>
    <p:sldId id="491" r:id="rId2"/>
    <p:sldId id="494" r:id="rId3"/>
    <p:sldId id="493" r:id="rId4"/>
    <p:sldId id="492" r:id="rId5"/>
    <p:sldId id="509" r:id="rId6"/>
    <p:sldId id="529" r:id="rId7"/>
    <p:sldId id="528" r:id="rId8"/>
    <p:sldId id="530" r:id="rId9"/>
    <p:sldId id="531" r:id="rId10"/>
    <p:sldId id="527" r:id="rId11"/>
    <p:sldId id="532" r:id="rId12"/>
    <p:sldId id="534" r:id="rId13"/>
    <p:sldId id="511" r:id="rId14"/>
    <p:sldId id="533" r:id="rId15"/>
    <p:sldId id="535" r:id="rId16"/>
    <p:sldId id="512" r:id="rId17"/>
    <p:sldId id="513" r:id="rId18"/>
    <p:sldId id="514" r:id="rId19"/>
    <p:sldId id="515" r:id="rId20"/>
    <p:sldId id="516" r:id="rId21"/>
    <p:sldId id="517" r:id="rId22"/>
    <p:sldId id="518" r:id="rId23"/>
    <p:sldId id="520" r:id="rId24"/>
    <p:sldId id="525" r:id="rId25"/>
    <p:sldId id="526" r:id="rId26"/>
    <p:sldId id="536" r:id="rId27"/>
    <p:sldId id="537" r:id="rId28"/>
    <p:sldId id="538" r:id="rId29"/>
    <p:sldId id="559" r:id="rId30"/>
    <p:sldId id="539" r:id="rId31"/>
    <p:sldId id="541" r:id="rId32"/>
    <p:sldId id="542" r:id="rId33"/>
    <p:sldId id="543" r:id="rId34"/>
    <p:sldId id="544" r:id="rId35"/>
    <p:sldId id="545" r:id="rId36"/>
    <p:sldId id="546" r:id="rId37"/>
    <p:sldId id="547" r:id="rId38"/>
    <p:sldId id="548" r:id="rId39"/>
    <p:sldId id="549" r:id="rId40"/>
    <p:sldId id="550" r:id="rId41"/>
    <p:sldId id="551" r:id="rId42"/>
    <p:sldId id="552" r:id="rId43"/>
    <p:sldId id="553" r:id="rId44"/>
    <p:sldId id="554" r:id="rId45"/>
    <p:sldId id="555" r:id="rId46"/>
    <p:sldId id="556" r:id="rId47"/>
    <p:sldId id="557" r:id="rId48"/>
    <p:sldId id="558" r:id="rId49"/>
  </p:sldIdLst>
  <p:sldSz cx="9144000" cy="6858000" type="screen4x3"/>
  <p:notesSz cx="6797675" cy="9926638"/>
  <p:defaultTextStyle>
    <a:defPPr>
      <a:defRPr lang="it-IT"/>
    </a:defPPr>
    <a:lvl1pPr algn="l" rtl="0" fontAlgn="base">
      <a:spcBef>
        <a:spcPct val="0"/>
      </a:spcBef>
      <a:spcAft>
        <a:spcPct val="0"/>
      </a:spcAft>
      <a:defRPr sz="4400" b="1" kern="1200">
        <a:solidFill>
          <a:srgbClr val="0954C3"/>
        </a:solidFill>
        <a:latin typeface="Tahoma" pitchFamily="34" charset="0"/>
        <a:ea typeface="+mn-ea"/>
        <a:cs typeface="+mn-cs"/>
      </a:defRPr>
    </a:lvl1pPr>
    <a:lvl2pPr marL="457200" algn="l" rtl="0" fontAlgn="base">
      <a:spcBef>
        <a:spcPct val="0"/>
      </a:spcBef>
      <a:spcAft>
        <a:spcPct val="0"/>
      </a:spcAft>
      <a:defRPr sz="4400" b="1" kern="1200">
        <a:solidFill>
          <a:srgbClr val="0954C3"/>
        </a:solidFill>
        <a:latin typeface="Tahoma" pitchFamily="34" charset="0"/>
        <a:ea typeface="+mn-ea"/>
        <a:cs typeface="+mn-cs"/>
      </a:defRPr>
    </a:lvl2pPr>
    <a:lvl3pPr marL="914400" algn="l" rtl="0" fontAlgn="base">
      <a:spcBef>
        <a:spcPct val="0"/>
      </a:spcBef>
      <a:spcAft>
        <a:spcPct val="0"/>
      </a:spcAft>
      <a:defRPr sz="4400" b="1" kern="1200">
        <a:solidFill>
          <a:srgbClr val="0954C3"/>
        </a:solidFill>
        <a:latin typeface="Tahoma" pitchFamily="34" charset="0"/>
        <a:ea typeface="+mn-ea"/>
        <a:cs typeface="+mn-cs"/>
      </a:defRPr>
    </a:lvl3pPr>
    <a:lvl4pPr marL="1371600" algn="l" rtl="0" fontAlgn="base">
      <a:spcBef>
        <a:spcPct val="0"/>
      </a:spcBef>
      <a:spcAft>
        <a:spcPct val="0"/>
      </a:spcAft>
      <a:defRPr sz="4400" b="1" kern="1200">
        <a:solidFill>
          <a:srgbClr val="0954C3"/>
        </a:solidFill>
        <a:latin typeface="Tahoma" pitchFamily="34" charset="0"/>
        <a:ea typeface="+mn-ea"/>
        <a:cs typeface="+mn-cs"/>
      </a:defRPr>
    </a:lvl4pPr>
    <a:lvl5pPr marL="1828800" algn="l" rtl="0" fontAlgn="base">
      <a:spcBef>
        <a:spcPct val="0"/>
      </a:spcBef>
      <a:spcAft>
        <a:spcPct val="0"/>
      </a:spcAft>
      <a:defRPr sz="4400" b="1" kern="1200">
        <a:solidFill>
          <a:srgbClr val="0954C3"/>
        </a:solidFill>
        <a:latin typeface="Tahoma" pitchFamily="34" charset="0"/>
        <a:ea typeface="+mn-ea"/>
        <a:cs typeface="+mn-cs"/>
      </a:defRPr>
    </a:lvl5pPr>
    <a:lvl6pPr marL="2286000" algn="l" defTabSz="914400" rtl="0" eaLnBrk="1" latinLnBrk="0" hangingPunct="1">
      <a:defRPr sz="4400" b="1" kern="1200">
        <a:solidFill>
          <a:srgbClr val="0954C3"/>
        </a:solidFill>
        <a:latin typeface="Tahoma" pitchFamily="34" charset="0"/>
        <a:ea typeface="+mn-ea"/>
        <a:cs typeface="+mn-cs"/>
      </a:defRPr>
    </a:lvl6pPr>
    <a:lvl7pPr marL="2743200" algn="l" defTabSz="914400" rtl="0" eaLnBrk="1" latinLnBrk="0" hangingPunct="1">
      <a:defRPr sz="4400" b="1" kern="1200">
        <a:solidFill>
          <a:srgbClr val="0954C3"/>
        </a:solidFill>
        <a:latin typeface="Tahoma" pitchFamily="34" charset="0"/>
        <a:ea typeface="+mn-ea"/>
        <a:cs typeface="+mn-cs"/>
      </a:defRPr>
    </a:lvl7pPr>
    <a:lvl8pPr marL="3200400" algn="l" defTabSz="914400" rtl="0" eaLnBrk="1" latinLnBrk="0" hangingPunct="1">
      <a:defRPr sz="4400" b="1" kern="1200">
        <a:solidFill>
          <a:srgbClr val="0954C3"/>
        </a:solidFill>
        <a:latin typeface="Tahoma" pitchFamily="34" charset="0"/>
        <a:ea typeface="+mn-ea"/>
        <a:cs typeface="+mn-cs"/>
      </a:defRPr>
    </a:lvl8pPr>
    <a:lvl9pPr marL="3657600" algn="l" defTabSz="914400" rtl="0" eaLnBrk="1" latinLnBrk="0" hangingPunct="1">
      <a:defRPr sz="4400" b="1" kern="1200">
        <a:solidFill>
          <a:srgbClr val="0954C3"/>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33CC"/>
    <a:srgbClr val="FFCCFF"/>
    <a:srgbClr val="FF99FF"/>
    <a:srgbClr val="FFFFCC"/>
    <a:srgbClr val="FF5050"/>
    <a:srgbClr val="CC0099"/>
    <a:srgbClr val="0000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97529" autoAdjust="0"/>
  </p:normalViewPr>
  <p:slideViewPr>
    <p:cSldViewPr snapToGrid="0">
      <p:cViewPr varScale="1">
        <p:scale>
          <a:sx n="110" d="100"/>
          <a:sy n="110" d="100"/>
        </p:scale>
        <p:origin x="184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873" cy="495692"/>
          </a:xfrm>
          <a:prstGeom prst="rect">
            <a:avLst/>
          </a:prstGeom>
        </p:spPr>
        <p:txBody>
          <a:bodyPr vert="horz" lIns="92263" tIns="46131" rIns="92263" bIns="46131" rtlCol="0"/>
          <a:lstStyle>
            <a:lvl1pPr algn="l">
              <a:defRPr sz="1200"/>
            </a:lvl1pPr>
          </a:lstStyle>
          <a:p>
            <a:endParaRPr lang="it-IT"/>
          </a:p>
        </p:txBody>
      </p:sp>
      <p:sp>
        <p:nvSpPr>
          <p:cNvPr id="3" name="Segnaposto data 2"/>
          <p:cNvSpPr>
            <a:spLocks noGrp="1"/>
          </p:cNvSpPr>
          <p:nvPr>
            <p:ph type="dt" sz="quarter" idx="1"/>
          </p:nvPr>
        </p:nvSpPr>
        <p:spPr>
          <a:xfrm>
            <a:off x="3850197" y="1"/>
            <a:ext cx="2945873" cy="495692"/>
          </a:xfrm>
          <a:prstGeom prst="rect">
            <a:avLst/>
          </a:prstGeom>
        </p:spPr>
        <p:txBody>
          <a:bodyPr vert="horz" lIns="92263" tIns="46131" rIns="92263" bIns="46131" rtlCol="0"/>
          <a:lstStyle>
            <a:lvl1pPr algn="r">
              <a:defRPr sz="1200"/>
            </a:lvl1pPr>
          </a:lstStyle>
          <a:p>
            <a:fld id="{81719CCD-4356-4305-8297-188C0F9A36BD}" type="datetimeFigureOut">
              <a:rPr lang="it-IT" smtClean="0"/>
              <a:pPr/>
              <a:t>28/09/2022</a:t>
            </a:fld>
            <a:endParaRPr lang="it-IT"/>
          </a:p>
        </p:txBody>
      </p:sp>
      <p:sp>
        <p:nvSpPr>
          <p:cNvPr id="4" name="Segnaposto piè di pagina 3"/>
          <p:cNvSpPr>
            <a:spLocks noGrp="1"/>
          </p:cNvSpPr>
          <p:nvPr>
            <p:ph type="ftr" sz="quarter" idx="2"/>
          </p:nvPr>
        </p:nvSpPr>
        <p:spPr>
          <a:xfrm>
            <a:off x="1" y="9429348"/>
            <a:ext cx="2945873" cy="495692"/>
          </a:xfrm>
          <a:prstGeom prst="rect">
            <a:avLst/>
          </a:prstGeom>
        </p:spPr>
        <p:txBody>
          <a:bodyPr vert="horz" lIns="92263" tIns="46131" rIns="92263" bIns="46131"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197" y="9429348"/>
            <a:ext cx="2945873" cy="495692"/>
          </a:xfrm>
          <a:prstGeom prst="rect">
            <a:avLst/>
          </a:prstGeom>
        </p:spPr>
        <p:txBody>
          <a:bodyPr vert="horz" lIns="92263" tIns="46131" rIns="92263" bIns="46131" rtlCol="0" anchor="b"/>
          <a:lstStyle>
            <a:lvl1pPr algn="r">
              <a:defRPr sz="1200"/>
            </a:lvl1pPr>
          </a:lstStyle>
          <a:p>
            <a:fld id="{6541FFEC-5F8A-414C-9557-7AEC85F8B1A4}" type="slidenum">
              <a:rPr lang="it-IT" smtClean="0"/>
              <a:pPr/>
              <a:t>‹N›</a:t>
            </a:fld>
            <a:endParaRPr lang="it-IT"/>
          </a:p>
        </p:txBody>
      </p:sp>
    </p:spTree>
    <p:extLst>
      <p:ext uri="{BB962C8B-B14F-4D97-AF65-F5344CB8AC3E}">
        <p14:creationId xmlns:p14="http://schemas.microsoft.com/office/powerpoint/2010/main" val="180965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45873" cy="495692"/>
          </a:xfrm>
          <a:prstGeom prst="rect">
            <a:avLst/>
          </a:prstGeom>
          <a:noFill/>
          <a:ln w="9525">
            <a:noFill/>
            <a:miter lim="800000"/>
            <a:headEnd/>
            <a:tailEnd/>
          </a:ln>
          <a:effectLst/>
        </p:spPr>
        <p:txBody>
          <a:bodyPr vert="horz" wrap="square" lIns="92263" tIns="46131" rIns="92263" bIns="46131" numCol="1" anchor="t" anchorCtr="0" compatLnSpc="1">
            <a:prstTxWarp prst="textNoShape">
              <a:avLst/>
            </a:prstTxWarp>
          </a:bodyPr>
          <a:lstStyle>
            <a:lvl1pPr algn="l">
              <a:defRPr sz="1200" b="0">
                <a:solidFill>
                  <a:schemeClr val="tx1"/>
                </a:solidFill>
                <a:latin typeface="Arial" charset="0"/>
              </a:defRPr>
            </a:lvl1pPr>
          </a:lstStyle>
          <a:p>
            <a:pPr>
              <a:defRPr/>
            </a:pPr>
            <a:endParaRPr lang="it-IT"/>
          </a:p>
        </p:txBody>
      </p:sp>
      <p:sp>
        <p:nvSpPr>
          <p:cNvPr id="9219" name="Rectangle 3"/>
          <p:cNvSpPr>
            <a:spLocks noGrp="1" noChangeArrowheads="1"/>
          </p:cNvSpPr>
          <p:nvPr>
            <p:ph type="dt" idx="1"/>
          </p:nvPr>
        </p:nvSpPr>
        <p:spPr bwMode="auto">
          <a:xfrm>
            <a:off x="3850197" y="1"/>
            <a:ext cx="2945873" cy="495692"/>
          </a:xfrm>
          <a:prstGeom prst="rect">
            <a:avLst/>
          </a:prstGeom>
          <a:noFill/>
          <a:ln w="9525">
            <a:noFill/>
            <a:miter lim="800000"/>
            <a:headEnd/>
            <a:tailEnd/>
          </a:ln>
          <a:effectLst/>
        </p:spPr>
        <p:txBody>
          <a:bodyPr vert="horz" wrap="square" lIns="92263" tIns="46131" rIns="92263" bIns="46131" numCol="1" anchor="t" anchorCtr="0" compatLnSpc="1">
            <a:prstTxWarp prst="textNoShape">
              <a:avLst/>
            </a:prstTxWarp>
          </a:bodyPr>
          <a:lstStyle>
            <a:lvl1pPr algn="r">
              <a:defRPr sz="1200" b="0">
                <a:solidFill>
                  <a:schemeClr val="tx1"/>
                </a:solidFill>
                <a:latin typeface="Arial" charset="0"/>
              </a:defRPr>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79447" y="4715474"/>
            <a:ext cx="5438783" cy="4466027"/>
          </a:xfrm>
          <a:prstGeom prst="rect">
            <a:avLst/>
          </a:prstGeom>
          <a:noFill/>
          <a:ln w="9525">
            <a:noFill/>
            <a:miter lim="800000"/>
            <a:headEnd/>
            <a:tailEnd/>
          </a:ln>
          <a:effectLst/>
        </p:spPr>
        <p:txBody>
          <a:bodyPr vert="horz" wrap="square" lIns="92263" tIns="46131" rIns="92263" bIns="46131"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9222" name="Rectangle 6"/>
          <p:cNvSpPr>
            <a:spLocks noGrp="1" noChangeArrowheads="1"/>
          </p:cNvSpPr>
          <p:nvPr>
            <p:ph type="ftr" sz="quarter" idx="4"/>
          </p:nvPr>
        </p:nvSpPr>
        <p:spPr bwMode="auto">
          <a:xfrm>
            <a:off x="1" y="9429348"/>
            <a:ext cx="2945873" cy="495692"/>
          </a:xfrm>
          <a:prstGeom prst="rect">
            <a:avLst/>
          </a:prstGeom>
          <a:noFill/>
          <a:ln w="9525">
            <a:noFill/>
            <a:miter lim="800000"/>
            <a:headEnd/>
            <a:tailEnd/>
          </a:ln>
          <a:effectLst/>
        </p:spPr>
        <p:txBody>
          <a:bodyPr vert="horz" wrap="square" lIns="92263" tIns="46131" rIns="92263" bIns="46131" numCol="1" anchor="b" anchorCtr="0" compatLnSpc="1">
            <a:prstTxWarp prst="textNoShape">
              <a:avLst/>
            </a:prstTxWarp>
          </a:bodyPr>
          <a:lstStyle>
            <a:lvl1pPr algn="l">
              <a:defRPr sz="1200" b="0">
                <a:solidFill>
                  <a:schemeClr val="tx1"/>
                </a:solidFill>
                <a:latin typeface="Arial" charset="0"/>
              </a:defRPr>
            </a:lvl1pPr>
          </a:lstStyle>
          <a:p>
            <a:pPr>
              <a:defRPr/>
            </a:pPr>
            <a:endParaRPr lang="it-IT"/>
          </a:p>
        </p:txBody>
      </p:sp>
      <p:sp>
        <p:nvSpPr>
          <p:cNvPr id="9223" name="Rectangle 7"/>
          <p:cNvSpPr>
            <a:spLocks noGrp="1" noChangeArrowheads="1"/>
          </p:cNvSpPr>
          <p:nvPr>
            <p:ph type="sldNum" sz="quarter" idx="5"/>
          </p:nvPr>
        </p:nvSpPr>
        <p:spPr bwMode="auto">
          <a:xfrm>
            <a:off x="3850197" y="9429348"/>
            <a:ext cx="2945873" cy="495692"/>
          </a:xfrm>
          <a:prstGeom prst="rect">
            <a:avLst/>
          </a:prstGeom>
          <a:noFill/>
          <a:ln w="9525">
            <a:noFill/>
            <a:miter lim="800000"/>
            <a:headEnd/>
            <a:tailEnd/>
          </a:ln>
          <a:effectLst/>
        </p:spPr>
        <p:txBody>
          <a:bodyPr vert="horz" wrap="square" lIns="92263" tIns="46131" rIns="92263" bIns="46131" numCol="1" anchor="b" anchorCtr="0" compatLnSpc="1">
            <a:prstTxWarp prst="textNoShape">
              <a:avLst/>
            </a:prstTxWarp>
          </a:bodyPr>
          <a:lstStyle>
            <a:lvl1pPr algn="r">
              <a:defRPr sz="1200" b="0">
                <a:solidFill>
                  <a:schemeClr val="tx1"/>
                </a:solidFill>
                <a:latin typeface="Arial" charset="0"/>
              </a:defRPr>
            </a:lvl1pPr>
          </a:lstStyle>
          <a:p>
            <a:pPr>
              <a:defRPr/>
            </a:pPr>
            <a:fld id="{D63A03E6-B244-45D3-A3EF-89CE55F9D3CA}" type="slidenum">
              <a:rPr lang="it-IT"/>
              <a:pPr>
                <a:defRPr/>
              </a:pPr>
              <a:t>‹N›</a:t>
            </a:fld>
            <a:endParaRPr lang="it-IT"/>
          </a:p>
        </p:txBody>
      </p:sp>
    </p:spTree>
    <p:extLst>
      <p:ext uri="{BB962C8B-B14F-4D97-AF65-F5344CB8AC3E}">
        <p14:creationId xmlns:p14="http://schemas.microsoft.com/office/powerpoint/2010/main" val="2256279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53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a:t>Questa presentazione affronta il tema delle ricadute urbanistiche della </a:t>
            </a:r>
            <a:r>
              <a:rPr lang="it-IT" dirty="0" err="1"/>
              <a:t>Microzonazione</a:t>
            </a:r>
            <a:r>
              <a:rPr lang="it-IT" baseline="0" dirty="0"/>
              <a:t> Sismica.</a:t>
            </a:r>
          </a:p>
          <a:p>
            <a:pPr eaLnBrk="1" hangingPunct="1">
              <a:spcBef>
                <a:spcPct val="0"/>
              </a:spcBef>
            </a:pPr>
            <a:r>
              <a:rPr lang="it-IT" baseline="0" dirty="0"/>
              <a:t>Com’è noto la</a:t>
            </a:r>
            <a:r>
              <a:rPr lang="it-IT" dirty="0"/>
              <a:t> MS è diventata un </a:t>
            </a:r>
            <a:r>
              <a:rPr lang="it-IT" baseline="0" dirty="0"/>
              <a:t>livello conoscitivo obbligatorio </a:t>
            </a:r>
            <a:r>
              <a:rPr lang="it-IT" dirty="0"/>
              <a:t>all’interno degli strumenti urbanistici</a:t>
            </a:r>
            <a:r>
              <a:rPr lang="it-IT" baseline="0" dirty="0"/>
              <a:t> ma ci sono alcuni temi particolarmente critici, come le zone instabili, in cui è stato necessario redigere linee guida e regole per chiarire dal punto di vista geologico gli aspetti che abbiamo visto, e dal punto di vista urbanistico capire come a pianificazione territoriale e urbanistca debba recepire questo tipo di informazioni. </a:t>
            </a:r>
            <a:endParaRPr lang="it-IT" dirty="0"/>
          </a:p>
          <a:p>
            <a:pPr eaLnBrk="1" hangingPunct="1">
              <a:spcBef>
                <a:spcPct val="0"/>
              </a:spcBef>
            </a:pPr>
            <a:endParaRPr lang="it-IT" baseline="0" dirty="0"/>
          </a:p>
          <a:p>
            <a:pPr eaLnBrk="1" hangingPunct="1">
              <a:spcBef>
                <a:spcPct val="0"/>
              </a:spcBef>
            </a:pPr>
            <a:r>
              <a:rPr lang="it-IT" dirty="0"/>
              <a:t>Il terremoto abruzzese e quello emiliano (in cui si sono verificati fenomeni di </a:t>
            </a:r>
            <a:r>
              <a:rPr lang="it-IT" dirty="0" err="1"/>
              <a:t>fagliazione</a:t>
            </a:r>
            <a:r>
              <a:rPr lang="it-IT" dirty="0"/>
              <a:t> superficiale e liquefazione), hanno mostrato in modo evidente le ricadute dei fenomeni di instabilità  sul territorio urbanizzato, soprattutto quando è occupato da manufatti, infrastrutture viarie e reti. </a:t>
            </a:r>
          </a:p>
          <a:p>
            <a:pPr eaLnBrk="1" hangingPunct="1">
              <a:spcBef>
                <a:spcPct val="0"/>
              </a:spcBef>
            </a:pPr>
            <a:r>
              <a:rPr lang="it-IT" dirty="0"/>
              <a:t>Riguardo a questi fenomeni sono state predisposte delle Linee guida in cui si è affrontato nello specifico il modo di intervenire in questi casi.</a:t>
            </a:r>
          </a:p>
          <a:p>
            <a:pPr eaLnBrk="1" hangingPunct="1">
              <a:spcBef>
                <a:spcPct val="0"/>
              </a:spcBef>
            </a:pPr>
            <a:endParaRPr lang="it-IT" dirty="0"/>
          </a:p>
          <a:p>
            <a:pPr eaLnBrk="1" hangingPunct="1">
              <a:spcBef>
                <a:spcPct val="0"/>
              </a:spcBef>
            </a:pPr>
            <a:r>
              <a:rPr lang="it-IT" dirty="0"/>
              <a:t>Già in Indirizzi e Criteri per la </a:t>
            </a:r>
            <a:r>
              <a:rPr lang="it-IT" dirty="0" err="1"/>
              <a:t>Microzonazione</a:t>
            </a:r>
            <a:r>
              <a:rPr lang="it-IT" dirty="0"/>
              <a:t> Sismica 2008 la pericolosità da </a:t>
            </a:r>
            <a:r>
              <a:rPr lang="it-IT" dirty="0" err="1"/>
              <a:t>fagliazione</a:t>
            </a:r>
            <a:r>
              <a:rPr lang="it-IT" dirty="0"/>
              <a:t> di superficie e la suscettibilità alla liquefazione erano state trattate  da un punto di vista geologico, ma per nessuna delle due erano state date indicazioni per la disciplina d’uso del suolo nelle zone investite da tali fenomeni.</a:t>
            </a:r>
          </a:p>
          <a:p>
            <a:pPr eaLnBrk="1" hangingPunct="1">
              <a:spcBef>
                <a:spcPct val="0"/>
              </a:spcBef>
            </a:pPr>
            <a:endParaRPr lang="it-IT" dirty="0"/>
          </a:p>
          <a:p>
            <a:pPr defTabSz="922630" eaLnBrk="1" hangingPunct="1">
              <a:spcBef>
                <a:spcPct val="0"/>
              </a:spcBef>
              <a:defRPr/>
            </a:pPr>
            <a:r>
              <a:rPr lang="it-IT" dirty="0"/>
              <a:t>Da un punto di vista di come poter intervenire sulle aree edificate, mentre per la liquefazione è possibile mettere in atto interventi puntuali di riduzione della pericolosità, attraverso interventi diretti sul suolo, e di vulnerabilità, attraverso interventi sull’edificio – per le faglie attive e capaci non sono previsti interventi di mitigazione degli effetti del fenomeno sugli edifici. Questa impossibilità ad intervenire direttamente sui manufatti/infrastrutture e reti, o sui suoli, ha orientato la ricerca verso scelte di tipo urbanistico.</a:t>
            </a:r>
          </a:p>
        </p:txBody>
      </p:sp>
      <p:sp>
        <p:nvSpPr>
          <p:cNvPr id="225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CCD731-D9F6-43FE-8568-7089D733BBFD}" type="slidenum">
              <a:rPr lang="it-IT" smtClean="0">
                <a:latin typeface="Arial" pitchFamily="34" charset="0"/>
                <a:ea typeface="ＭＳ Ｐゴシック"/>
                <a:cs typeface="ＭＳ Ｐゴシック"/>
              </a:rPr>
              <a:pPr/>
              <a:t>1</a:t>
            </a:fld>
            <a:endParaRPr lang="it-IT">
              <a:latin typeface="Arial"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09700" y="549275"/>
            <a:ext cx="4264025" cy="3197225"/>
          </a:xfrm>
        </p:spPr>
      </p:sp>
      <p:sp>
        <p:nvSpPr>
          <p:cNvPr id="3" name="Segnaposto note 2"/>
          <p:cNvSpPr>
            <a:spLocks noGrp="1"/>
          </p:cNvSpPr>
          <p:nvPr>
            <p:ph type="body" idx="1"/>
          </p:nvPr>
        </p:nvSpPr>
        <p:spPr>
          <a:xfrm>
            <a:off x="700088" y="4076700"/>
            <a:ext cx="5683250" cy="5514381"/>
          </a:xfrm>
        </p:spPr>
        <p:txBody>
          <a:bodyPr/>
          <a:lstStyle/>
          <a:p>
            <a:r>
              <a:rPr lang="it-IT" sz="2000" dirty="0">
                <a:solidFill>
                  <a:prstClr val="black"/>
                </a:solidFill>
              </a:rPr>
              <a:t>Sulla base di questi </a:t>
            </a:r>
            <a:r>
              <a:rPr lang="it-IT" sz="2000" b="1" dirty="0">
                <a:solidFill>
                  <a:prstClr val="black"/>
                </a:solidFill>
              </a:rPr>
              <a:t>principi</a:t>
            </a:r>
            <a:r>
              <a:rPr lang="it-IT" sz="2000" dirty="0">
                <a:solidFill>
                  <a:prstClr val="black"/>
                </a:solidFill>
              </a:rPr>
              <a:t>, </a:t>
            </a:r>
            <a:r>
              <a:rPr lang="it-IT" sz="2000" b="1" dirty="0">
                <a:solidFill>
                  <a:prstClr val="black"/>
                </a:solidFill>
              </a:rPr>
              <a:t>alti</a:t>
            </a:r>
            <a:r>
              <a:rPr lang="it-IT" sz="2000" dirty="0">
                <a:solidFill>
                  <a:prstClr val="black"/>
                </a:solidFill>
              </a:rPr>
              <a:t> e </a:t>
            </a:r>
            <a:r>
              <a:rPr lang="it-IT" sz="2000" b="1" dirty="0">
                <a:solidFill>
                  <a:prstClr val="black"/>
                </a:solidFill>
              </a:rPr>
              <a:t>generali</a:t>
            </a:r>
            <a:r>
              <a:rPr lang="it-IT" sz="2000" dirty="0">
                <a:solidFill>
                  <a:prstClr val="black"/>
                </a:solidFill>
              </a:rPr>
              <a:t>, e di </a:t>
            </a:r>
            <a:r>
              <a:rPr lang="it-IT" sz="2000" b="1" dirty="0">
                <a:solidFill>
                  <a:prstClr val="black"/>
                </a:solidFill>
              </a:rPr>
              <a:t>quanto abbiamo appreso </a:t>
            </a:r>
            <a:r>
              <a:rPr lang="it-IT" sz="2000" dirty="0">
                <a:solidFill>
                  <a:prstClr val="black"/>
                </a:solidFill>
              </a:rPr>
              <a:t>lavorando con le Regioni sul territorio in questi quasi 5 anni, stiamo lavorando a </a:t>
            </a:r>
            <a:r>
              <a:rPr lang="it-IT" sz="2000" b="1" dirty="0">
                <a:solidFill>
                  <a:prstClr val="black"/>
                </a:solidFill>
              </a:rPr>
              <a:t>due proposte </a:t>
            </a:r>
            <a:r>
              <a:rPr lang="it-IT" sz="2000" b="0" dirty="0">
                <a:solidFill>
                  <a:prstClr val="black"/>
                </a:solidFill>
              </a:rPr>
              <a:t>integrate per attività future</a:t>
            </a:r>
            <a:r>
              <a:rPr lang="it-IT" sz="2000" dirty="0">
                <a:solidFill>
                  <a:prstClr val="black"/>
                </a:solidFill>
              </a:rPr>
              <a:t>.</a:t>
            </a:r>
          </a:p>
          <a:p>
            <a:r>
              <a:rPr lang="it-IT" sz="2000" dirty="0">
                <a:solidFill>
                  <a:prstClr val="black"/>
                </a:solidFill>
              </a:rPr>
              <a:t>La </a:t>
            </a:r>
            <a:r>
              <a:rPr lang="it-IT" sz="2000" b="1" dirty="0">
                <a:solidFill>
                  <a:prstClr val="black"/>
                </a:solidFill>
              </a:rPr>
              <a:t>prima</a:t>
            </a:r>
            <a:r>
              <a:rPr lang="it-IT" sz="2000" dirty="0">
                <a:solidFill>
                  <a:prstClr val="black"/>
                </a:solidFill>
              </a:rPr>
              <a:t> </a:t>
            </a:r>
            <a:r>
              <a:rPr lang="it-IT" dirty="0">
                <a:solidFill>
                  <a:prstClr val="black"/>
                </a:solidFill>
              </a:rPr>
              <a:t>è </a:t>
            </a:r>
            <a:r>
              <a:rPr lang="it-IT" sz="2000" dirty="0">
                <a:solidFill>
                  <a:prstClr val="black"/>
                </a:solidFill>
              </a:rPr>
              <a:t>mirata al </a:t>
            </a:r>
            <a:r>
              <a:rPr lang="it-IT" sz="2000" b="1" dirty="0">
                <a:solidFill>
                  <a:prstClr val="black"/>
                </a:solidFill>
              </a:rPr>
              <a:t>raggiungimento</a:t>
            </a:r>
            <a:r>
              <a:rPr lang="it-IT" sz="2000" dirty="0">
                <a:solidFill>
                  <a:prstClr val="black"/>
                </a:solidFill>
              </a:rPr>
              <a:t> dei </a:t>
            </a:r>
            <a:r>
              <a:rPr lang="it-IT" sz="2000" b="1" dirty="0">
                <a:solidFill>
                  <a:prstClr val="black"/>
                </a:solidFill>
              </a:rPr>
              <a:t>livelli essenziali di sicurezza </a:t>
            </a:r>
            <a:r>
              <a:rPr lang="it-IT" sz="2000" dirty="0">
                <a:solidFill>
                  <a:prstClr val="black"/>
                </a:solidFill>
              </a:rPr>
              <a:t>di </a:t>
            </a:r>
            <a:r>
              <a:rPr lang="it-IT" sz="2000" b="1" dirty="0">
                <a:solidFill>
                  <a:prstClr val="black"/>
                </a:solidFill>
              </a:rPr>
              <a:t>protezione civile </a:t>
            </a:r>
            <a:r>
              <a:rPr lang="it-IT" sz="2000" dirty="0">
                <a:solidFill>
                  <a:prstClr val="black"/>
                </a:solidFill>
              </a:rPr>
              <a:t>in tutto il territorio nazionale. </a:t>
            </a:r>
          </a:p>
          <a:p>
            <a:r>
              <a:rPr lang="it-IT" sz="2000" dirty="0">
                <a:solidFill>
                  <a:prstClr val="black"/>
                </a:solidFill>
              </a:rPr>
              <a:t>Si tratta di </a:t>
            </a:r>
            <a:r>
              <a:rPr lang="it-IT" sz="2000" b="1" dirty="0">
                <a:solidFill>
                  <a:prstClr val="black"/>
                </a:solidFill>
              </a:rPr>
              <a:t>estendere a tutti i territori di tutte le Regioni</a:t>
            </a:r>
            <a:r>
              <a:rPr lang="it-IT" sz="2000" dirty="0">
                <a:solidFill>
                  <a:prstClr val="black"/>
                </a:solidFill>
              </a:rPr>
              <a:t>, sulla base di loro specifici </a:t>
            </a:r>
            <a:r>
              <a:rPr lang="it-IT" sz="2000" b="1" dirty="0">
                <a:solidFill>
                  <a:prstClr val="black"/>
                </a:solidFill>
              </a:rPr>
              <a:t>interessi</a:t>
            </a:r>
            <a:r>
              <a:rPr lang="it-IT" sz="2000" dirty="0">
                <a:solidFill>
                  <a:prstClr val="black"/>
                </a:solidFill>
              </a:rPr>
              <a:t> e </a:t>
            </a:r>
            <a:r>
              <a:rPr lang="it-IT" sz="2000" b="1" dirty="0">
                <a:solidFill>
                  <a:prstClr val="black"/>
                </a:solidFill>
              </a:rPr>
              <a:t>necessità</a:t>
            </a:r>
            <a:r>
              <a:rPr lang="it-IT" sz="2000" dirty="0">
                <a:solidFill>
                  <a:prstClr val="black"/>
                </a:solidFill>
              </a:rPr>
              <a:t>, quanto fatto in alcuni contesti territoriali nelle aree oggetto del PON </a:t>
            </a:r>
            <a:r>
              <a:rPr lang="en-GB" sz="2000" i="1" noProof="0" dirty="0">
                <a:solidFill>
                  <a:prstClr val="black"/>
                </a:solidFill>
              </a:rPr>
              <a:t>Governance</a:t>
            </a:r>
            <a:r>
              <a:rPr lang="it-IT" sz="2000" dirty="0">
                <a:solidFill>
                  <a:prstClr val="black"/>
                </a:solidFill>
              </a:rPr>
              <a:t> 2014-2020.</a:t>
            </a:r>
          </a:p>
        </p:txBody>
      </p:sp>
      <p:sp>
        <p:nvSpPr>
          <p:cNvPr id="4" name="Segnaposto numero diapositiva 3"/>
          <p:cNvSpPr>
            <a:spLocks noGrp="1"/>
          </p:cNvSpPr>
          <p:nvPr>
            <p:ph type="sldNum" sz="quarter" idx="5"/>
          </p:nvPr>
        </p:nvSpPr>
        <p:spPr/>
        <p:txBody>
          <a:bodyPr/>
          <a:lstStyle/>
          <a:p>
            <a:fld id="{6BCFABEB-8EDD-4847-8AE0-A1C3346E90B4}" type="slidenum">
              <a:rPr lang="it-IT" smtClean="0"/>
              <a:t>33</a:t>
            </a:fld>
            <a:endParaRPr lang="it-IT"/>
          </a:p>
        </p:txBody>
      </p:sp>
    </p:spTree>
    <p:extLst>
      <p:ext uri="{BB962C8B-B14F-4D97-AF65-F5344CB8AC3E}">
        <p14:creationId xmlns:p14="http://schemas.microsoft.com/office/powerpoint/2010/main" val="327797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09700" y="555625"/>
            <a:ext cx="4264025" cy="3197225"/>
          </a:xfrm>
        </p:spPr>
      </p:sp>
      <p:sp>
        <p:nvSpPr>
          <p:cNvPr id="3" name="Segnaposto note 2"/>
          <p:cNvSpPr>
            <a:spLocks noGrp="1"/>
          </p:cNvSpPr>
          <p:nvPr>
            <p:ph type="body" idx="1"/>
          </p:nvPr>
        </p:nvSpPr>
        <p:spPr>
          <a:xfrm>
            <a:off x="700087" y="4076700"/>
            <a:ext cx="5683251" cy="5484158"/>
          </a:xfrm>
        </p:spPr>
        <p:txBody>
          <a:bodyPr/>
          <a:lstStyle/>
          <a:p>
            <a:r>
              <a:rPr lang="it-IT" sz="2000" dirty="0"/>
              <a:t>La </a:t>
            </a:r>
            <a:r>
              <a:rPr lang="it-IT" sz="2000" b="1" dirty="0"/>
              <a:t>seconda</a:t>
            </a:r>
            <a:r>
              <a:rPr lang="it-IT" sz="2000" dirty="0"/>
              <a:t> proposta estende la prima, e </a:t>
            </a:r>
            <a:r>
              <a:rPr lang="it-IT" dirty="0"/>
              <a:t>mira a raggiungere un </a:t>
            </a:r>
            <a:r>
              <a:rPr lang="it-IT" b="1" dirty="0"/>
              <a:t>livello essenziale </a:t>
            </a:r>
            <a:r>
              <a:rPr lang="it-IT" dirty="0"/>
              <a:t>di </a:t>
            </a:r>
            <a:r>
              <a:rPr lang="it-IT" b="1" dirty="0"/>
              <a:t>resilienza alle catastrofi naturali </a:t>
            </a:r>
            <a:r>
              <a:rPr lang="it-IT" dirty="0"/>
              <a:t>in tutto il territorio nazionale,</a:t>
            </a:r>
            <a:r>
              <a:rPr lang="it-IT" dirty="0">
                <a:solidFill>
                  <a:prstClr val="black"/>
                </a:solidFill>
              </a:rPr>
              <a:t> promuovendo la </a:t>
            </a:r>
            <a:r>
              <a:rPr lang="it-IT" b="1" dirty="0">
                <a:solidFill>
                  <a:prstClr val="black"/>
                </a:solidFill>
              </a:rPr>
              <a:t>previsione</a:t>
            </a:r>
            <a:r>
              <a:rPr lang="it-IT" dirty="0">
                <a:solidFill>
                  <a:prstClr val="black"/>
                </a:solidFill>
              </a:rPr>
              <a:t> e la </a:t>
            </a:r>
            <a:r>
              <a:rPr lang="it-IT" b="1" dirty="0">
                <a:solidFill>
                  <a:prstClr val="black"/>
                </a:solidFill>
              </a:rPr>
              <a:t>prevenzione</a:t>
            </a:r>
            <a:r>
              <a:rPr lang="it-IT" dirty="0">
                <a:solidFill>
                  <a:prstClr val="black"/>
                </a:solidFill>
              </a:rPr>
              <a:t> dei </a:t>
            </a:r>
            <a:r>
              <a:rPr lang="it-IT" b="1" dirty="0">
                <a:solidFill>
                  <a:prstClr val="black"/>
                </a:solidFill>
              </a:rPr>
              <a:t>rischi</a:t>
            </a:r>
            <a:r>
              <a:rPr lang="it-IT" dirty="0">
                <a:solidFill>
                  <a:prstClr val="black"/>
                </a:solidFill>
              </a:rPr>
              <a:t> e la capacità di </a:t>
            </a:r>
            <a:r>
              <a:rPr lang="it-IT" b="1" dirty="0">
                <a:solidFill>
                  <a:prstClr val="black"/>
                </a:solidFill>
              </a:rPr>
              <a:t>rispondere</a:t>
            </a:r>
            <a:r>
              <a:rPr lang="it-IT" dirty="0">
                <a:solidFill>
                  <a:prstClr val="black"/>
                </a:solidFill>
              </a:rPr>
              <a:t> </a:t>
            </a:r>
            <a:r>
              <a:rPr lang="it-IT" b="1" dirty="0">
                <a:solidFill>
                  <a:prstClr val="black"/>
                </a:solidFill>
              </a:rPr>
              <a:t>efficacemente</a:t>
            </a:r>
            <a:r>
              <a:rPr lang="it-IT" dirty="0">
                <a:solidFill>
                  <a:prstClr val="black"/>
                </a:solidFill>
              </a:rPr>
              <a:t> e </a:t>
            </a:r>
            <a:r>
              <a:rPr lang="it-IT" b="1" dirty="0">
                <a:solidFill>
                  <a:prstClr val="black"/>
                </a:solidFill>
              </a:rPr>
              <a:t>tempestivamente</a:t>
            </a:r>
            <a:r>
              <a:rPr lang="it-IT" dirty="0">
                <a:solidFill>
                  <a:prstClr val="black"/>
                </a:solidFill>
              </a:rPr>
              <a:t> a un evento naturale potenzialmente catastrofico.</a:t>
            </a:r>
          </a:p>
        </p:txBody>
      </p:sp>
      <p:sp>
        <p:nvSpPr>
          <p:cNvPr id="4" name="Segnaposto numero diapositiva 3"/>
          <p:cNvSpPr>
            <a:spLocks noGrp="1"/>
          </p:cNvSpPr>
          <p:nvPr>
            <p:ph type="sldNum" sz="quarter" idx="5"/>
          </p:nvPr>
        </p:nvSpPr>
        <p:spPr/>
        <p:txBody>
          <a:bodyPr/>
          <a:lstStyle/>
          <a:p>
            <a:fld id="{6BCFABEB-8EDD-4847-8AE0-A1C3346E90B4}" type="slidenum">
              <a:rPr lang="it-IT" smtClean="0"/>
              <a:t>34</a:t>
            </a:fld>
            <a:endParaRPr lang="it-IT"/>
          </a:p>
        </p:txBody>
      </p:sp>
    </p:spTree>
    <p:extLst>
      <p:ext uri="{BB962C8B-B14F-4D97-AF65-F5344CB8AC3E}">
        <p14:creationId xmlns:p14="http://schemas.microsoft.com/office/powerpoint/2010/main" val="1094431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ttangolo 7"/>
          <p:cNvSpPr/>
          <p:nvPr userDrawn="1"/>
        </p:nvSpPr>
        <p:spPr>
          <a:xfrm>
            <a:off x="152400" y="533400"/>
            <a:ext cx="10668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it-IT"/>
          </a:p>
        </p:txBody>
      </p:sp>
      <p:pic>
        <p:nvPicPr>
          <p:cNvPr id="5" name="Picture 4"/>
          <p:cNvPicPr>
            <a:picLocks noChangeAspect="1" noChangeArrowheads="1"/>
          </p:cNvPicPr>
          <p:nvPr userDrawn="1"/>
        </p:nvPicPr>
        <p:blipFill>
          <a:blip r:embed="rId2" cstate="print"/>
          <a:srcRect/>
          <a:stretch>
            <a:fillRect/>
          </a:stretch>
        </p:blipFill>
        <p:spPr bwMode="auto">
          <a:xfrm>
            <a:off x="0" y="0"/>
            <a:ext cx="9144000" cy="838200"/>
          </a:xfrm>
          <a:prstGeom prst="rect">
            <a:avLst/>
          </a:prstGeom>
          <a:noFill/>
          <a:ln w="9525">
            <a:noFill/>
            <a:miter lim="800000"/>
            <a:headEnd/>
            <a:tailEnd/>
          </a:ln>
        </p:spPr>
      </p:pic>
      <p:sp>
        <p:nvSpPr>
          <p:cNvPr id="6" name="Parallelogramma 9"/>
          <p:cNvSpPr/>
          <p:nvPr userDrawn="1"/>
        </p:nvSpPr>
        <p:spPr>
          <a:xfrm flipH="1">
            <a:off x="5438775" y="428625"/>
            <a:ext cx="2552700" cy="457200"/>
          </a:xfrm>
          <a:prstGeom prst="parallelogram">
            <a:avLst>
              <a:gd name="adj" fmla="val 64583"/>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it-IT"/>
          </a:p>
        </p:txBody>
      </p:sp>
      <p:sp>
        <p:nvSpPr>
          <p:cNvPr id="7" name="Parallelogramma 10"/>
          <p:cNvSpPr/>
          <p:nvPr userDrawn="1"/>
        </p:nvSpPr>
        <p:spPr>
          <a:xfrm flipH="1">
            <a:off x="-323850" y="0"/>
            <a:ext cx="1714500" cy="457200"/>
          </a:xfrm>
          <a:prstGeom prst="parallelogram">
            <a:avLst>
              <a:gd name="adj" fmla="val 64583"/>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it-IT"/>
          </a:p>
        </p:txBody>
      </p:sp>
      <p:pic>
        <p:nvPicPr>
          <p:cNvPr id="8"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8125" y="95250"/>
            <a:ext cx="838200" cy="655638"/>
          </a:xfrm>
          <a:prstGeom prst="rect">
            <a:avLst/>
          </a:prstGeom>
          <a:noFill/>
          <a:ln w="9525">
            <a:noFill/>
            <a:miter lim="800000"/>
            <a:headEnd/>
            <a:tailEnd/>
          </a:ln>
        </p:spPr>
      </p:pic>
      <p:sp>
        <p:nvSpPr>
          <p:cNvPr id="2" name="Titolo 1"/>
          <p:cNvSpPr>
            <a:spLocks noGrp="1"/>
          </p:cNvSpPr>
          <p:nvPr>
            <p:ph type="ctrTitle"/>
          </p:nvPr>
        </p:nvSpPr>
        <p:spPr>
          <a:xfrm>
            <a:off x="685800" y="2130425"/>
            <a:ext cx="7772400" cy="1470025"/>
          </a:xfrm>
        </p:spPr>
        <p:txBody>
          <a:bodyPr/>
          <a:lstStyle>
            <a:lvl1pPr>
              <a:defRPr sz="2800" b="1" i="0" baseline="0">
                <a:latin typeface="Verdana" pitchFamily="34" charset="0"/>
              </a:defRPr>
            </a:lvl1pPr>
          </a:lstStyle>
          <a:p>
            <a:r>
              <a:rPr lang="it-IT" dirty="0"/>
              <a:t>Fare clic per modificare lo stile del titolo</a:t>
            </a:r>
          </a:p>
        </p:txBody>
      </p:sp>
      <p:sp>
        <p:nvSpPr>
          <p:cNvPr id="3" name="Sottotitolo 2"/>
          <p:cNvSpPr>
            <a:spLocks noGrp="1"/>
          </p:cNvSpPr>
          <p:nvPr>
            <p:ph type="subTitle" idx="1"/>
          </p:nvPr>
        </p:nvSpPr>
        <p:spPr>
          <a:xfrm>
            <a:off x="1371600" y="3886200"/>
            <a:ext cx="6400800" cy="876300"/>
          </a:xfrm>
        </p:spPr>
        <p:txBody>
          <a:bodyPr/>
          <a:lstStyle>
            <a:lvl1pPr marL="0" indent="0" algn="ctr">
              <a:buNone/>
              <a:defRPr sz="2400" b="0" i="1" baseline="0">
                <a:solidFill>
                  <a:schemeClr val="tx1">
                    <a:tint val="75000"/>
                  </a:schemeClr>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
        <p:nvSpPr>
          <p:cNvPr id="9" name="Segnaposto data 3"/>
          <p:cNvSpPr>
            <a:spLocks noGrp="1"/>
          </p:cNvSpPr>
          <p:nvPr>
            <p:ph type="dt" sz="half" idx="10"/>
          </p:nvPr>
        </p:nvSpPr>
        <p:spPr/>
        <p:txBody>
          <a:bodyPr/>
          <a:lstStyle>
            <a:lvl1pPr>
              <a:defRPr/>
            </a:lvl1pPr>
          </a:lstStyle>
          <a:p>
            <a:pPr>
              <a:defRPr/>
            </a:pPr>
            <a:fld id="{4039586D-DEEE-484A-883B-61CB1B61D195}" type="datetimeFigureOut">
              <a:rPr lang="it-IT"/>
              <a:pPr>
                <a:defRPr/>
              </a:pPr>
              <a:t>28/09/2022</a:t>
            </a:fld>
            <a:endParaRPr lang="it-IT"/>
          </a:p>
        </p:txBody>
      </p:sp>
      <p:sp>
        <p:nvSpPr>
          <p:cNvPr id="10" name="Segnaposto piè di pagina 4"/>
          <p:cNvSpPr>
            <a:spLocks noGrp="1"/>
          </p:cNvSpPr>
          <p:nvPr>
            <p:ph type="ftr" sz="quarter" idx="11"/>
          </p:nvPr>
        </p:nvSpPr>
        <p:spPr/>
        <p:txBody>
          <a:bodyPr/>
          <a:lstStyle>
            <a:lvl1pPr>
              <a:defRPr/>
            </a:lvl1pPr>
          </a:lstStyle>
          <a:p>
            <a:pPr>
              <a:defRPr/>
            </a:pPr>
            <a:endParaRPr lang="it-IT"/>
          </a:p>
        </p:txBody>
      </p:sp>
      <p:sp>
        <p:nvSpPr>
          <p:cNvPr id="11" name="Segnaposto numero diapositiva 5"/>
          <p:cNvSpPr>
            <a:spLocks noGrp="1"/>
          </p:cNvSpPr>
          <p:nvPr>
            <p:ph type="sldNum" sz="quarter" idx="12"/>
          </p:nvPr>
        </p:nvSpPr>
        <p:spPr/>
        <p:txBody>
          <a:bodyPr/>
          <a:lstStyle>
            <a:lvl1pPr>
              <a:defRPr/>
            </a:lvl1pPr>
          </a:lstStyle>
          <a:p>
            <a:pPr>
              <a:defRPr/>
            </a:pPr>
            <a:fld id="{A76DB5C1-7F66-4533-8459-1C7EDCEB9232}" type="slidenum">
              <a:rPr lang="it-IT"/>
              <a:pPr>
                <a:defRPr/>
              </a:pPr>
              <a:t>‹N›</a:t>
            </a:fld>
            <a:endParaRPr lang="it-IT"/>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8E005EA2-73B7-40F1-BAC6-6D5F65EC8422}" type="datetimeFigureOut">
              <a:rPr lang="it-IT"/>
              <a:pPr>
                <a:defRPr/>
              </a:pPr>
              <a:t>28/09/2022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6C720C9-FFF9-4744-BA4A-A360069FE733}" type="slidenum">
              <a:rPr lang="it-IT"/>
              <a:pPr>
                <a:defRPr/>
              </a:pPr>
              <a:t>‹N›</a:t>
            </a:fld>
            <a:endParaRPr lang="it-IT"/>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BE73A9E5-C0BA-4B10-8253-264E952A13FA}" type="datetimeFigureOut">
              <a:rPr lang="it-IT"/>
              <a:pPr>
                <a:defRPr/>
              </a:pPr>
              <a:t>28/09/2022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3F86FEB-1307-4605-9EA2-5112F2663A60}" type="slidenum">
              <a:rPr lang="it-IT"/>
              <a:pPr>
                <a:defRPr/>
              </a:pPr>
              <a:t>‹N›</a:t>
            </a:fld>
            <a:endParaRPr lang="it-IT"/>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pic>
        <p:nvPicPr>
          <p:cNvPr id="2" name="Immagine 6" descr="SLIDE_PPT_800x600.jpg"/>
          <p:cNvPicPr>
            <a:picLocks noChangeAspect="1"/>
          </p:cNvPicPr>
          <p:nvPr userDrawn="1"/>
        </p:nvPicPr>
        <p:blipFill>
          <a:blip r:embed="rId2" cstate="print"/>
          <a:srcRect/>
          <a:stretch>
            <a:fillRect/>
          </a:stretch>
        </p:blipFill>
        <p:spPr bwMode="auto">
          <a:xfrm>
            <a:off x="0" y="-25400"/>
            <a:ext cx="9144000" cy="6858000"/>
          </a:xfrm>
          <a:prstGeom prst="rect">
            <a:avLst/>
          </a:prstGeom>
          <a:noFill/>
          <a:ln w="9525">
            <a:noFill/>
            <a:miter lim="800000"/>
            <a:headEnd/>
            <a:tailEnd/>
          </a:ln>
        </p:spPr>
      </p:pic>
      <p:pic>
        <p:nvPicPr>
          <p:cNvPr id="3" name="Immagine 7" descr="MARCHIO_DPC.eps"/>
          <p:cNvPicPr>
            <a:picLocks noChangeAspect="1"/>
          </p:cNvPicPr>
          <p:nvPr userDrawn="1"/>
        </p:nvPicPr>
        <p:blipFill>
          <a:blip r:embed="rId3" cstate="print"/>
          <a:srcRect/>
          <a:stretch>
            <a:fillRect/>
          </a:stretch>
        </p:blipFill>
        <p:spPr bwMode="auto">
          <a:xfrm>
            <a:off x="7040563" y="5389563"/>
            <a:ext cx="1290637" cy="1011237"/>
          </a:xfrm>
          <a:prstGeom prst="rect">
            <a:avLst/>
          </a:prstGeom>
          <a:noFill/>
          <a:ln w="9525">
            <a:noFill/>
            <a:miter lim="800000"/>
            <a:headEnd/>
            <a:tailEnd/>
          </a:ln>
        </p:spPr>
      </p:pic>
      <p:sp>
        <p:nvSpPr>
          <p:cNvPr id="4" name="Segnaposto data 3"/>
          <p:cNvSpPr>
            <a:spLocks noGrp="1"/>
          </p:cNvSpPr>
          <p:nvPr>
            <p:ph type="dt" sz="half" idx="10"/>
          </p:nvPr>
        </p:nvSpPr>
        <p:spPr/>
        <p:txBody>
          <a:bodyPr/>
          <a:lstStyle>
            <a:lvl1pPr>
              <a:defRPr/>
            </a:lvl1pPr>
          </a:lstStyle>
          <a:p>
            <a:pPr>
              <a:defRPr/>
            </a:pPr>
            <a:fld id="{977AF762-C946-4DA8-97E8-6DEDDB765BE6}" type="datetime1">
              <a:rPr lang="it-IT"/>
              <a:pPr>
                <a:defRPr/>
              </a:pPr>
              <a:t>28/09/2022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66FAC77-0D45-49D2-8AA1-F906CF6C278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Rettangolo 17"/>
          <p:cNvSpPr/>
          <p:nvPr userDrawn="1"/>
        </p:nvSpPr>
        <p:spPr>
          <a:xfrm>
            <a:off x="152400" y="533400"/>
            <a:ext cx="10668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it-IT"/>
          </a:p>
        </p:txBody>
      </p:sp>
      <p:pic>
        <p:nvPicPr>
          <p:cNvPr id="5" name="Picture 4"/>
          <p:cNvPicPr>
            <a:picLocks noChangeAspect="1" noChangeArrowheads="1"/>
          </p:cNvPicPr>
          <p:nvPr userDrawn="1"/>
        </p:nvPicPr>
        <p:blipFill>
          <a:blip r:embed="rId2" cstate="print"/>
          <a:srcRect/>
          <a:stretch>
            <a:fillRect/>
          </a:stretch>
        </p:blipFill>
        <p:spPr bwMode="auto">
          <a:xfrm>
            <a:off x="0" y="0"/>
            <a:ext cx="9144000" cy="838200"/>
          </a:xfrm>
          <a:prstGeom prst="rect">
            <a:avLst/>
          </a:prstGeom>
          <a:noFill/>
          <a:ln w="9525">
            <a:noFill/>
            <a:miter lim="800000"/>
            <a:headEnd/>
            <a:tailEnd/>
          </a:ln>
        </p:spPr>
      </p:pic>
      <p:sp>
        <p:nvSpPr>
          <p:cNvPr id="6" name="Parallelogramma 20"/>
          <p:cNvSpPr/>
          <p:nvPr userDrawn="1"/>
        </p:nvSpPr>
        <p:spPr>
          <a:xfrm flipH="1">
            <a:off x="5438775" y="428625"/>
            <a:ext cx="2552700" cy="457200"/>
          </a:xfrm>
          <a:prstGeom prst="parallelogram">
            <a:avLst>
              <a:gd name="adj" fmla="val 64583"/>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it-IT"/>
          </a:p>
        </p:txBody>
      </p:sp>
      <p:sp>
        <p:nvSpPr>
          <p:cNvPr id="7" name="Parallelogramma 21"/>
          <p:cNvSpPr/>
          <p:nvPr userDrawn="1"/>
        </p:nvSpPr>
        <p:spPr>
          <a:xfrm flipH="1">
            <a:off x="-323850" y="0"/>
            <a:ext cx="1714500" cy="457200"/>
          </a:xfrm>
          <a:prstGeom prst="parallelogram">
            <a:avLst>
              <a:gd name="adj" fmla="val 64583"/>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it-IT"/>
          </a:p>
        </p:txBody>
      </p:sp>
      <p:pic>
        <p:nvPicPr>
          <p:cNvPr id="8"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8125" y="95250"/>
            <a:ext cx="838200" cy="655638"/>
          </a:xfrm>
          <a:prstGeom prst="rect">
            <a:avLst/>
          </a:prstGeom>
          <a:noFill/>
          <a:ln w="9525">
            <a:noFill/>
            <a:miter lim="800000"/>
            <a:headEnd/>
            <a:tailEnd/>
          </a:ln>
        </p:spPr>
      </p:pic>
      <p:sp>
        <p:nvSpPr>
          <p:cNvPr id="3" name="Segnaposto contenuto 2"/>
          <p:cNvSpPr>
            <a:spLocks noGrp="1"/>
          </p:cNvSpPr>
          <p:nvPr>
            <p:ph idx="1"/>
          </p:nvPr>
        </p:nvSpPr>
        <p:spPr>
          <a:xfrm>
            <a:off x="666751" y="1676400"/>
            <a:ext cx="7810500" cy="4449763"/>
          </a:xfrm>
        </p:spPr>
        <p:txBody>
          <a:bodyPr/>
          <a:lstStyle>
            <a:lvl1pPr>
              <a:defRPr sz="2400">
                <a:latin typeface="Verdana" pitchFamily="34" charset="0"/>
              </a:defRPr>
            </a:lvl1pPr>
            <a:lvl2pPr>
              <a:defRPr sz="2000">
                <a:latin typeface="Verdana" pitchFamily="34" charset="0"/>
              </a:defRPr>
            </a:lvl2pPr>
            <a:lvl3pPr>
              <a:defRPr sz="1800" i="1">
                <a:latin typeface="Verdana" pitchFamily="34" charset="0"/>
              </a:defRPr>
            </a:lvl3pPr>
            <a:lvl4pPr>
              <a:defRPr sz="1600">
                <a:latin typeface="Verdana" pitchFamily="34" charset="0"/>
              </a:defRPr>
            </a:lvl4pPr>
            <a:lvl5pPr>
              <a:defRPr sz="1200">
                <a:latin typeface="Verdana"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2" name="Titolo 1"/>
          <p:cNvSpPr>
            <a:spLocks noGrp="1"/>
          </p:cNvSpPr>
          <p:nvPr>
            <p:ph type="title"/>
          </p:nvPr>
        </p:nvSpPr>
        <p:spPr>
          <a:xfrm>
            <a:off x="1266826" y="419100"/>
            <a:ext cx="6591300" cy="838200"/>
          </a:xfrm>
        </p:spPr>
        <p:txBody>
          <a:bodyPr anchor="t">
            <a:normAutofit/>
          </a:bodyPr>
          <a:lstStyle>
            <a:lvl1pPr algn="l">
              <a:tabLst/>
              <a:defRPr sz="2400" b="1" i="0" baseline="0">
                <a:latin typeface="Verdana" pitchFamily="34" charset="0"/>
              </a:defRPr>
            </a:lvl1pPr>
          </a:lstStyle>
          <a:p>
            <a:r>
              <a:rPr lang="it-IT" dirty="0"/>
              <a:t>Fare clic per modificare lo stile del titolo</a:t>
            </a:r>
          </a:p>
        </p:txBody>
      </p:sp>
      <p:sp>
        <p:nvSpPr>
          <p:cNvPr id="9" name="Segnaposto data 3"/>
          <p:cNvSpPr>
            <a:spLocks noGrp="1"/>
          </p:cNvSpPr>
          <p:nvPr>
            <p:ph type="dt" sz="half" idx="10"/>
          </p:nvPr>
        </p:nvSpPr>
        <p:spPr>
          <a:xfrm>
            <a:off x="666750" y="6356350"/>
            <a:ext cx="1924050" cy="365125"/>
          </a:xfrm>
        </p:spPr>
        <p:txBody>
          <a:bodyPr/>
          <a:lstStyle>
            <a:lvl1pPr>
              <a:defRPr/>
            </a:lvl1pPr>
          </a:lstStyle>
          <a:p>
            <a:pPr>
              <a:defRPr/>
            </a:pPr>
            <a:fld id="{FB5242CF-74A4-4F42-A2FA-87879DB11B89}" type="datetimeFigureOut">
              <a:rPr lang="it-IT"/>
              <a:pPr>
                <a:defRPr/>
              </a:pPr>
              <a:t>28/09/2022</a:t>
            </a:fld>
            <a:endParaRPr lang="it-IT" dirty="0"/>
          </a:p>
        </p:txBody>
      </p:sp>
      <p:sp>
        <p:nvSpPr>
          <p:cNvPr id="10" name="Segnaposto piè di pagina 4"/>
          <p:cNvSpPr>
            <a:spLocks noGrp="1"/>
          </p:cNvSpPr>
          <p:nvPr>
            <p:ph type="ftr" sz="quarter" idx="11"/>
          </p:nvPr>
        </p:nvSpPr>
        <p:spPr/>
        <p:txBody>
          <a:bodyPr/>
          <a:lstStyle>
            <a:lvl1pPr>
              <a:defRPr/>
            </a:lvl1pPr>
          </a:lstStyle>
          <a:p>
            <a:pPr>
              <a:defRPr/>
            </a:pPr>
            <a:endParaRPr lang="it-IT"/>
          </a:p>
        </p:txBody>
      </p:sp>
      <p:sp>
        <p:nvSpPr>
          <p:cNvPr id="11" name="Segnaposto numero diapositiva 5"/>
          <p:cNvSpPr>
            <a:spLocks noGrp="1"/>
          </p:cNvSpPr>
          <p:nvPr>
            <p:ph type="sldNum" sz="quarter" idx="12"/>
          </p:nvPr>
        </p:nvSpPr>
        <p:spPr>
          <a:xfrm>
            <a:off x="6553200" y="6356350"/>
            <a:ext cx="1924050" cy="365125"/>
          </a:xfrm>
        </p:spPr>
        <p:txBody>
          <a:bodyPr/>
          <a:lstStyle>
            <a:lvl1pPr>
              <a:defRPr/>
            </a:lvl1pPr>
          </a:lstStyle>
          <a:p>
            <a:pPr>
              <a:defRPr/>
            </a:pPr>
            <a:fld id="{755B6E15-B88E-4435-9DEC-43BAA150EA41}" type="slidenum">
              <a:rPr lang="it-IT"/>
              <a:pPr>
                <a:defRPr/>
              </a:pPr>
              <a:t>‹N›</a:t>
            </a:fld>
            <a:endParaRPr lang="it-IT" dirty="0"/>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8B09FA8-6511-4347-BC76-54BA72F6C77D}" type="datetimeFigureOut">
              <a:rPr lang="it-IT"/>
              <a:pPr>
                <a:defRPr/>
              </a:pPr>
              <a:t>28/09/2022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792D9AE-1C5B-4F67-A6D4-85D70E6BE277}" type="slidenum">
              <a:rPr lang="it-IT"/>
              <a:pPr>
                <a:defRPr/>
              </a:pPr>
              <a:t>‹N›</a:t>
            </a:fld>
            <a:endParaRPr lang="it-IT"/>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42FF3AEF-82C6-46B4-A54A-058AA1FE1347}" type="datetimeFigureOut">
              <a:rPr lang="it-IT"/>
              <a:pPr>
                <a:defRPr/>
              </a:pPr>
              <a:t>28/09/2022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884DB9C-6E8F-43B4-BC1A-8CC2BD165B31}" type="slidenum">
              <a:rPr lang="it-IT"/>
              <a:pPr>
                <a:defRPr/>
              </a:pPr>
              <a:t>‹N›</a:t>
            </a:fld>
            <a:endParaRPr lang="it-IT"/>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646DC23F-EC53-4603-9BBA-58F3BD03B9E4}" type="datetimeFigureOut">
              <a:rPr lang="it-IT"/>
              <a:pPr>
                <a:defRPr/>
              </a:pPr>
              <a:t>28/09/2022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356B1B3E-FE70-4299-A241-471C0215C244}" type="slidenum">
              <a:rPr lang="it-IT"/>
              <a:pPr>
                <a:defRPr/>
              </a:pPr>
              <a:t>‹N›</a:t>
            </a:fld>
            <a:endParaRPr lang="it-IT"/>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B7659598-9362-4BA3-B422-C35950FD4999}" type="datetimeFigureOut">
              <a:rPr lang="it-IT"/>
              <a:pPr>
                <a:defRPr/>
              </a:pPr>
              <a:t>28/09/2022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A607343C-973C-4190-818E-52F15CC0D838}" type="slidenum">
              <a:rPr lang="it-IT"/>
              <a:pPr>
                <a:defRPr/>
              </a:pPr>
              <a:t>‹N›</a:t>
            </a:fld>
            <a:endParaRPr lang="it-IT"/>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33DB2A0-7B7B-4E1C-93BE-765DE4CB1BC8}" type="datetimeFigureOut">
              <a:rPr lang="it-IT"/>
              <a:pPr>
                <a:defRPr/>
              </a:pPr>
              <a:t>28/09/2022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EFEE6D49-EA4A-4882-B659-1631202C4CF6}" type="slidenum">
              <a:rPr lang="it-IT"/>
              <a:pPr>
                <a:defRPr/>
              </a:pPr>
              <a:t>‹N›</a:t>
            </a:fld>
            <a:endParaRPr lang="it-IT"/>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92D14BF-F199-4B3B-863C-E64400F736F0}" type="datetimeFigureOut">
              <a:rPr lang="it-IT"/>
              <a:pPr>
                <a:defRPr/>
              </a:pPr>
              <a:t>28/09/2022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72F6E97-7381-47F9-9ED0-7FECB2054D17}" type="slidenum">
              <a:rPr lang="it-IT"/>
              <a:pPr>
                <a:defRPr/>
              </a:pPr>
              <a:t>‹N›</a:t>
            </a:fld>
            <a:endParaRPr lang="it-IT"/>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7483768-9F8E-4266-970F-54C7D920C2A1}" type="datetimeFigureOut">
              <a:rPr lang="it-IT"/>
              <a:pPr>
                <a:defRPr/>
              </a:pPr>
              <a:t>28/09/2022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750E78E-70AF-453C-94D8-A3F110C51FAA}" type="slidenum">
              <a:rPr lang="it-IT"/>
              <a:pPr>
                <a:defRPr/>
              </a:pPr>
              <a:t>‹N›</a:t>
            </a:fld>
            <a:endParaRPr lang="it-IT"/>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5A7B2F5-40EE-4E36-B2CC-6B024CC7166C}" type="datetimeFigureOut">
              <a:rPr lang="it-IT"/>
              <a:pPr>
                <a:defRPr/>
              </a:pPr>
              <a:t>28/09/2022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493C071-6523-4527-BE1C-670E901D2F6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 id="2147483677" r:id="rId12"/>
  </p:sldLayoutIdLst>
  <p:transition spd="med">
    <p:random/>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asellaDiTesto 5"/>
          <p:cNvSpPr txBox="1">
            <a:spLocks noChangeArrowheads="1"/>
          </p:cNvSpPr>
          <p:nvPr/>
        </p:nvSpPr>
        <p:spPr bwMode="auto">
          <a:xfrm>
            <a:off x="323849" y="5300663"/>
            <a:ext cx="6393821" cy="1508105"/>
          </a:xfrm>
          <a:prstGeom prst="rect">
            <a:avLst/>
          </a:prstGeom>
          <a:noFill/>
          <a:ln w="9525">
            <a:noFill/>
            <a:miter lim="800000"/>
            <a:headEnd/>
            <a:tailEnd/>
          </a:ln>
        </p:spPr>
        <p:txBody>
          <a:bodyPr wrap="square">
            <a:spAutoFit/>
          </a:bodyPr>
          <a:lstStyle/>
          <a:p>
            <a:r>
              <a:rPr lang="it-IT" sz="1600" dirty="0">
                <a:solidFill>
                  <a:srgbClr val="003A70"/>
                </a:solidFill>
                <a:latin typeface="Century Gothic" pitchFamily="34" charset="0"/>
              </a:rPr>
              <a:t>Dalla disciplina d’uso del territorio nelle zone FAC</a:t>
            </a:r>
          </a:p>
          <a:p>
            <a:r>
              <a:rPr lang="it-IT" sz="1600" dirty="0">
                <a:solidFill>
                  <a:srgbClr val="003A70"/>
                </a:solidFill>
                <a:latin typeface="Century Gothic" pitchFamily="34" charset="0"/>
              </a:rPr>
              <a:t>alla disciplina d’uso del territorio </a:t>
            </a:r>
            <a:br>
              <a:rPr lang="it-IT" sz="1600" dirty="0">
                <a:solidFill>
                  <a:srgbClr val="003A70"/>
                </a:solidFill>
                <a:latin typeface="Century Gothic" pitchFamily="34" charset="0"/>
              </a:rPr>
            </a:br>
            <a:r>
              <a:rPr lang="it-IT" sz="1600" dirty="0">
                <a:solidFill>
                  <a:srgbClr val="003A70"/>
                </a:solidFill>
                <a:latin typeface="Century Gothic" pitchFamily="34" charset="0"/>
              </a:rPr>
              <a:t>per la microzonazione sismica</a:t>
            </a:r>
          </a:p>
          <a:p>
            <a:r>
              <a:rPr lang="it-IT" sz="1200" i="1" dirty="0">
                <a:solidFill>
                  <a:srgbClr val="003A70"/>
                </a:solidFill>
                <a:latin typeface="Century Gothic" pitchFamily="34" charset="0"/>
              </a:rPr>
              <a:t>Fabrizio Bramerini</a:t>
            </a:r>
          </a:p>
          <a:p>
            <a:endParaRPr lang="it-IT" sz="1600" dirty="0">
              <a:solidFill>
                <a:srgbClr val="003A70"/>
              </a:solidFill>
              <a:latin typeface="Century Gothic" pitchFamily="34" charset="0"/>
            </a:endParaRPr>
          </a:p>
          <a:p>
            <a:r>
              <a:rPr lang="it-IT" sz="1600" dirty="0">
                <a:solidFill>
                  <a:srgbClr val="003A70"/>
                </a:solidFill>
                <a:latin typeface="Century Gothic" pitchFamily="34" charset="0"/>
              </a:rPr>
              <a:t>Ponte San Giovanni (PG), 14 settembre 2022</a:t>
            </a:r>
          </a:p>
        </p:txBody>
      </p:sp>
      <p:pic>
        <p:nvPicPr>
          <p:cNvPr id="3" name="Immagine 2">
            <a:extLst>
              <a:ext uri="{FF2B5EF4-FFF2-40B4-BE49-F238E27FC236}">
                <a16:creationId xmlns:a16="http://schemas.microsoft.com/office/drawing/2014/main" id="{D2E1220C-D815-4147-B048-E76B756ECE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48" t="26403" r="7062" b="12870"/>
          <a:stretch/>
        </p:blipFill>
        <p:spPr>
          <a:xfrm>
            <a:off x="2996697" y="325924"/>
            <a:ext cx="5830431" cy="41645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Ovale 91"/>
          <p:cNvSpPr/>
          <p:nvPr/>
        </p:nvSpPr>
        <p:spPr>
          <a:xfrm>
            <a:off x="230187" y="969233"/>
            <a:ext cx="1806576" cy="1806576"/>
          </a:xfrm>
          <a:prstGeom prst="ellipse">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2"/>
          <p:cNvSpPr>
            <a:spLocks noGrp="1"/>
          </p:cNvSpPr>
          <p:nvPr>
            <p:ph type="title"/>
          </p:nvPr>
        </p:nvSpPr>
        <p:spPr/>
        <p:txBody>
          <a:bodyPr/>
          <a:lstStyle/>
          <a:p>
            <a:r>
              <a:rPr lang="it-IT" dirty="0"/>
              <a:t>Disciplina d’uso (FAC)</a:t>
            </a:r>
          </a:p>
        </p:txBody>
      </p:sp>
      <p:graphicFrame>
        <p:nvGraphicFramePr>
          <p:cNvPr id="12" name="Tabella 11"/>
          <p:cNvGraphicFramePr>
            <a:graphicFrameLocks noGrp="1"/>
          </p:cNvGraphicFramePr>
          <p:nvPr>
            <p:extLst>
              <p:ext uri="{D42A27DB-BD31-4B8C-83A1-F6EECF244321}">
                <p14:modId xmlns:p14="http://schemas.microsoft.com/office/powerpoint/2010/main" val="408262920"/>
              </p:ext>
            </p:extLst>
          </p:nvPr>
        </p:nvGraphicFramePr>
        <p:xfrm>
          <a:off x="2390715" y="1713302"/>
          <a:ext cx="6048435" cy="3719514"/>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1676794">
                  <a:extLst>
                    <a:ext uri="{9D8B030D-6E8A-4147-A177-3AD203B41FA5}">
                      <a16:colId xmlns:a16="http://schemas.microsoft.com/office/drawing/2014/main" val="20000"/>
                    </a:ext>
                  </a:extLst>
                </a:gridCol>
                <a:gridCol w="4371641">
                  <a:extLst>
                    <a:ext uri="{9D8B030D-6E8A-4147-A177-3AD203B41FA5}">
                      <a16:colId xmlns:a16="http://schemas.microsoft.com/office/drawing/2014/main" val="20001"/>
                    </a:ext>
                  </a:extLst>
                </a:gridCol>
              </a:tblGrid>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it-IT" sz="1400" b="0" kern="1200" dirty="0">
                          <a:solidFill>
                            <a:schemeClr val="tx1"/>
                          </a:solidFill>
                          <a:latin typeface="+mn-lt"/>
                          <a:ea typeface="+mn-ea"/>
                          <a:cs typeface="+mn-cs"/>
                        </a:rPr>
                        <a:t>Con esclusione degli interventi di manutenzione ordinaria, qualsiasi altro tipo di intervento deve prevedere interventi di miglioramento e/o di adeguamento e/o di rafforzamento</a:t>
                      </a:r>
                      <a:r>
                        <a:rPr lang="it-IT" sz="1400" b="0" kern="1200" baseline="0" dirty="0">
                          <a:solidFill>
                            <a:schemeClr val="tx1"/>
                          </a:solidFill>
                          <a:latin typeface="+mn-lt"/>
                          <a:ea typeface="+mn-ea"/>
                          <a:cs typeface="+mn-cs"/>
                        </a:rPr>
                        <a:t> locale </a:t>
                      </a:r>
                      <a:r>
                        <a:rPr lang="it-IT" sz="1400" b="0" kern="1200" dirty="0">
                          <a:solidFill>
                            <a:schemeClr val="tx1"/>
                          </a:solidFill>
                          <a:latin typeface="+mn-lt"/>
                          <a:ea typeface="+mn-ea"/>
                          <a:cs typeface="+mn-cs"/>
                        </a:rPr>
                        <a:t>(in conformità alla normativa vigente).</a:t>
                      </a:r>
                      <a:endParaRPr lang="it-IT" sz="1400" b="0" dirty="0">
                        <a:solidFill>
                          <a:schemeClr val="tx1"/>
                        </a:solidFill>
                      </a:endParaRP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Non è obbligatoria la delocalizzazione, ma viene favorita. Interventi obbligatori (nei tempi definiti dalla Regione): interventi di miglioramento o adeguamento (in conformità alla normativa vigente) indipendentemente da richieste di manutenzione o altri tipi di richiesta.</a:t>
                      </a: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Non è consentito alcun intervento sull’edilizia esistente, perché oggetto di delocalizzazione obbligatoria.</a:t>
                      </a: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bl>
          </a:graphicData>
        </a:graphic>
      </p:graphicFrame>
      <p:grpSp>
        <p:nvGrpSpPr>
          <p:cNvPr id="2" name="Gruppo 71"/>
          <p:cNvGrpSpPr/>
          <p:nvPr/>
        </p:nvGrpSpPr>
        <p:grpSpPr>
          <a:xfrm>
            <a:off x="374650" y="1363734"/>
            <a:ext cx="1543051" cy="1052125"/>
            <a:chOff x="276224" y="5114925"/>
            <a:chExt cx="1543051" cy="1052125"/>
          </a:xfrm>
        </p:grpSpPr>
        <p:sp>
          <p:nvSpPr>
            <p:cNvPr id="14" name="Rettangolo 13"/>
            <p:cNvSpPr/>
            <p:nvPr/>
          </p:nvSpPr>
          <p:spPr>
            <a:xfrm>
              <a:off x="838200" y="5391150"/>
              <a:ext cx="8636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Parallelogramma 14"/>
            <p:cNvSpPr/>
            <p:nvPr/>
          </p:nvSpPr>
          <p:spPr>
            <a:xfrm flipH="1">
              <a:off x="628650" y="5114925"/>
              <a:ext cx="1079500" cy="279400"/>
            </a:xfrm>
            <a:prstGeom prst="parallelogram">
              <a:avLst>
                <a:gd name="adj" fmla="val 77273"/>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419100" y="5387975"/>
              <a:ext cx="4191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581025" y="5673725"/>
              <a:ext cx="101600" cy="203200"/>
            </a:xfrm>
            <a:prstGeom prst="rect">
              <a:avLst/>
            </a:prstGeom>
            <a:solidFill>
              <a:schemeClr val="accent3">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971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1225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1479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971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1225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479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58420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Triangolo isoscele 24"/>
            <p:cNvSpPr/>
            <p:nvPr/>
          </p:nvSpPr>
          <p:spPr>
            <a:xfrm>
              <a:off x="419100" y="5114925"/>
              <a:ext cx="425450" cy="273050"/>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276224" y="5582275"/>
              <a:ext cx="1543051" cy="58477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EDILIZIA ESISTENTE</a:t>
              </a:r>
            </a:p>
          </p:txBody>
        </p:sp>
      </p:grpSp>
      <p:grpSp>
        <p:nvGrpSpPr>
          <p:cNvPr id="5" name="Gruppo 107"/>
          <p:cNvGrpSpPr/>
          <p:nvPr/>
        </p:nvGrpSpPr>
        <p:grpSpPr>
          <a:xfrm>
            <a:off x="2457449" y="1951040"/>
            <a:ext cx="1543051" cy="1048077"/>
            <a:chOff x="7629524" y="1452563"/>
            <a:chExt cx="1543051" cy="1048077"/>
          </a:xfrm>
        </p:grpSpPr>
        <p:sp>
          <p:nvSpPr>
            <p:cNvPr id="37" name="Rettangolo 36"/>
            <p:cNvSpPr/>
            <p:nvPr/>
          </p:nvSpPr>
          <p:spPr>
            <a:xfrm>
              <a:off x="7629524" y="203897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LIMITATO</a:t>
              </a:r>
            </a:p>
          </p:txBody>
        </p:sp>
        <p:sp>
          <p:nvSpPr>
            <p:cNvPr id="38" name="Arco 37"/>
            <p:cNvSpPr/>
            <p:nvPr/>
          </p:nvSpPr>
          <p:spPr>
            <a:xfrm flipH="1">
              <a:off x="8123094" y="1453862"/>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Arco 38"/>
            <p:cNvSpPr/>
            <p:nvPr/>
          </p:nvSpPr>
          <p:spPr>
            <a:xfrm>
              <a:off x="8120062" y="1452563"/>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9" name="Gruppo 67"/>
          <p:cNvGrpSpPr/>
          <p:nvPr/>
        </p:nvGrpSpPr>
        <p:grpSpPr>
          <a:xfrm>
            <a:off x="2477364" y="3064506"/>
            <a:ext cx="1543051" cy="1014739"/>
            <a:chOff x="7410449" y="5000626"/>
            <a:chExt cx="1543051" cy="1014739"/>
          </a:xfrm>
        </p:grpSpPr>
        <p:sp>
          <p:nvSpPr>
            <p:cNvPr id="69" name="Ovale 68"/>
            <p:cNvSpPr/>
            <p:nvPr/>
          </p:nvSpPr>
          <p:spPr>
            <a:xfrm>
              <a:off x="7915274" y="5000626"/>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
          <p:nvSpPr>
            <p:cNvPr id="70" name="Rettangolo 69"/>
            <p:cNvSpPr/>
            <p:nvPr/>
          </p:nvSpPr>
          <p:spPr>
            <a:xfrm>
              <a:off x="7410449" y="55537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OBBLIGATORIO</a:t>
              </a:r>
            </a:p>
          </p:txBody>
        </p:sp>
      </p:grpSp>
      <p:grpSp>
        <p:nvGrpSpPr>
          <p:cNvPr id="87" name="Gruppo 86"/>
          <p:cNvGrpSpPr/>
          <p:nvPr/>
        </p:nvGrpSpPr>
        <p:grpSpPr>
          <a:xfrm>
            <a:off x="2477363" y="4374219"/>
            <a:ext cx="1543051" cy="824240"/>
            <a:chOff x="7715249" y="1914525"/>
            <a:chExt cx="1543051" cy="824240"/>
          </a:xfrm>
        </p:grpSpPr>
        <p:sp>
          <p:nvSpPr>
            <p:cNvPr id="88" name="Ovale 87"/>
            <p:cNvSpPr/>
            <p:nvPr/>
          </p:nvSpPr>
          <p:spPr>
            <a:xfrm>
              <a:off x="8649565" y="1914525"/>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9" name="Ovale 88"/>
            <p:cNvSpPr/>
            <p:nvPr/>
          </p:nvSpPr>
          <p:spPr>
            <a:xfrm>
              <a:off x="7962899" y="1914525"/>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0" name="Rettangolo 89"/>
            <p:cNvSpPr/>
            <p:nvPr/>
          </p:nvSpPr>
          <p:spPr>
            <a:xfrm>
              <a:off x="7715249" y="22771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DELOCALIZ</a:t>
              </a:r>
              <a:br>
                <a:rPr lang="it-IT" sz="1200" dirty="0">
                  <a:solidFill>
                    <a:schemeClr val="tx1"/>
                  </a:solidFill>
                </a:rPr>
              </a:br>
              <a:r>
                <a:rPr lang="it-IT" sz="1200" dirty="0">
                  <a:solidFill>
                    <a:schemeClr val="tx1"/>
                  </a:solidFill>
                </a:rPr>
                <a:t>ZAZIONE</a:t>
              </a:r>
            </a:p>
          </p:txBody>
        </p:sp>
        <p:sp>
          <p:nvSpPr>
            <p:cNvPr id="91" name="Freccia a destra 90"/>
            <p:cNvSpPr/>
            <p:nvPr/>
          </p:nvSpPr>
          <p:spPr>
            <a:xfrm>
              <a:off x="8372475" y="1990725"/>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1445544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Ovale 91"/>
          <p:cNvSpPr/>
          <p:nvPr/>
        </p:nvSpPr>
        <p:spPr>
          <a:xfrm>
            <a:off x="230187" y="969233"/>
            <a:ext cx="1806576" cy="1806576"/>
          </a:xfrm>
          <a:prstGeom prst="ellipse">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2"/>
          <p:cNvSpPr>
            <a:spLocks noGrp="1"/>
          </p:cNvSpPr>
          <p:nvPr>
            <p:ph type="title"/>
          </p:nvPr>
        </p:nvSpPr>
        <p:spPr/>
        <p:txBody>
          <a:bodyPr/>
          <a:lstStyle/>
          <a:p>
            <a:r>
              <a:rPr lang="it-IT" dirty="0"/>
              <a:t>Disciplina d’uso (Liquefazioni)</a:t>
            </a:r>
          </a:p>
        </p:txBody>
      </p:sp>
      <p:graphicFrame>
        <p:nvGraphicFramePr>
          <p:cNvPr id="12" name="Tabella 11"/>
          <p:cNvGraphicFramePr>
            <a:graphicFrameLocks noGrp="1"/>
          </p:cNvGraphicFramePr>
          <p:nvPr/>
        </p:nvGraphicFramePr>
        <p:xfrm>
          <a:off x="2390715" y="1713302"/>
          <a:ext cx="6048435" cy="4196398"/>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1676794">
                  <a:extLst>
                    <a:ext uri="{9D8B030D-6E8A-4147-A177-3AD203B41FA5}">
                      <a16:colId xmlns:a16="http://schemas.microsoft.com/office/drawing/2014/main" val="20000"/>
                    </a:ext>
                  </a:extLst>
                </a:gridCol>
                <a:gridCol w="4371641">
                  <a:extLst>
                    <a:ext uri="{9D8B030D-6E8A-4147-A177-3AD203B41FA5}">
                      <a16:colId xmlns:a16="http://schemas.microsoft.com/office/drawing/2014/main" val="20001"/>
                    </a:ext>
                  </a:extLst>
                </a:gridCol>
              </a:tblGrid>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it-IT" sz="1400" b="0" kern="1200" dirty="0">
                          <a:solidFill>
                            <a:schemeClr val="tx1"/>
                          </a:solidFill>
                          <a:latin typeface="+mn-lt"/>
                          <a:ea typeface="+mn-ea"/>
                          <a:cs typeface="+mn-cs"/>
                        </a:rPr>
                        <a:t>Con esclusione degli interventi di manutenzione ordinaria, qualsiasi altro tipo di intervento deve prevedere interventi di miglioramento e/o di adeguamento e/o di rafforzamento</a:t>
                      </a:r>
                      <a:r>
                        <a:rPr lang="it-IT" sz="1400" b="0" kern="1200" baseline="0" dirty="0">
                          <a:solidFill>
                            <a:schemeClr val="tx1"/>
                          </a:solidFill>
                          <a:latin typeface="+mn-lt"/>
                          <a:ea typeface="+mn-ea"/>
                          <a:cs typeface="+mn-cs"/>
                        </a:rPr>
                        <a:t> locale </a:t>
                      </a:r>
                      <a:r>
                        <a:rPr lang="it-IT" sz="1400" b="1" kern="1200" dirty="0">
                          <a:solidFill>
                            <a:schemeClr val="tx1"/>
                          </a:solidFill>
                          <a:latin typeface="+mn-lt"/>
                          <a:ea typeface="+mn-ea"/>
                          <a:cs typeface="+mn-cs"/>
                        </a:rPr>
                        <a:t>e valutazione di eventuali interventi di riduzione della pericolosità</a:t>
                      </a:r>
                      <a:r>
                        <a:rPr lang="it-IT" sz="1400" b="1" kern="1200" dirty="0">
                          <a:solidFill>
                            <a:schemeClr val="lt1"/>
                          </a:solidFill>
                          <a:effectLst/>
                          <a:latin typeface="+mn-lt"/>
                          <a:ea typeface="+mn-ea"/>
                          <a:cs typeface="+mn-cs"/>
                        </a:rPr>
                        <a:t> </a:t>
                      </a:r>
                      <a:r>
                        <a:rPr lang="it-IT" sz="1400" b="1" kern="1200" baseline="0" dirty="0">
                          <a:solidFill>
                            <a:schemeClr val="tx1"/>
                          </a:solidFill>
                          <a:latin typeface="+mn-lt"/>
                          <a:ea typeface="+mn-ea"/>
                          <a:cs typeface="+mn-cs"/>
                        </a:rPr>
                        <a:t> </a:t>
                      </a:r>
                      <a:r>
                        <a:rPr lang="it-IT" sz="1400" b="0" kern="1200" dirty="0">
                          <a:solidFill>
                            <a:schemeClr val="tx1"/>
                          </a:solidFill>
                          <a:latin typeface="+mn-lt"/>
                          <a:ea typeface="+mn-ea"/>
                          <a:cs typeface="+mn-cs"/>
                        </a:rPr>
                        <a:t>(in conformità alla normativa vigente).</a:t>
                      </a:r>
                      <a:endParaRPr lang="it-IT" sz="1400" b="0" dirty="0">
                        <a:solidFill>
                          <a:schemeClr val="tx1"/>
                        </a:solidFill>
                      </a:endParaRP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Non è obbligatoria la delocalizzazione, ma viene favorita. Interventi obbligatori (nei tempi definiti dalla Regione):</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interventi di miglioramento e/o adeguamento e/o rafforzamento locale </a:t>
                      </a:r>
                      <a:r>
                        <a:rPr lang="it-IT" sz="1400" b="1" kern="1200" dirty="0">
                          <a:solidFill>
                            <a:schemeClr val="dk1"/>
                          </a:solidFill>
                          <a:latin typeface="+mn-lt"/>
                          <a:ea typeface="+mn-ea"/>
                          <a:cs typeface="+mn-cs"/>
                        </a:rPr>
                        <a:t>e valutazione di interventi di riduzione della pericolosità </a:t>
                      </a:r>
                      <a:r>
                        <a:rPr lang="it-IT" sz="1400" b="0" kern="1200" dirty="0">
                          <a:solidFill>
                            <a:schemeClr val="dk1"/>
                          </a:solidFill>
                          <a:latin typeface="+mn-lt"/>
                          <a:ea typeface="+mn-ea"/>
                          <a:cs typeface="+mn-cs"/>
                        </a:rPr>
                        <a:t>(in conformità alla normativa vigente), indipendentemente da richieste di manutenzione o altri tipi di richiesta.</a:t>
                      </a: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Non è consentito alcun intervento sull’edilizia esistente, perché oggetto di delocalizzazione obbligatoria.</a:t>
                      </a: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bl>
          </a:graphicData>
        </a:graphic>
      </p:graphicFrame>
      <p:grpSp>
        <p:nvGrpSpPr>
          <p:cNvPr id="2" name="Gruppo 71"/>
          <p:cNvGrpSpPr/>
          <p:nvPr/>
        </p:nvGrpSpPr>
        <p:grpSpPr>
          <a:xfrm>
            <a:off x="374650" y="1363734"/>
            <a:ext cx="1543051" cy="1052125"/>
            <a:chOff x="276224" y="5114925"/>
            <a:chExt cx="1543051" cy="1052125"/>
          </a:xfrm>
        </p:grpSpPr>
        <p:sp>
          <p:nvSpPr>
            <p:cNvPr id="14" name="Rettangolo 13"/>
            <p:cNvSpPr/>
            <p:nvPr/>
          </p:nvSpPr>
          <p:spPr>
            <a:xfrm>
              <a:off x="838200" y="5391150"/>
              <a:ext cx="8636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Parallelogramma 14"/>
            <p:cNvSpPr/>
            <p:nvPr/>
          </p:nvSpPr>
          <p:spPr>
            <a:xfrm flipH="1">
              <a:off x="628650" y="5114925"/>
              <a:ext cx="1079500" cy="279400"/>
            </a:xfrm>
            <a:prstGeom prst="parallelogram">
              <a:avLst>
                <a:gd name="adj" fmla="val 77273"/>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419100" y="5387975"/>
              <a:ext cx="4191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581025" y="5673725"/>
              <a:ext cx="101600" cy="203200"/>
            </a:xfrm>
            <a:prstGeom prst="rect">
              <a:avLst/>
            </a:prstGeom>
            <a:solidFill>
              <a:schemeClr val="accent3">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971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1225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1479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971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1225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479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58420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Triangolo isoscele 24"/>
            <p:cNvSpPr/>
            <p:nvPr/>
          </p:nvSpPr>
          <p:spPr>
            <a:xfrm>
              <a:off x="419100" y="5114925"/>
              <a:ext cx="425450" cy="273050"/>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276224" y="5582275"/>
              <a:ext cx="1543051" cy="58477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EDILIZIA ESISTENTE</a:t>
              </a:r>
            </a:p>
          </p:txBody>
        </p:sp>
      </p:grpSp>
      <p:grpSp>
        <p:nvGrpSpPr>
          <p:cNvPr id="5" name="Gruppo 107"/>
          <p:cNvGrpSpPr/>
          <p:nvPr/>
        </p:nvGrpSpPr>
        <p:grpSpPr>
          <a:xfrm>
            <a:off x="2457449" y="1951040"/>
            <a:ext cx="1543051" cy="1048077"/>
            <a:chOff x="7629524" y="1452563"/>
            <a:chExt cx="1543051" cy="1048077"/>
          </a:xfrm>
        </p:grpSpPr>
        <p:sp>
          <p:nvSpPr>
            <p:cNvPr id="37" name="Rettangolo 36"/>
            <p:cNvSpPr/>
            <p:nvPr/>
          </p:nvSpPr>
          <p:spPr>
            <a:xfrm>
              <a:off x="7629524" y="203897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LIMITATO</a:t>
              </a:r>
            </a:p>
          </p:txBody>
        </p:sp>
        <p:sp>
          <p:nvSpPr>
            <p:cNvPr id="38" name="Arco 37"/>
            <p:cNvSpPr/>
            <p:nvPr/>
          </p:nvSpPr>
          <p:spPr>
            <a:xfrm flipH="1">
              <a:off x="8123094" y="1453862"/>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Arco 38"/>
            <p:cNvSpPr/>
            <p:nvPr/>
          </p:nvSpPr>
          <p:spPr>
            <a:xfrm>
              <a:off x="8120062" y="1452563"/>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9" name="Gruppo 67"/>
          <p:cNvGrpSpPr/>
          <p:nvPr/>
        </p:nvGrpSpPr>
        <p:grpSpPr>
          <a:xfrm>
            <a:off x="2477364" y="3445506"/>
            <a:ext cx="1543051" cy="1014739"/>
            <a:chOff x="7410449" y="5000626"/>
            <a:chExt cx="1543051" cy="1014739"/>
          </a:xfrm>
        </p:grpSpPr>
        <p:sp>
          <p:nvSpPr>
            <p:cNvPr id="69" name="Ovale 68"/>
            <p:cNvSpPr/>
            <p:nvPr/>
          </p:nvSpPr>
          <p:spPr>
            <a:xfrm>
              <a:off x="7915274" y="5000626"/>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
          <p:nvSpPr>
            <p:cNvPr id="70" name="Rettangolo 69"/>
            <p:cNvSpPr/>
            <p:nvPr/>
          </p:nvSpPr>
          <p:spPr>
            <a:xfrm>
              <a:off x="7410449" y="55537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OBBLIGATORIO</a:t>
              </a:r>
            </a:p>
          </p:txBody>
        </p:sp>
      </p:grpSp>
      <p:grpSp>
        <p:nvGrpSpPr>
          <p:cNvPr id="87" name="Gruppo 86"/>
          <p:cNvGrpSpPr/>
          <p:nvPr/>
        </p:nvGrpSpPr>
        <p:grpSpPr>
          <a:xfrm>
            <a:off x="2477363" y="4898094"/>
            <a:ext cx="1543051" cy="824240"/>
            <a:chOff x="7715249" y="1914525"/>
            <a:chExt cx="1543051" cy="824240"/>
          </a:xfrm>
        </p:grpSpPr>
        <p:sp>
          <p:nvSpPr>
            <p:cNvPr id="88" name="Ovale 87"/>
            <p:cNvSpPr/>
            <p:nvPr/>
          </p:nvSpPr>
          <p:spPr>
            <a:xfrm>
              <a:off x="8649565" y="1914525"/>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9" name="Ovale 88"/>
            <p:cNvSpPr/>
            <p:nvPr/>
          </p:nvSpPr>
          <p:spPr>
            <a:xfrm>
              <a:off x="7962899" y="1914525"/>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0" name="Rettangolo 89"/>
            <p:cNvSpPr/>
            <p:nvPr/>
          </p:nvSpPr>
          <p:spPr>
            <a:xfrm>
              <a:off x="7715249" y="22771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DELOCALIZ</a:t>
              </a:r>
              <a:br>
                <a:rPr lang="it-IT" sz="1200" dirty="0">
                  <a:solidFill>
                    <a:schemeClr val="tx1"/>
                  </a:solidFill>
                </a:rPr>
              </a:br>
              <a:r>
                <a:rPr lang="it-IT" sz="1200" dirty="0">
                  <a:solidFill>
                    <a:schemeClr val="tx1"/>
                  </a:solidFill>
                </a:rPr>
                <a:t>ZAZIONE</a:t>
              </a:r>
            </a:p>
          </p:txBody>
        </p:sp>
        <p:sp>
          <p:nvSpPr>
            <p:cNvPr id="91" name="Freccia a destra 90"/>
            <p:cNvSpPr/>
            <p:nvPr/>
          </p:nvSpPr>
          <p:spPr>
            <a:xfrm>
              <a:off x="8372475" y="1990725"/>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2" name="CasellaDiTesto 31">
            <a:extLst>
              <a:ext uri="{FF2B5EF4-FFF2-40B4-BE49-F238E27FC236}">
                <a16:creationId xmlns:a16="http://schemas.microsoft.com/office/drawing/2014/main" id="{42A67005-2515-4BAE-8B77-B90DF07EECFD}"/>
              </a:ext>
            </a:extLst>
          </p:cNvPr>
          <p:cNvSpPr txBox="1"/>
          <p:nvPr/>
        </p:nvSpPr>
        <p:spPr>
          <a:xfrm>
            <a:off x="4094004" y="812137"/>
            <a:ext cx="4737462"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eaLnBrk="0" hangingPunct="0">
              <a:tabLst/>
              <a:defRPr sz="2400" i="0" baseline="0">
                <a:solidFill>
                  <a:schemeClr val="tx1"/>
                </a:solidFill>
                <a:latin typeface="Verdana" pitchFamily="34" charset="0"/>
                <a:ea typeface="+mj-ea"/>
                <a:cs typeface="+mj-cs"/>
              </a:defRPr>
            </a:lvl1pPr>
            <a:lvl2pPr algn="ctr" eaLnBrk="0" hangingPunct="0">
              <a:defRPr>
                <a:solidFill>
                  <a:schemeClr val="tx1"/>
                </a:solidFill>
                <a:latin typeface="Calibri" pitchFamily="34" charset="0"/>
              </a:defRPr>
            </a:lvl2pPr>
            <a:lvl3pPr algn="ctr" eaLnBrk="0" hangingPunct="0">
              <a:defRPr>
                <a:solidFill>
                  <a:schemeClr val="tx1"/>
                </a:solidFill>
                <a:latin typeface="Calibri" pitchFamily="34" charset="0"/>
              </a:defRPr>
            </a:lvl3pPr>
            <a:lvl4pPr algn="ctr" eaLnBrk="0" hangingPunct="0">
              <a:defRPr>
                <a:solidFill>
                  <a:schemeClr val="tx1"/>
                </a:solidFill>
                <a:latin typeface="Calibri" pitchFamily="34" charset="0"/>
              </a:defRPr>
            </a:lvl4pPr>
            <a:lvl5pPr algn="ctr" eaLnBrk="0" hangingPunct="0">
              <a:defRPr>
                <a:solidFill>
                  <a:schemeClr val="tx1"/>
                </a:solidFill>
                <a:latin typeface="Calibri" pitchFamily="34" charset="0"/>
              </a:defRPr>
            </a:lvl5pPr>
            <a:lvl6pPr marL="457200" algn="ctr" fontAlgn="base">
              <a:spcBef>
                <a:spcPct val="0"/>
              </a:spcBef>
              <a:spcAft>
                <a:spcPct val="0"/>
              </a:spcAft>
              <a:defRPr>
                <a:solidFill>
                  <a:schemeClr val="tx1"/>
                </a:solidFill>
                <a:latin typeface="Calibri" pitchFamily="34" charset="0"/>
              </a:defRPr>
            </a:lvl6pPr>
            <a:lvl7pPr marL="914400" algn="ctr" fontAlgn="base">
              <a:spcBef>
                <a:spcPct val="0"/>
              </a:spcBef>
              <a:spcAft>
                <a:spcPct val="0"/>
              </a:spcAft>
              <a:defRPr>
                <a:solidFill>
                  <a:schemeClr val="tx1"/>
                </a:solidFill>
                <a:latin typeface="Calibri" pitchFamily="34" charset="0"/>
              </a:defRPr>
            </a:lvl7pPr>
            <a:lvl8pPr marL="1371600" algn="ctr" fontAlgn="base">
              <a:spcBef>
                <a:spcPct val="0"/>
              </a:spcBef>
              <a:spcAft>
                <a:spcPct val="0"/>
              </a:spcAft>
              <a:defRPr>
                <a:solidFill>
                  <a:schemeClr val="tx1"/>
                </a:solidFill>
                <a:latin typeface="Calibri" pitchFamily="34" charset="0"/>
              </a:defRPr>
            </a:lvl8pPr>
            <a:lvl9pPr marL="1828800" algn="ctr" fontAlgn="base">
              <a:spcBef>
                <a:spcPct val="0"/>
              </a:spcBef>
              <a:spcAft>
                <a:spcPct val="0"/>
              </a:spcAft>
              <a:defRPr>
                <a:solidFill>
                  <a:schemeClr val="tx1"/>
                </a:solidFill>
                <a:latin typeface="Calibri" pitchFamily="34" charset="0"/>
              </a:defRPr>
            </a:lvl9pPr>
          </a:lstStyle>
          <a:p>
            <a:r>
              <a:rPr lang="it-IT" sz="1600" i="1" dirty="0"/>
              <a:t>Densificazione indotta dall’azione sismica (DAS)</a:t>
            </a:r>
          </a:p>
        </p:txBody>
      </p:sp>
      <p:sp>
        <p:nvSpPr>
          <p:cNvPr id="6" name="Freccia angolare in su 5">
            <a:extLst>
              <a:ext uri="{FF2B5EF4-FFF2-40B4-BE49-F238E27FC236}">
                <a16:creationId xmlns:a16="http://schemas.microsoft.com/office/drawing/2014/main" id="{FF06CF1E-8530-4910-8099-3E9DB24D2746}"/>
              </a:ext>
            </a:extLst>
          </p:cNvPr>
          <p:cNvSpPr/>
          <p:nvPr/>
        </p:nvSpPr>
        <p:spPr>
          <a:xfrm rot="5400000">
            <a:off x="3137503" y="297997"/>
            <a:ext cx="270926" cy="1455067"/>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48032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Ovale 91"/>
          <p:cNvSpPr/>
          <p:nvPr/>
        </p:nvSpPr>
        <p:spPr>
          <a:xfrm>
            <a:off x="230187" y="969233"/>
            <a:ext cx="1806576" cy="1806576"/>
          </a:xfrm>
          <a:prstGeom prst="ellipse">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2"/>
          <p:cNvSpPr>
            <a:spLocks noGrp="1"/>
          </p:cNvSpPr>
          <p:nvPr>
            <p:ph type="title"/>
          </p:nvPr>
        </p:nvSpPr>
        <p:spPr/>
        <p:txBody>
          <a:bodyPr/>
          <a:lstStyle/>
          <a:p>
            <a:r>
              <a:rPr lang="it-IT" dirty="0"/>
              <a:t>Disciplina d’uso (Frane)</a:t>
            </a:r>
          </a:p>
        </p:txBody>
      </p:sp>
      <p:graphicFrame>
        <p:nvGraphicFramePr>
          <p:cNvPr id="12" name="Tabella 11"/>
          <p:cNvGraphicFramePr>
            <a:graphicFrameLocks noGrp="1"/>
          </p:cNvGraphicFramePr>
          <p:nvPr/>
        </p:nvGraphicFramePr>
        <p:xfrm>
          <a:off x="2390715" y="1713302"/>
          <a:ext cx="6048435" cy="5049838"/>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1676794">
                  <a:extLst>
                    <a:ext uri="{9D8B030D-6E8A-4147-A177-3AD203B41FA5}">
                      <a16:colId xmlns:a16="http://schemas.microsoft.com/office/drawing/2014/main" val="20000"/>
                    </a:ext>
                  </a:extLst>
                </a:gridCol>
                <a:gridCol w="4371641">
                  <a:extLst>
                    <a:ext uri="{9D8B030D-6E8A-4147-A177-3AD203B41FA5}">
                      <a16:colId xmlns:a16="http://schemas.microsoft.com/office/drawing/2014/main" val="20001"/>
                    </a:ext>
                  </a:extLst>
                </a:gridCol>
              </a:tblGrid>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it-IT" sz="1400" b="0" kern="1200" dirty="0">
                          <a:solidFill>
                            <a:schemeClr val="tx1"/>
                          </a:solidFill>
                          <a:latin typeface="+mn-lt"/>
                          <a:ea typeface="+mn-ea"/>
                          <a:cs typeface="+mn-cs"/>
                        </a:rPr>
                        <a:t>Con esclusione degli interventi di manutenzione ordinaria, degli interventi di adeguamento igienico-sanitario, o altri interventi obbligatori di settore, qualsiasi altro tipo di intervento deve prevedere interventi di miglioramento e/o di adeguamento e/o di rafforzamento locale e </a:t>
                      </a:r>
                      <a:r>
                        <a:rPr lang="it-IT" sz="1400" b="1" kern="1200" dirty="0">
                          <a:solidFill>
                            <a:schemeClr val="tx1"/>
                          </a:solidFill>
                          <a:latin typeface="+mn-lt"/>
                          <a:ea typeface="+mn-ea"/>
                          <a:cs typeface="+mn-cs"/>
                        </a:rPr>
                        <a:t>valutazione di eventuali interventi di riduzione della pericolosità</a:t>
                      </a:r>
                      <a:r>
                        <a:rPr lang="it-IT" sz="1400" b="0" kern="1200" dirty="0">
                          <a:solidFill>
                            <a:schemeClr val="tx1"/>
                          </a:solidFill>
                          <a:latin typeface="+mn-lt"/>
                          <a:ea typeface="+mn-ea"/>
                          <a:cs typeface="+mn-cs"/>
                        </a:rPr>
                        <a:t> (in conformità alla normativa vigente).</a:t>
                      </a:r>
                    </a:p>
                    <a:p>
                      <a:r>
                        <a:rPr lang="it-IT" sz="1400" b="0" kern="1200" dirty="0">
                          <a:solidFill>
                            <a:schemeClr val="tx1"/>
                          </a:solidFill>
                          <a:latin typeface="+mn-lt"/>
                          <a:ea typeface="+mn-ea"/>
                          <a:cs typeface="+mn-cs"/>
                        </a:rPr>
                        <a:t>Si rimanda alla normativa regionale o alla disciplina urbanistica del PAI di riferimento, qualora siano vigenti  norme più restrittive.</a:t>
                      </a: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Non è obbligatoria la delocalizzazione, ma viene favorita. Interventi obbligatori (nei tempi definiti dalla Regione):</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interventi di miglioramento e/o adeguamento e/o rafforzamento locale </a:t>
                      </a:r>
                      <a:r>
                        <a:rPr lang="it-IT" sz="1400" b="1" kern="1200" dirty="0">
                          <a:solidFill>
                            <a:schemeClr val="dk1"/>
                          </a:solidFill>
                          <a:latin typeface="+mn-lt"/>
                          <a:ea typeface="+mn-ea"/>
                          <a:cs typeface="+mn-cs"/>
                        </a:rPr>
                        <a:t>e valutazione di interventi di riduzione della pericolosità </a:t>
                      </a:r>
                      <a:r>
                        <a:rPr lang="it-IT" sz="1400" b="0" kern="1200" dirty="0">
                          <a:solidFill>
                            <a:schemeClr val="dk1"/>
                          </a:solidFill>
                          <a:latin typeface="+mn-lt"/>
                          <a:ea typeface="+mn-ea"/>
                          <a:cs typeface="+mn-cs"/>
                        </a:rPr>
                        <a:t>(in conformità alla normativa vigente), indipendentemente da richieste di manutenzione o altri tipi di richiesta.</a:t>
                      </a: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Non è consentito alcun intervento sull’edilizia esistente, perché oggetto di delocalizzazione obbligatoria.</a:t>
                      </a: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bl>
          </a:graphicData>
        </a:graphic>
      </p:graphicFrame>
      <p:grpSp>
        <p:nvGrpSpPr>
          <p:cNvPr id="2" name="Gruppo 71"/>
          <p:cNvGrpSpPr/>
          <p:nvPr/>
        </p:nvGrpSpPr>
        <p:grpSpPr>
          <a:xfrm>
            <a:off x="374650" y="1363734"/>
            <a:ext cx="1543051" cy="1052125"/>
            <a:chOff x="276224" y="5114925"/>
            <a:chExt cx="1543051" cy="1052125"/>
          </a:xfrm>
        </p:grpSpPr>
        <p:sp>
          <p:nvSpPr>
            <p:cNvPr id="14" name="Rettangolo 13"/>
            <p:cNvSpPr/>
            <p:nvPr/>
          </p:nvSpPr>
          <p:spPr>
            <a:xfrm>
              <a:off x="838200" y="5391150"/>
              <a:ext cx="8636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Parallelogramma 14"/>
            <p:cNvSpPr/>
            <p:nvPr/>
          </p:nvSpPr>
          <p:spPr>
            <a:xfrm flipH="1">
              <a:off x="628650" y="5114925"/>
              <a:ext cx="1079500" cy="279400"/>
            </a:xfrm>
            <a:prstGeom prst="parallelogram">
              <a:avLst>
                <a:gd name="adj" fmla="val 77273"/>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419100" y="5387975"/>
              <a:ext cx="4191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581025" y="5673725"/>
              <a:ext cx="101600" cy="203200"/>
            </a:xfrm>
            <a:prstGeom prst="rect">
              <a:avLst/>
            </a:prstGeom>
            <a:solidFill>
              <a:schemeClr val="accent3">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971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1225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1479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971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1225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479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58420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Triangolo isoscele 24"/>
            <p:cNvSpPr/>
            <p:nvPr/>
          </p:nvSpPr>
          <p:spPr>
            <a:xfrm>
              <a:off x="419100" y="5114925"/>
              <a:ext cx="425450" cy="273050"/>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276224" y="5582275"/>
              <a:ext cx="1543051" cy="58477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EDILIZIA ESISTENTE</a:t>
              </a:r>
            </a:p>
          </p:txBody>
        </p:sp>
      </p:grpSp>
      <p:grpSp>
        <p:nvGrpSpPr>
          <p:cNvPr id="5" name="Gruppo 107"/>
          <p:cNvGrpSpPr/>
          <p:nvPr/>
        </p:nvGrpSpPr>
        <p:grpSpPr>
          <a:xfrm>
            <a:off x="2457449" y="2341565"/>
            <a:ext cx="1543051" cy="1048077"/>
            <a:chOff x="7629524" y="1452563"/>
            <a:chExt cx="1543051" cy="1048077"/>
          </a:xfrm>
        </p:grpSpPr>
        <p:sp>
          <p:nvSpPr>
            <p:cNvPr id="37" name="Rettangolo 36"/>
            <p:cNvSpPr/>
            <p:nvPr/>
          </p:nvSpPr>
          <p:spPr>
            <a:xfrm>
              <a:off x="7629524" y="203897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LIMITATO</a:t>
              </a:r>
            </a:p>
          </p:txBody>
        </p:sp>
        <p:sp>
          <p:nvSpPr>
            <p:cNvPr id="38" name="Arco 37"/>
            <p:cNvSpPr/>
            <p:nvPr/>
          </p:nvSpPr>
          <p:spPr>
            <a:xfrm flipH="1">
              <a:off x="8123094" y="1453862"/>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Arco 38"/>
            <p:cNvSpPr/>
            <p:nvPr/>
          </p:nvSpPr>
          <p:spPr>
            <a:xfrm>
              <a:off x="8120062" y="1452563"/>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9" name="Gruppo 67"/>
          <p:cNvGrpSpPr/>
          <p:nvPr/>
        </p:nvGrpSpPr>
        <p:grpSpPr>
          <a:xfrm>
            <a:off x="2477364" y="4283706"/>
            <a:ext cx="1543051" cy="1014739"/>
            <a:chOff x="7410449" y="5000626"/>
            <a:chExt cx="1543051" cy="1014739"/>
          </a:xfrm>
        </p:grpSpPr>
        <p:sp>
          <p:nvSpPr>
            <p:cNvPr id="69" name="Ovale 68"/>
            <p:cNvSpPr/>
            <p:nvPr/>
          </p:nvSpPr>
          <p:spPr>
            <a:xfrm>
              <a:off x="7915274" y="5000626"/>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
          <p:nvSpPr>
            <p:cNvPr id="70" name="Rettangolo 69"/>
            <p:cNvSpPr/>
            <p:nvPr/>
          </p:nvSpPr>
          <p:spPr>
            <a:xfrm>
              <a:off x="7410449" y="55537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OBBLIGATORIO</a:t>
              </a:r>
            </a:p>
          </p:txBody>
        </p:sp>
      </p:grpSp>
      <p:grpSp>
        <p:nvGrpSpPr>
          <p:cNvPr id="87" name="Gruppo 86"/>
          <p:cNvGrpSpPr/>
          <p:nvPr/>
        </p:nvGrpSpPr>
        <p:grpSpPr>
          <a:xfrm>
            <a:off x="2477363" y="5736294"/>
            <a:ext cx="1543051" cy="824240"/>
            <a:chOff x="7715249" y="1914525"/>
            <a:chExt cx="1543051" cy="824240"/>
          </a:xfrm>
        </p:grpSpPr>
        <p:sp>
          <p:nvSpPr>
            <p:cNvPr id="88" name="Ovale 87"/>
            <p:cNvSpPr/>
            <p:nvPr/>
          </p:nvSpPr>
          <p:spPr>
            <a:xfrm>
              <a:off x="8649565" y="1914525"/>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9" name="Ovale 88"/>
            <p:cNvSpPr/>
            <p:nvPr/>
          </p:nvSpPr>
          <p:spPr>
            <a:xfrm>
              <a:off x="7962899" y="1914525"/>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0" name="Rettangolo 89"/>
            <p:cNvSpPr/>
            <p:nvPr/>
          </p:nvSpPr>
          <p:spPr>
            <a:xfrm>
              <a:off x="7715249" y="22771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DELOCALIZ</a:t>
              </a:r>
              <a:br>
                <a:rPr lang="it-IT" sz="1200" dirty="0">
                  <a:solidFill>
                    <a:schemeClr val="tx1"/>
                  </a:solidFill>
                </a:rPr>
              </a:br>
              <a:r>
                <a:rPr lang="it-IT" sz="1200" dirty="0">
                  <a:solidFill>
                    <a:schemeClr val="tx1"/>
                  </a:solidFill>
                </a:rPr>
                <a:t>ZAZIONE</a:t>
              </a:r>
            </a:p>
          </p:txBody>
        </p:sp>
        <p:sp>
          <p:nvSpPr>
            <p:cNvPr id="91" name="Freccia a destra 90"/>
            <p:cNvSpPr/>
            <p:nvPr/>
          </p:nvSpPr>
          <p:spPr>
            <a:xfrm>
              <a:off x="8372475" y="1990725"/>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1" name="CasellaDiTesto 30">
            <a:extLst>
              <a:ext uri="{FF2B5EF4-FFF2-40B4-BE49-F238E27FC236}">
                <a16:creationId xmlns:a16="http://schemas.microsoft.com/office/drawing/2014/main" id="{0B297827-9535-4DB6-936D-6EC66419B460}"/>
              </a:ext>
            </a:extLst>
          </p:cNvPr>
          <p:cNvSpPr txBox="1"/>
          <p:nvPr/>
        </p:nvSpPr>
        <p:spPr>
          <a:xfrm>
            <a:off x="4094004" y="920725"/>
            <a:ext cx="4737462" cy="462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eaLnBrk="0" hangingPunct="0">
              <a:tabLst/>
              <a:defRPr sz="2400" i="0" baseline="0">
                <a:solidFill>
                  <a:schemeClr val="tx1"/>
                </a:solidFill>
                <a:latin typeface="Verdana" pitchFamily="34" charset="0"/>
                <a:ea typeface="+mj-ea"/>
                <a:cs typeface="+mj-cs"/>
              </a:defRPr>
            </a:lvl1pPr>
            <a:lvl2pPr algn="ctr" eaLnBrk="0" hangingPunct="0">
              <a:defRPr>
                <a:solidFill>
                  <a:schemeClr val="tx1"/>
                </a:solidFill>
                <a:latin typeface="Calibri" pitchFamily="34" charset="0"/>
              </a:defRPr>
            </a:lvl2pPr>
            <a:lvl3pPr algn="ctr" eaLnBrk="0" hangingPunct="0">
              <a:defRPr>
                <a:solidFill>
                  <a:schemeClr val="tx1"/>
                </a:solidFill>
                <a:latin typeface="Calibri" pitchFamily="34" charset="0"/>
              </a:defRPr>
            </a:lvl3pPr>
            <a:lvl4pPr algn="ctr" eaLnBrk="0" hangingPunct="0">
              <a:defRPr>
                <a:solidFill>
                  <a:schemeClr val="tx1"/>
                </a:solidFill>
                <a:latin typeface="Calibri" pitchFamily="34" charset="0"/>
              </a:defRPr>
            </a:lvl4pPr>
            <a:lvl5pPr algn="ctr" eaLnBrk="0" hangingPunct="0">
              <a:defRPr>
                <a:solidFill>
                  <a:schemeClr val="tx1"/>
                </a:solidFill>
                <a:latin typeface="Calibri" pitchFamily="34" charset="0"/>
              </a:defRPr>
            </a:lvl5pPr>
            <a:lvl6pPr marL="457200" algn="ctr" fontAlgn="base">
              <a:spcBef>
                <a:spcPct val="0"/>
              </a:spcBef>
              <a:spcAft>
                <a:spcPct val="0"/>
              </a:spcAft>
              <a:defRPr>
                <a:solidFill>
                  <a:schemeClr val="tx1"/>
                </a:solidFill>
                <a:latin typeface="Calibri" pitchFamily="34" charset="0"/>
              </a:defRPr>
            </a:lvl6pPr>
            <a:lvl7pPr marL="914400" algn="ctr" fontAlgn="base">
              <a:spcBef>
                <a:spcPct val="0"/>
              </a:spcBef>
              <a:spcAft>
                <a:spcPct val="0"/>
              </a:spcAft>
              <a:defRPr>
                <a:solidFill>
                  <a:schemeClr val="tx1"/>
                </a:solidFill>
                <a:latin typeface="Calibri" pitchFamily="34" charset="0"/>
              </a:defRPr>
            </a:lvl7pPr>
            <a:lvl8pPr marL="1371600" algn="ctr" fontAlgn="base">
              <a:spcBef>
                <a:spcPct val="0"/>
              </a:spcBef>
              <a:spcAft>
                <a:spcPct val="0"/>
              </a:spcAft>
              <a:defRPr>
                <a:solidFill>
                  <a:schemeClr val="tx1"/>
                </a:solidFill>
                <a:latin typeface="Calibri" pitchFamily="34" charset="0"/>
              </a:defRPr>
            </a:lvl8pPr>
            <a:lvl9pPr marL="1828800" algn="ctr" fontAlgn="base">
              <a:spcBef>
                <a:spcPct val="0"/>
              </a:spcBef>
              <a:spcAft>
                <a:spcPct val="0"/>
              </a:spcAft>
              <a:defRPr>
                <a:solidFill>
                  <a:schemeClr val="tx1"/>
                </a:solidFill>
                <a:latin typeface="Calibri" pitchFamily="34" charset="0"/>
              </a:defRPr>
            </a:lvl9pPr>
          </a:lstStyle>
          <a:p>
            <a:r>
              <a:rPr lang="it-IT" sz="1600" i="1" dirty="0"/>
              <a:t>Cavità Sotterranee (CS)</a:t>
            </a:r>
          </a:p>
        </p:txBody>
      </p:sp>
      <p:sp>
        <p:nvSpPr>
          <p:cNvPr id="32" name="Freccia angolare in su 31">
            <a:extLst>
              <a:ext uri="{FF2B5EF4-FFF2-40B4-BE49-F238E27FC236}">
                <a16:creationId xmlns:a16="http://schemas.microsoft.com/office/drawing/2014/main" id="{EC492C98-4F03-4DFE-98F4-08AD6A6249C8}"/>
              </a:ext>
            </a:extLst>
          </p:cNvPr>
          <p:cNvSpPr/>
          <p:nvPr/>
        </p:nvSpPr>
        <p:spPr>
          <a:xfrm rot="5400000">
            <a:off x="3137503" y="297997"/>
            <a:ext cx="270926" cy="1455067"/>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282697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vale 84"/>
          <p:cNvSpPr/>
          <p:nvPr/>
        </p:nvSpPr>
        <p:spPr>
          <a:xfrm>
            <a:off x="230187" y="797783"/>
            <a:ext cx="1806576" cy="1806576"/>
          </a:xfrm>
          <a:prstGeom prst="ellipse">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2"/>
          <p:cNvSpPr>
            <a:spLocks noGrp="1"/>
          </p:cNvSpPr>
          <p:nvPr>
            <p:ph type="title"/>
          </p:nvPr>
        </p:nvSpPr>
        <p:spPr/>
        <p:txBody>
          <a:bodyPr/>
          <a:lstStyle/>
          <a:p>
            <a:r>
              <a:rPr lang="it-IT" dirty="0"/>
              <a:t>Disciplina d’uso (FAC)</a:t>
            </a:r>
          </a:p>
        </p:txBody>
      </p:sp>
      <p:graphicFrame>
        <p:nvGraphicFramePr>
          <p:cNvPr id="28" name="Tabella 27"/>
          <p:cNvGraphicFramePr>
            <a:graphicFrameLocks noGrp="1"/>
          </p:cNvGraphicFramePr>
          <p:nvPr>
            <p:extLst>
              <p:ext uri="{D42A27DB-BD31-4B8C-83A1-F6EECF244321}">
                <p14:modId xmlns:p14="http://schemas.microsoft.com/office/powerpoint/2010/main" val="2376484466"/>
              </p:ext>
            </p:extLst>
          </p:nvPr>
        </p:nvGraphicFramePr>
        <p:xfrm>
          <a:off x="2338387" y="2838284"/>
          <a:ext cx="6038455" cy="2479676"/>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1666814">
                  <a:extLst>
                    <a:ext uri="{9D8B030D-6E8A-4147-A177-3AD203B41FA5}">
                      <a16:colId xmlns:a16="http://schemas.microsoft.com/office/drawing/2014/main" val="20000"/>
                    </a:ext>
                  </a:extLst>
                </a:gridCol>
                <a:gridCol w="4371641">
                  <a:extLst>
                    <a:ext uri="{9D8B030D-6E8A-4147-A177-3AD203B41FA5}">
                      <a16:colId xmlns:a16="http://schemas.microsoft.com/office/drawing/2014/main" val="20001"/>
                    </a:ext>
                  </a:extLst>
                </a:gridCol>
              </a:tblGrid>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E’ consentita la nuova edificazione solo per la classe d’uso I.</a:t>
                      </a: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dk1"/>
                          </a:solidFill>
                          <a:latin typeface="+mn-lt"/>
                          <a:ea typeface="+mn-ea"/>
                          <a:cs typeface="+mn-cs"/>
                        </a:rPr>
                        <a:t>Non è consentita la nuova edificazione.</a:t>
                      </a:r>
                      <a:endParaRPr lang="it-IT" sz="1400" dirty="0"/>
                    </a:p>
                    <a:p>
                      <a:endParaRPr lang="it-IT" sz="1400" dirty="0"/>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grpSp>
        <p:nvGrpSpPr>
          <p:cNvPr id="48" name="Gruppo 107"/>
          <p:cNvGrpSpPr/>
          <p:nvPr/>
        </p:nvGrpSpPr>
        <p:grpSpPr>
          <a:xfrm>
            <a:off x="2434501" y="2963867"/>
            <a:ext cx="1543051" cy="1048077"/>
            <a:chOff x="7629524" y="1452563"/>
            <a:chExt cx="1543051" cy="1048077"/>
          </a:xfrm>
        </p:grpSpPr>
        <p:sp>
          <p:nvSpPr>
            <p:cNvPr id="49" name="Rettangolo 48"/>
            <p:cNvSpPr/>
            <p:nvPr/>
          </p:nvSpPr>
          <p:spPr>
            <a:xfrm>
              <a:off x="7629524" y="203897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LIMITATO</a:t>
              </a:r>
            </a:p>
          </p:txBody>
        </p:sp>
        <p:sp>
          <p:nvSpPr>
            <p:cNvPr id="50" name="Arco 49"/>
            <p:cNvSpPr/>
            <p:nvPr/>
          </p:nvSpPr>
          <p:spPr>
            <a:xfrm flipH="1">
              <a:off x="8123094" y="1453862"/>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1" name="Arco 50"/>
            <p:cNvSpPr/>
            <p:nvPr/>
          </p:nvSpPr>
          <p:spPr>
            <a:xfrm>
              <a:off x="8120062" y="1452563"/>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70" name="Gruppo 118"/>
          <p:cNvGrpSpPr/>
          <p:nvPr/>
        </p:nvGrpSpPr>
        <p:grpSpPr>
          <a:xfrm>
            <a:off x="2434502" y="4164017"/>
            <a:ext cx="1543051" cy="1052839"/>
            <a:chOff x="4295774" y="5086351"/>
            <a:chExt cx="1543051" cy="1052839"/>
          </a:xfrm>
        </p:grpSpPr>
        <p:sp>
          <p:nvSpPr>
            <p:cNvPr id="71" name="Ovale 70"/>
            <p:cNvSpPr/>
            <p:nvPr/>
          </p:nvSpPr>
          <p:spPr>
            <a:xfrm>
              <a:off x="4791074" y="5086351"/>
              <a:ext cx="552450" cy="552450"/>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2" name="Rettangolo 71"/>
            <p:cNvSpPr/>
            <p:nvPr/>
          </p:nvSpPr>
          <p:spPr>
            <a:xfrm>
              <a:off x="4295774" y="567752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INIBITO</a:t>
              </a:r>
            </a:p>
          </p:txBody>
        </p:sp>
      </p:grpSp>
      <p:grpSp>
        <p:nvGrpSpPr>
          <p:cNvPr id="73" name="Gruppo 85"/>
          <p:cNvGrpSpPr/>
          <p:nvPr/>
        </p:nvGrpSpPr>
        <p:grpSpPr>
          <a:xfrm>
            <a:off x="361951" y="1217343"/>
            <a:ext cx="1543051" cy="1145173"/>
            <a:chOff x="2266949" y="5067300"/>
            <a:chExt cx="1543051" cy="1145173"/>
          </a:xfrm>
        </p:grpSpPr>
        <p:sp>
          <p:nvSpPr>
            <p:cNvPr id="74" name="Rettangolo 73"/>
            <p:cNvSpPr/>
            <p:nvPr/>
          </p:nvSpPr>
          <p:spPr>
            <a:xfrm>
              <a:off x="2343151" y="5067300"/>
              <a:ext cx="1428750" cy="866775"/>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Rettangolo 74"/>
            <p:cNvSpPr/>
            <p:nvPr/>
          </p:nvSpPr>
          <p:spPr>
            <a:xfrm>
              <a:off x="2476501" y="5172075"/>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Rettangolo 75"/>
            <p:cNvSpPr/>
            <p:nvPr/>
          </p:nvSpPr>
          <p:spPr>
            <a:xfrm>
              <a:off x="3095626" y="5172075"/>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Rettangolo 76"/>
            <p:cNvSpPr/>
            <p:nvPr/>
          </p:nvSpPr>
          <p:spPr>
            <a:xfrm>
              <a:off x="2476501" y="5467350"/>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Rettangolo 77"/>
            <p:cNvSpPr/>
            <p:nvPr/>
          </p:nvSpPr>
          <p:spPr>
            <a:xfrm>
              <a:off x="3095626" y="5467350"/>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ttangolo 78"/>
            <p:cNvSpPr/>
            <p:nvPr/>
          </p:nvSpPr>
          <p:spPr>
            <a:xfrm>
              <a:off x="2733675" y="5124450"/>
              <a:ext cx="1143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Rettangolo 79"/>
            <p:cNvSpPr/>
            <p:nvPr/>
          </p:nvSpPr>
          <p:spPr>
            <a:xfrm>
              <a:off x="3352800" y="5124450"/>
              <a:ext cx="1143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Rettangolo 80"/>
            <p:cNvSpPr/>
            <p:nvPr/>
          </p:nvSpPr>
          <p:spPr>
            <a:xfrm>
              <a:off x="2266949" y="5658475"/>
              <a:ext cx="1543051" cy="553998"/>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NUOVA</a:t>
              </a:r>
            </a:p>
            <a:p>
              <a:pPr algn="ctr"/>
              <a:r>
                <a:rPr lang="it-IT" sz="1400" dirty="0">
                  <a:solidFill>
                    <a:schemeClr val="tx1"/>
                  </a:solidFill>
                </a:rPr>
                <a:t>COSTRUZIONE</a:t>
              </a: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vale 84"/>
          <p:cNvSpPr/>
          <p:nvPr/>
        </p:nvSpPr>
        <p:spPr>
          <a:xfrm>
            <a:off x="230187" y="797783"/>
            <a:ext cx="1806576" cy="1806576"/>
          </a:xfrm>
          <a:prstGeom prst="ellipse">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2"/>
          <p:cNvSpPr>
            <a:spLocks noGrp="1"/>
          </p:cNvSpPr>
          <p:nvPr>
            <p:ph type="title"/>
          </p:nvPr>
        </p:nvSpPr>
        <p:spPr/>
        <p:txBody>
          <a:bodyPr/>
          <a:lstStyle/>
          <a:p>
            <a:r>
              <a:rPr lang="it-IT" dirty="0"/>
              <a:t>Disciplina d’uso (Liquefazioni)</a:t>
            </a:r>
          </a:p>
        </p:txBody>
      </p:sp>
      <p:graphicFrame>
        <p:nvGraphicFramePr>
          <p:cNvPr id="28" name="Tabella 27"/>
          <p:cNvGraphicFramePr>
            <a:graphicFrameLocks noGrp="1"/>
          </p:cNvGraphicFramePr>
          <p:nvPr/>
        </p:nvGraphicFramePr>
        <p:xfrm>
          <a:off x="2338387" y="2304884"/>
          <a:ext cx="6038455" cy="2479676"/>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1666814">
                  <a:extLst>
                    <a:ext uri="{9D8B030D-6E8A-4147-A177-3AD203B41FA5}">
                      <a16:colId xmlns:a16="http://schemas.microsoft.com/office/drawing/2014/main" val="20000"/>
                    </a:ext>
                  </a:extLst>
                </a:gridCol>
                <a:gridCol w="4371641">
                  <a:extLst>
                    <a:ext uri="{9D8B030D-6E8A-4147-A177-3AD203B41FA5}">
                      <a16:colId xmlns:a16="http://schemas.microsoft.com/office/drawing/2014/main" val="20001"/>
                    </a:ext>
                  </a:extLst>
                </a:gridCol>
              </a:tblGrid>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kern="1200" dirty="0">
                          <a:solidFill>
                            <a:schemeClr val="dk1"/>
                          </a:solidFill>
                          <a:latin typeface="+mn-lt"/>
                          <a:ea typeface="+mn-ea"/>
                          <a:cs typeface="+mn-cs"/>
                        </a:rPr>
                        <a:t>E’ consentita la nuova edificazione con valutazione di interventi di riduzione della pericolosità (in conformità alla normativa vigente).</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400" b="0" kern="1200" dirty="0">
                        <a:solidFill>
                          <a:schemeClr val="dk1"/>
                        </a:solidFill>
                        <a:latin typeface="+mn-lt"/>
                        <a:ea typeface="+mn-ea"/>
                        <a:cs typeface="+mn-cs"/>
                      </a:endParaRP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dk1"/>
                          </a:solidFill>
                          <a:latin typeface="+mn-lt"/>
                          <a:ea typeface="+mn-ea"/>
                          <a:cs typeface="+mn-cs"/>
                        </a:rPr>
                        <a:t>Non è consentita la nuova edificazione.</a:t>
                      </a:r>
                      <a:endParaRPr lang="it-IT" sz="1400" dirty="0"/>
                    </a:p>
                    <a:p>
                      <a:endParaRPr lang="it-IT" sz="1400" dirty="0"/>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grpSp>
        <p:nvGrpSpPr>
          <p:cNvPr id="48" name="Gruppo 107"/>
          <p:cNvGrpSpPr/>
          <p:nvPr/>
        </p:nvGrpSpPr>
        <p:grpSpPr>
          <a:xfrm>
            <a:off x="2434501" y="2430467"/>
            <a:ext cx="1543051" cy="1048077"/>
            <a:chOff x="7629524" y="1452563"/>
            <a:chExt cx="1543051" cy="1048077"/>
          </a:xfrm>
        </p:grpSpPr>
        <p:sp>
          <p:nvSpPr>
            <p:cNvPr id="49" name="Rettangolo 48"/>
            <p:cNvSpPr/>
            <p:nvPr/>
          </p:nvSpPr>
          <p:spPr>
            <a:xfrm>
              <a:off x="7629524" y="203897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LIMITATO</a:t>
              </a:r>
            </a:p>
          </p:txBody>
        </p:sp>
        <p:sp>
          <p:nvSpPr>
            <p:cNvPr id="50" name="Arco 49"/>
            <p:cNvSpPr/>
            <p:nvPr/>
          </p:nvSpPr>
          <p:spPr>
            <a:xfrm flipH="1">
              <a:off x="8123094" y="1453862"/>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1" name="Arco 50"/>
            <p:cNvSpPr/>
            <p:nvPr/>
          </p:nvSpPr>
          <p:spPr>
            <a:xfrm>
              <a:off x="8120062" y="1452563"/>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70" name="Gruppo 118"/>
          <p:cNvGrpSpPr/>
          <p:nvPr/>
        </p:nvGrpSpPr>
        <p:grpSpPr>
          <a:xfrm>
            <a:off x="2434502" y="3630617"/>
            <a:ext cx="1543051" cy="1052839"/>
            <a:chOff x="4295774" y="5086351"/>
            <a:chExt cx="1543051" cy="1052839"/>
          </a:xfrm>
        </p:grpSpPr>
        <p:sp>
          <p:nvSpPr>
            <p:cNvPr id="71" name="Ovale 70"/>
            <p:cNvSpPr/>
            <p:nvPr/>
          </p:nvSpPr>
          <p:spPr>
            <a:xfrm>
              <a:off x="4791074" y="5086351"/>
              <a:ext cx="552450" cy="552450"/>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2" name="Rettangolo 71"/>
            <p:cNvSpPr/>
            <p:nvPr/>
          </p:nvSpPr>
          <p:spPr>
            <a:xfrm>
              <a:off x="4295774" y="567752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INIBITO</a:t>
              </a:r>
            </a:p>
          </p:txBody>
        </p:sp>
      </p:grpSp>
      <p:grpSp>
        <p:nvGrpSpPr>
          <p:cNvPr id="73" name="Gruppo 85"/>
          <p:cNvGrpSpPr/>
          <p:nvPr/>
        </p:nvGrpSpPr>
        <p:grpSpPr>
          <a:xfrm>
            <a:off x="361951" y="1217343"/>
            <a:ext cx="1543051" cy="1145173"/>
            <a:chOff x="2266949" y="5067300"/>
            <a:chExt cx="1543051" cy="1145173"/>
          </a:xfrm>
        </p:grpSpPr>
        <p:sp>
          <p:nvSpPr>
            <p:cNvPr id="74" name="Rettangolo 73"/>
            <p:cNvSpPr/>
            <p:nvPr/>
          </p:nvSpPr>
          <p:spPr>
            <a:xfrm>
              <a:off x="2343151" y="5067300"/>
              <a:ext cx="1428750" cy="866775"/>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Rettangolo 74"/>
            <p:cNvSpPr/>
            <p:nvPr/>
          </p:nvSpPr>
          <p:spPr>
            <a:xfrm>
              <a:off x="2476501" y="5172075"/>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Rettangolo 75"/>
            <p:cNvSpPr/>
            <p:nvPr/>
          </p:nvSpPr>
          <p:spPr>
            <a:xfrm>
              <a:off x="3095626" y="5172075"/>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Rettangolo 76"/>
            <p:cNvSpPr/>
            <p:nvPr/>
          </p:nvSpPr>
          <p:spPr>
            <a:xfrm>
              <a:off x="2476501" y="5467350"/>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Rettangolo 77"/>
            <p:cNvSpPr/>
            <p:nvPr/>
          </p:nvSpPr>
          <p:spPr>
            <a:xfrm>
              <a:off x="3095626" y="5467350"/>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ttangolo 78"/>
            <p:cNvSpPr/>
            <p:nvPr/>
          </p:nvSpPr>
          <p:spPr>
            <a:xfrm>
              <a:off x="2733675" y="5124450"/>
              <a:ext cx="1143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Rettangolo 79"/>
            <p:cNvSpPr/>
            <p:nvPr/>
          </p:nvSpPr>
          <p:spPr>
            <a:xfrm>
              <a:off x="3352800" y="5124450"/>
              <a:ext cx="1143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Rettangolo 80"/>
            <p:cNvSpPr/>
            <p:nvPr/>
          </p:nvSpPr>
          <p:spPr>
            <a:xfrm>
              <a:off x="2266949" y="5658475"/>
              <a:ext cx="1543051" cy="553998"/>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NUOVA</a:t>
              </a:r>
            </a:p>
            <a:p>
              <a:pPr algn="ctr"/>
              <a:r>
                <a:rPr lang="it-IT" sz="1400" dirty="0">
                  <a:solidFill>
                    <a:schemeClr val="tx1"/>
                  </a:solidFill>
                </a:rPr>
                <a:t>COSTRUZIONE</a:t>
              </a:r>
            </a:p>
          </p:txBody>
        </p:sp>
      </p:grpSp>
      <p:sp>
        <p:nvSpPr>
          <p:cNvPr id="21" name="CasellaDiTesto 20">
            <a:extLst>
              <a:ext uri="{FF2B5EF4-FFF2-40B4-BE49-F238E27FC236}">
                <a16:creationId xmlns:a16="http://schemas.microsoft.com/office/drawing/2014/main" id="{8ECF5B66-1103-4585-8FCE-2F04E5DB7DB0}"/>
              </a:ext>
            </a:extLst>
          </p:cNvPr>
          <p:cNvSpPr txBox="1"/>
          <p:nvPr/>
        </p:nvSpPr>
        <p:spPr>
          <a:xfrm>
            <a:off x="4094004" y="812137"/>
            <a:ext cx="4737462"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eaLnBrk="0" hangingPunct="0">
              <a:tabLst/>
              <a:defRPr sz="2400" i="0" baseline="0">
                <a:solidFill>
                  <a:schemeClr val="tx1"/>
                </a:solidFill>
                <a:latin typeface="Verdana" pitchFamily="34" charset="0"/>
                <a:ea typeface="+mj-ea"/>
                <a:cs typeface="+mj-cs"/>
              </a:defRPr>
            </a:lvl1pPr>
            <a:lvl2pPr algn="ctr" eaLnBrk="0" hangingPunct="0">
              <a:defRPr>
                <a:solidFill>
                  <a:schemeClr val="tx1"/>
                </a:solidFill>
                <a:latin typeface="Calibri" pitchFamily="34" charset="0"/>
              </a:defRPr>
            </a:lvl2pPr>
            <a:lvl3pPr algn="ctr" eaLnBrk="0" hangingPunct="0">
              <a:defRPr>
                <a:solidFill>
                  <a:schemeClr val="tx1"/>
                </a:solidFill>
                <a:latin typeface="Calibri" pitchFamily="34" charset="0"/>
              </a:defRPr>
            </a:lvl3pPr>
            <a:lvl4pPr algn="ctr" eaLnBrk="0" hangingPunct="0">
              <a:defRPr>
                <a:solidFill>
                  <a:schemeClr val="tx1"/>
                </a:solidFill>
                <a:latin typeface="Calibri" pitchFamily="34" charset="0"/>
              </a:defRPr>
            </a:lvl4pPr>
            <a:lvl5pPr algn="ctr" eaLnBrk="0" hangingPunct="0">
              <a:defRPr>
                <a:solidFill>
                  <a:schemeClr val="tx1"/>
                </a:solidFill>
                <a:latin typeface="Calibri" pitchFamily="34" charset="0"/>
              </a:defRPr>
            </a:lvl5pPr>
            <a:lvl6pPr marL="457200" algn="ctr" fontAlgn="base">
              <a:spcBef>
                <a:spcPct val="0"/>
              </a:spcBef>
              <a:spcAft>
                <a:spcPct val="0"/>
              </a:spcAft>
              <a:defRPr>
                <a:solidFill>
                  <a:schemeClr val="tx1"/>
                </a:solidFill>
                <a:latin typeface="Calibri" pitchFamily="34" charset="0"/>
              </a:defRPr>
            </a:lvl6pPr>
            <a:lvl7pPr marL="914400" algn="ctr" fontAlgn="base">
              <a:spcBef>
                <a:spcPct val="0"/>
              </a:spcBef>
              <a:spcAft>
                <a:spcPct val="0"/>
              </a:spcAft>
              <a:defRPr>
                <a:solidFill>
                  <a:schemeClr val="tx1"/>
                </a:solidFill>
                <a:latin typeface="Calibri" pitchFamily="34" charset="0"/>
              </a:defRPr>
            </a:lvl7pPr>
            <a:lvl8pPr marL="1371600" algn="ctr" fontAlgn="base">
              <a:spcBef>
                <a:spcPct val="0"/>
              </a:spcBef>
              <a:spcAft>
                <a:spcPct val="0"/>
              </a:spcAft>
              <a:defRPr>
                <a:solidFill>
                  <a:schemeClr val="tx1"/>
                </a:solidFill>
                <a:latin typeface="Calibri" pitchFamily="34" charset="0"/>
              </a:defRPr>
            </a:lvl8pPr>
            <a:lvl9pPr marL="1828800" algn="ctr" fontAlgn="base">
              <a:spcBef>
                <a:spcPct val="0"/>
              </a:spcBef>
              <a:spcAft>
                <a:spcPct val="0"/>
              </a:spcAft>
              <a:defRPr>
                <a:solidFill>
                  <a:schemeClr val="tx1"/>
                </a:solidFill>
                <a:latin typeface="Calibri" pitchFamily="34" charset="0"/>
              </a:defRPr>
            </a:lvl9pPr>
          </a:lstStyle>
          <a:p>
            <a:r>
              <a:rPr lang="it-IT" sz="1600" i="1" dirty="0"/>
              <a:t>Densificazione indotta dall’azione sismica (DAS)</a:t>
            </a:r>
          </a:p>
        </p:txBody>
      </p:sp>
      <p:sp>
        <p:nvSpPr>
          <p:cNvPr id="22" name="Freccia angolare in su 21">
            <a:extLst>
              <a:ext uri="{FF2B5EF4-FFF2-40B4-BE49-F238E27FC236}">
                <a16:creationId xmlns:a16="http://schemas.microsoft.com/office/drawing/2014/main" id="{168196B9-D950-404E-8CCA-583ADC9A593C}"/>
              </a:ext>
            </a:extLst>
          </p:cNvPr>
          <p:cNvSpPr/>
          <p:nvPr/>
        </p:nvSpPr>
        <p:spPr>
          <a:xfrm rot="5400000">
            <a:off x="3137503" y="297997"/>
            <a:ext cx="270926" cy="1455067"/>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vale 84"/>
          <p:cNvSpPr/>
          <p:nvPr/>
        </p:nvSpPr>
        <p:spPr>
          <a:xfrm>
            <a:off x="230187" y="797783"/>
            <a:ext cx="1806576" cy="1806576"/>
          </a:xfrm>
          <a:prstGeom prst="ellipse">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2"/>
          <p:cNvSpPr>
            <a:spLocks noGrp="1"/>
          </p:cNvSpPr>
          <p:nvPr>
            <p:ph type="title"/>
          </p:nvPr>
        </p:nvSpPr>
        <p:spPr/>
        <p:txBody>
          <a:bodyPr/>
          <a:lstStyle/>
          <a:p>
            <a:r>
              <a:rPr lang="it-IT" dirty="0"/>
              <a:t>Disciplina d’uso (Frane)</a:t>
            </a:r>
          </a:p>
        </p:txBody>
      </p:sp>
      <p:graphicFrame>
        <p:nvGraphicFramePr>
          <p:cNvPr id="28" name="Tabella 27"/>
          <p:cNvGraphicFramePr>
            <a:graphicFrameLocks noGrp="1"/>
          </p:cNvGraphicFramePr>
          <p:nvPr/>
        </p:nvGraphicFramePr>
        <p:xfrm>
          <a:off x="2338387" y="2304884"/>
          <a:ext cx="6038455" cy="2479676"/>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1666814">
                  <a:extLst>
                    <a:ext uri="{9D8B030D-6E8A-4147-A177-3AD203B41FA5}">
                      <a16:colId xmlns:a16="http://schemas.microsoft.com/office/drawing/2014/main" val="20000"/>
                    </a:ext>
                  </a:extLst>
                </a:gridCol>
                <a:gridCol w="4371641">
                  <a:extLst>
                    <a:ext uri="{9D8B030D-6E8A-4147-A177-3AD203B41FA5}">
                      <a16:colId xmlns:a16="http://schemas.microsoft.com/office/drawing/2014/main" val="20001"/>
                    </a:ext>
                  </a:extLst>
                </a:gridCol>
              </a:tblGrid>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E’ consentita la nuova edificazione con valutazione di interventi di riduzione della pericolosità in conformità alla normativa vigente). Si rimanda alla normativa regionale o alla disciplina urbanistica del PAI di riferimento, qualora siano vigenti  norme più restrittive.</a:t>
                      </a: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dk1"/>
                          </a:solidFill>
                          <a:latin typeface="+mn-lt"/>
                          <a:ea typeface="+mn-ea"/>
                          <a:cs typeface="+mn-cs"/>
                        </a:rPr>
                        <a:t>Non è consentita la nuova edificazione.</a:t>
                      </a:r>
                      <a:endParaRPr lang="it-IT" sz="1400" dirty="0"/>
                    </a:p>
                    <a:p>
                      <a:endParaRPr lang="it-IT" sz="1400" dirty="0"/>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grpSp>
        <p:nvGrpSpPr>
          <p:cNvPr id="48" name="Gruppo 107"/>
          <p:cNvGrpSpPr/>
          <p:nvPr/>
        </p:nvGrpSpPr>
        <p:grpSpPr>
          <a:xfrm>
            <a:off x="2434501" y="2430467"/>
            <a:ext cx="1543051" cy="1048077"/>
            <a:chOff x="7629524" y="1452563"/>
            <a:chExt cx="1543051" cy="1048077"/>
          </a:xfrm>
        </p:grpSpPr>
        <p:sp>
          <p:nvSpPr>
            <p:cNvPr id="49" name="Rettangolo 48"/>
            <p:cNvSpPr/>
            <p:nvPr/>
          </p:nvSpPr>
          <p:spPr>
            <a:xfrm>
              <a:off x="7629524" y="203897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LIMITATO</a:t>
              </a:r>
            </a:p>
          </p:txBody>
        </p:sp>
        <p:sp>
          <p:nvSpPr>
            <p:cNvPr id="50" name="Arco 49"/>
            <p:cNvSpPr/>
            <p:nvPr/>
          </p:nvSpPr>
          <p:spPr>
            <a:xfrm flipH="1">
              <a:off x="8123094" y="1453862"/>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1" name="Arco 50"/>
            <p:cNvSpPr/>
            <p:nvPr/>
          </p:nvSpPr>
          <p:spPr>
            <a:xfrm>
              <a:off x="8120062" y="1452563"/>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70" name="Gruppo 118"/>
          <p:cNvGrpSpPr/>
          <p:nvPr/>
        </p:nvGrpSpPr>
        <p:grpSpPr>
          <a:xfrm>
            <a:off x="2434502" y="3630617"/>
            <a:ext cx="1543051" cy="1052839"/>
            <a:chOff x="4295774" y="5086351"/>
            <a:chExt cx="1543051" cy="1052839"/>
          </a:xfrm>
        </p:grpSpPr>
        <p:sp>
          <p:nvSpPr>
            <p:cNvPr id="71" name="Ovale 70"/>
            <p:cNvSpPr/>
            <p:nvPr/>
          </p:nvSpPr>
          <p:spPr>
            <a:xfrm>
              <a:off x="4791074" y="5086351"/>
              <a:ext cx="552450" cy="552450"/>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2" name="Rettangolo 71"/>
            <p:cNvSpPr/>
            <p:nvPr/>
          </p:nvSpPr>
          <p:spPr>
            <a:xfrm>
              <a:off x="4295774" y="567752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INIBITO</a:t>
              </a:r>
            </a:p>
          </p:txBody>
        </p:sp>
      </p:grpSp>
      <p:grpSp>
        <p:nvGrpSpPr>
          <p:cNvPr id="73" name="Gruppo 85"/>
          <p:cNvGrpSpPr/>
          <p:nvPr/>
        </p:nvGrpSpPr>
        <p:grpSpPr>
          <a:xfrm>
            <a:off x="361951" y="1217343"/>
            <a:ext cx="1543051" cy="1145173"/>
            <a:chOff x="2266949" y="5067300"/>
            <a:chExt cx="1543051" cy="1145173"/>
          </a:xfrm>
        </p:grpSpPr>
        <p:sp>
          <p:nvSpPr>
            <p:cNvPr id="74" name="Rettangolo 73"/>
            <p:cNvSpPr/>
            <p:nvPr/>
          </p:nvSpPr>
          <p:spPr>
            <a:xfrm>
              <a:off x="2343151" y="5067300"/>
              <a:ext cx="1428750" cy="866775"/>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Rettangolo 74"/>
            <p:cNvSpPr/>
            <p:nvPr/>
          </p:nvSpPr>
          <p:spPr>
            <a:xfrm>
              <a:off x="2476501" y="5172075"/>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Rettangolo 75"/>
            <p:cNvSpPr/>
            <p:nvPr/>
          </p:nvSpPr>
          <p:spPr>
            <a:xfrm>
              <a:off x="3095626" y="5172075"/>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Rettangolo 76"/>
            <p:cNvSpPr/>
            <p:nvPr/>
          </p:nvSpPr>
          <p:spPr>
            <a:xfrm>
              <a:off x="2476501" y="5467350"/>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Rettangolo 77"/>
            <p:cNvSpPr/>
            <p:nvPr/>
          </p:nvSpPr>
          <p:spPr>
            <a:xfrm>
              <a:off x="3095626" y="5467350"/>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ttangolo 78"/>
            <p:cNvSpPr/>
            <p:nvPr/>
          </p:nvSpPr>
          <p:spPr>
            <a:xfrm>
              <a:off x="2733675" y="5124450"/>
              <a:ext cx="1143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Rettangolo 79"/>
            <p:cNvSpPr/>
            <p:nvPr/>
          </p:nvSpPr>
          <p:spPr>
            <a:xfrm>
              <a:off x="3352800" y="5124450"/>
              <a:ext cx="1143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Rettangolo 80"/>
            <p:cNvSpPr/>
            <p:nvPr/>
          </p:nvSpPr>
          <p:spPr>
            <a:xfrm>
              <a:off x="2266949" y="5658475"/>
              <a:ext cx="1543051" cy="553998"/>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NUOVA</a:t>
              </a:r>
            </a:p>
            <a:p>
              <a:pPr algn="ctr"/>
              <a:r>
                <a:rPr lang="it-IT" sz="1400" dirty="0">
                  <a:solidFill>
                    <a:schemeClr val="tx1"/>
                  </a:solidFill>
                </a:rPr>
                <a:t>COSTRUZIONE</a:t>
              </a:r>
            </a:p>
          </p:txBody>
        </p:sp>
      </p:grpSp>
      <p:sp>
        <p:nvSpPr>
          <p:cNvPr id="21" name="CasellaDiTesto 20">
            <a:extLst>
              <a:ext uri="{FF2B5EF4-FFF2-40B4-BE49-F238E27FC236}">
                <a16:creationId xmlns:a16="http://schemas.microsoft.com/office/drawing/2014/main" id="{E9CB7DAD-3A4C-4EDB-A637-C2F65218FCD8}"/>
              </a:ext>
            </a:extLst>
          </p:cNvPr>
          <p:cNvSpPr txBox="1"/>
          <p:nvPr/>
        </p:nvSpPr>
        <p:spPr>
          <a:xfrm>
            <a:off x="4094004" y="920725"/>
            <a:ext cx="4737462" cy="462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eaLnBrk="0" hangingPunct="0">
              <a:tabLst/>
              <a:defRPr sz="2400" i="0" baseline="0">
                <a:solidFill>
                  <a:schemeClr val="tx1"/>
                </a:solidFill>
                <a:latin typeface="Verdana" pitchFamily="34" charset="0"/>
                <a:ea typeface="+mj-ea"/>
                <a:cs typeface="+mj-cs"/>
              </a:defRPr>
            </a:lvl1pPr>
            <a:lvl2pPr algn="ctr" eaLnBrk="0" hangingPunct="0">
              <a:defRPr>
                <a:solidFill>
                  <a:schemeClr val="tx1"/>
                </a:solidFill>
                <a:latin typeface="Calibri" pitchFamily="34" charset="0"/>
              </a:defRPr>
            </a:lvl2pPr>
            <a:lvl3pPr algn="ctr" eaLnBrk="0" hangingPunct="0">
              <a:defRPr>
                <a:solidFill>
                  <a:schemeClr val="tx1"/>
                </a:solidFill>
                <a:latin typeface="Calibri" pitchFamily="34" charset="0"/>
              </a:defRPr>
            </a:lvl3pPr>
            <a:lvl4pPr algn="ctr" eaLnBrk="0" hangingPunct="0">
              <a:defRPr>
                <a:solidFill>
                  <a:schemeClr val="tx1"/>
                </a:solidFill>
                <a:latin typeface="Calibri" pitchFamily="34" charset="0"/>
              </a:defRPr>
            </a:lvl4pPr>
            <a:lvl5pPr algn="ctr" eaLnBrk="0" hangingPunct="0">
              <a:defRPr>
                <a:solidFill>
                  <a:schemeClr val="tx1"/>
                </a:solidFill>
                <a:latin typeface="Calibri" pitchFamily="34" charset="0"/>
              </a:defRPr>
            </a:lvl5pPr>
            <a:lvl6pPr marL="457200" algn="ctr" fontAlgn="base">
              <a:spcBef>
                <a:spcPct val="0"/>
              </a:spcBef>
              <a:spcAft>
                <a:spcPct val="0"/>
              </a:spcAft>
              <a:defRPr>
                <a:solidFill>
                  <a:schemeClr val="tx1"/>
                </a:solidFill>
                <a:latin typeface="Calibri" pitchFamily="34" charset="0"/>
              </a:defRPr>
            </a:lvl6pPr>
            <a:lvl7pPr marL="914400" algn="ctr" fontAlgn="base">
              <a:spcBef>
                <a:spcPct val="0"/>
              </a:spcBef>
              <a:spcAft>
                <a:spcPct val="0"/>
              </a:spcAft>
              <a:defRPr>
                <a:solidFill>
                  <a:schemeClr val="tx1"/>
                </a:solidFill>
                <a:latin typeface="Calibri" pitchFamily="34" charset="0"/>
              </a:defRPr>
            </a:lvl7pPr>
            <a:lvl8pPr marL="1371600" algn="ctr" fontAlgn="base">
              <a:spcBef>
                <a:spcPct val="0"/>
              </a:spcBef>
              <a:spcAft>
                <a:spcPct val="0"/>
              </a:spcAft>
              <a:defRPr>
                <a:solidFill>
                  <a:schemeClr val="tx1"/>
                </a:solidFill>
                <a:latin typeface="Calibri" pitchFamily="34" charset="0"/>
              </a:defRPr>
            </a:lvl8pPr>
            <a:lvl9pPr marL="1828800" algn="ctr" fontAlgn="base">
              <a:spcBef>
                <a:spcPct val="0"/>
              </a:spcBef>
              <a:spcAft>
                <a:spcPct val="0"/>
              </a:spcAft>
              <a:defRPr>
                <a:solidFill>
                  <a:schemeClr val="tx1"/>
                </a:solidFill>
                <a:latin typeface="Calibri" pitchFamily="34" charset="0"/>
              </a:defRPr>
            </a:lvl9pPr>
          </a:lstStyle>
          <a:p>
            <a:r>
              <a:rPr lang="it-IT" sz="1600" i="1" dirty="0"/>
              <a:t>Cavità Sotterranee (CS)</a:t>
            </a:r>
          </a:p>
        </p:txBody>
      </p:sp>
      <p:sp>
        <p:nvSpPr>
          <p:cNvPr id="22" name="Freccia angolare in su 21">
            <a:extLst>
              <a:ext uri="{FF2B5EF4-FFF2-40B4-BE49-F238E27FC236}">
                <a16:creationId xmlns:a16="http://schemas.microsoft.com/office/drawing/2014/main" id="{95D4A546-EE53-4135-A646-9602336349F3}"/>
              </a:ext>
            </a:extLst>
          </p:cNvPr>
          <p:cNvSpPr/>
          <p:nvPr/>
        </p:nvSpPr>
        <p:spPr>
          <a:xfrm rot="5400000">
            <a:off x="3137503" y="297997"/>
            <a:ext cx="270926" cy="1455067"/>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Disciplina d’uso (FAC)</a:t>
            </a:r>
          </a:p>
        </p:txBody>
      </p:sp>
      <p:pic>
        <p:nvPicPr>
          <p:cNvPr id="6" name="Immagine 5"/>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1444178" y="960413"/>
            <a:ext cx="728554" cy="538763"/>
          </a:xfrm>
          <a:prstGeom prst="rect">
            <a:avLst/>
          </a:prstGeom>
          <a:noFill/>
          <a:ln>
            <a:noFill/>
          </a:ln>
        </p:spPr>
      </p:pic>
      <p:pic>
        <p:nvPicPr>
          <p:cNvPr id="7" name="Immagin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83371" y="947536"/>
            <a:ext cx="722432" cy="567502"/>
          </a:xfrm>
          <a:prstGeom prst="rect">
            <a:avLst/>
          </a:prstGeom>
          <a:noFill/>
          <a:ln>
            <a:noFill/>
          </a:ln>
        </p:spPr>
      </p:pic>
      <p:pic>
        <p:nvPicPr>
          <p:cNvPr id="8" name="Immagine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19211" y="947539"/>
            <a:ext cx="734675" cy="552158"/>
          </a:xfrm>
          <a:prstGeom prst="rect">
            <a:avLst/>
          </a:prstGeom>
          <a:noFill/>
          <a:ln>
            <a:noFill/>
          </a:ln>
        </p:spPr>
      </p:pic>
      <p:pic>
        <p:nvPicPr>
          <p:cNvPr id="9" name="Immagine 8" descr="base_1_topografic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57600" y="952501"/>
            <a:ext cx="724473" cy="549800"/>
          </a:xfrm>
          <a:prstGeom prst="rect">
            <a:avLst/>
          </a:prstGeom>
        </p:spPr>
      </p:pic>
      <p:cxnSp>
        <p:nvCxnSpPr>
          <p:cNvPr id="11" name="Connettore 1 10"/>
          <p:cNvCxnSpPr/>
          <p:nvPr/>
        </p:nvCxnSpPr>
        <p:spPr>
          <a:xfrm>
            <a:off x="3648075" y="1076325"/>
            <a:ext cx="674665" cy="39846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4"/>
          <p:cNvGraphicFramePr>
            <a:graphicFrameLocks noGrp="1"/>
          </p:cNvGraphicFramePr>
          <p:nvPr>
            <p:ph idx="1"/>
          </p:nvPr>
        </p:nvGraphicFramePr>
        <p:xfrm>
          <a:off x="695325" y="923925"/>
          <a:ext cx="3712920" cy="2276476"/>
        </p:xfrm>
        <a:graphic>
          <a:graphicData uri="http://schemas.openxmlformats.org/drawingml/2006/table">
            <a:tbl>
              <a:tblPr firstRow="1" bandRow="1">
                <a:tableStyleId>{5C22544A-7EE6-4342-B048-85BDC9FD1C3A}</a:tableStyleId>
              </a:tblPr>
              <a:tblGrid>
                <a:gridCol w="742584">
                  <a:extLst>
                    <a:ext uri="{9D8B030D-6E8A-4147-A177-3AD203B41FA5}">
                      <a16:colId xmlns:a16="http://schemas.microsoft.com/office/drawing/2014/main" val="20000"/>
                    </a:ext>
                  </a:extLst>
                </a:gridCol>
                <a:gridCol w="742584">
                  <a:extLst>
                    <a:ext uri="{9D8B030D-6E8A-4147-A177-3AD203B41FA5}">
                      <a16:colId xmlns:a16="http://schemas.microsoft.com/office/drawing/2014/main" val="20001"/>
                    </a:ext>
                  </a:extLst>
                </a:gridCol>
                <a:gridCol w="742584">
                  <a:extLst>
                    <a:ext uri="{9D8B030D-6E8A-4147-A177-3AD203B41FA5}">
                      <a16:colId xmlns:a16="http://schemas.microsoft.com/office/drawing/2014/main" val="20002"/>
                    </a:ext>
                  </a:extLst>
                </a:gridCol>
                <a:gridCol w="742584">
                  <a:extLst>
                    <a:ext uri="{9D8B030D-6E8A-4147-A177-3AD203B41FA5}">
                      <a16:colId xmlns:a16="http://schemas.microsoft.com/office/drawing/2014/main" val="20003"/>
                    </a:ext>
                  </a:extLst>
                </a:gridCol>
                <a:gridCol w="742584">
                  <a:extLst>
                    <a:ext uri="{9D8B030D-6E8A-4147-A177-3AD203B41FA5}">
                      <a16:colId xmlns:a16="http://schemas.microsoft.com/office/drawing/2014/main" val="20004"/>
                    </a:ext>
                  </a:extLst>
                </a:gridCol>
              </a:tblGrid>
              <a:tr h="569119">
                <a:tc>
                  <a:txBody>
                    <a:bodyPr/>
                    <a:lstStyle/>
                    <a:p>
                      <a:endParaRPr lang="it-IT" sz="900" dirty="0"/>
                    </a:p>
                  </a:txBody>
                  <a:tcPr marL="43468" marR="43468" marT="21734" marB="21734">
                    <a:noFill/>
                  </a:tcPr>
                </a:tc>
                <a:tc>
                  <a:txBody>
                    <a:bodyPr/>
                    <a:lstStyle/>
                    <a:p>
                      <a:pPr algn="ctr"/>
                      <a:r>
                        <a:rPr lang="it-IT" sz="1000" b="1" kern="1200" dirty="0">
                          <a:solidFill>
                            <a:sysClr val="windowText" lastClr="000000"/>
                          </a:solidFill>
                          <a:latin typeface="+mn-lt"/>
                          <a:ea typeface="+mn-ea"/>
                          <a:cs typeface="+mn-cs"/>
                        </a:rPr>
                        <a:t>AREE</a:t>
                      </a:r>
                    </a:p>
                    <a:p>
                      <a:pPr algn="ctr"/>
                      <a:r>
                        <a:rPr lang="it-IT" sz="1000" b="1" kern="1200" dirty="0">
                          <a:solidFill>
                            <a:sysClr val="windowText" lastClr="000000"/>
                          </a:solidFill>
                          <a:latin typeface="+mn-lt"/>
                          <a:ea typeface="+mn-ea"/>
                          <a:cs typeface="+mn-cs"/>
                        </a:rPr>
                        <a:t>EDIFICATE</a:t>
                      </a:r>
                    </a:p>
                  </a:txBody>
                  <a:tcPr marL="43468" marR="43468" marT="21734" marB="21734" anchor="ctr">
                    <a:noFill/>
                  </a:tcPr>
                </a:tc>
                <a:tc>
                  <a:txBody>
                    <a:bodyPr/>
                    <a:lstStyle/>
                    <a:p>
                      <a:pPr algn="ctr"/>
                      <a:r>
                        <a:rPr lang="it-IT" sz="1000" b="1" kern="1200" dirty="0">
                          <a:solidFill>
                            <a:sysClr val="windowText" lastClr="000000"/>
                          </a:solidFill>
                          <a:latin typeface="+mn-lt"/>
                          <a:ea typeface="+mn-ea"/>
                          <a:cs typeface="+mn-cs"/>
                        </a:rPr>
                        <a:t>AREE</a:t>
                      </a:r>
                    </a:p>
                    <a:p>
                      <a:pPr algn="ctr"/>
                      <a:r>
                        <a:rPr lang="it-IT" sz="1000" b="1" kern="1200" dirty="0">
                          <a:solidFill>
                            <a:sysClr val="windowText" lastClr="000000"/>
                          </a:solidFill>
                          <a:latin typeface="+mn-lt"/>
                          <a:ea typeface="+mn-ea"/>
                          <a:cs typeface="+mn-cs"/>
                        </a:rPr>
                        <a:t>DA EDIFICARE</a:t>
                      </a:r>
                    </a:p>
                  </a:txBody>
                  <a:tcPr marL="43468" marR="43468" marT="21734" marB="21734" anchor="ctr">
                    <a:noFill/>
                  </a:tcPr>
                </a:tc>
                <a:tc>
                  <a:txBody>
                    <a:bodyPr/>
                    <a:lstStyle/>
                    <a:p>
                      <a:pPr marL="0" algn="ctr" defTabSz="914400" rtl="0" eaLnBrk="1" latinLnBrk="0" hangingPunct="1"/>
                      <a:r>
                        <a:rPr lang="it-IT" sz="1000" b="1" kern="1200" dirty="0">
                          <a:solidFill>
                            <a:sysClr val="windowText" lastClr="000000"/>
                          </a:solidFill>
                          <a:latin typeface="+mn-lt"/>
                          <a:ea typeface="+mn-ea"/>
                          <a:cs typeface="+mn-cs"/>
                        </a:rPr>
                        <a:t>AREE</a:t>
                      </a:r>
                    </a:p>
                    <a:p>
                      <a:pPr marL="0" algn="ctr" defTabSz="914400" rtl="0" eaLnBrk="1" latinLnBrk="0" hangingPunct="1"/>
                      <a:r>
                        <a:rPr lang="it-IT" sz="1000" b="1" kern="1200" dirty="0">
                          <a:solidFill>
                            <a:sysClr val="windowText" lastClr="000000"/>
                          </a:solidFill>
                          <a:latin typeface="+mn-lt"/>
                          <a:ea typeface="+mn-ea"/>
                          <a:cs typeface="+mn-cs"/>
                        </a:rPr>
                        <a:t>NON EDIFICABILI</a:t>
                      </a:r>
                    </a:p>
                  </a:txBody>
                  <a:tcPr marL="43468" marR="43468" marT="21734" marB="21734" anchor="ctr">
                    <a:noFill/>
                  </a:tcPr>
                </a:tc>
                <a:tc>
                  <a:txBody>
                    <a:bodyPr/>
                    <a:lstStyle/>
                    <a:p>
                      <a:pPr marL="0" algn="ctr" defTabSz="914400" rtl="0" eaLnBrk="1" latinLnBrk="0" hangingPunct="1"/>
                      <a:r>
                        <a:rPr lang="it-IT" sz="1000" b="1" kern="1200" dirty="0">
                          <a:solidFill>
                            <a:sysClr val="windowText" lastClr="000000"/>
                          </a:solidFill>
                          <a:latin typeface="+mn-lt"/>
                          <a:ea typeface="+mn-ea"/>
                          <a:cs typeface="+mn-cs"/>
                        </a:rPr>
                        <a:t>INFRA</a:t>
                      </a:r>
                      <a:br>
                        <a:rPr lang="it-IT" sz="1000" b="1" kern="1200" dirty="0">
                          <a:solidFill>
                            <a:sysClr val="windowText" lastClr="000000"/>
                          </a:solidFill>
                          <a:latin typeface="+mn-lt"/>
                          <a:ea typeface="+mn-ea"/>
                          <a:cs typeface="+mn-cs"/>
                        </a:rPr>
                      </a:br>
                      <a:r>
                        <a:rPr lang="it-IT" sz="1000" b="1" kern="1200" dirty="0">
                          <a:solidFill>
                            <a:sysClr val="windowText" lastClr="000000"/>
                          </a:solidFill>
                          <a:latin typeface="+mn-lt"/>
                          <a:ea typeface="+mn-ea"/>
                          <a:cs typeface="+mn-cs"/>
                        </a:rPr>
                        <a:t>STRUTTURE</a:t>
                      </a:r>
                    </a:p>
                  </a:txBody>
                  <a:tcPr marL="43468" marR="43468" marT="21734" marB="21734" anchor="ctr">
                    <a:noFill/>
                  </a:tcPr>
                </a:tc>
                <a:extLst>
                  <a:ext uri="{0D108BD9-81ED-4DB2-BD59-A6C34878D82A}">
                    <a16:rowId xmlns:a16="http://schemas.microsoft.com/office/drawing/2014/main" val="10000"/>
                  </a:ext>
                </a:extLst>
              </a:tr>
              <a:tr h="569119">
                <a:tc>
                  <a:txBody>
                    <a:bodyPr/>
                    <a:lstStyle/>
                    <a:p>
                      <a:pPr algn="ctr"/>
                      <a:r>
                        <a:rPr lang="it-IT" sz="1100" b="1" dirty="0"/>
                        <a:t>ZA</a:t>
                      </a:r>
                    </a:p>
                    <a:p>
                      <a:pPr algn="ctr"/>
                      <a:r>
                        <a:rPr lang="it-IT" sz="800" dirty="0"/>
                        <a:t>ATTENZIONE</a:t>
                      </a:r>
                    </a:p>
                  </a:txBody>
                  <a:tcPr marL="43468" marR="43468" marT="21734" marB="21734" anchor="ctr">
                    <a:solidFill>
                      <a:schemeClr val="tx2">
                        <a:lumMod val="20000"/>
                        <a:lumOff val="80000"/>
                      </a:schemeClr>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dirty="0"/>
                        <a:t>Approfondimenti</a:t>
                      </a:r>
                    </a:p>
                  </a:txBody>
                  <a:tcPr marL="43468" marR="43468" marT="21734" marB="21734" anchor="ctr">
                    <a:solidFill>
                      <a:schemeClr val="tx2">
                        <a:lumMod val="60000"/>
                        <a:lumOff val="40000"/>
                      </a:schemeClr>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40000"/>
                        <a:lumOff val="60000"/>
                      </a:schemeClr>
                    </a:solidFill>
                  </a:tcPr>
                </a:tc>
                <a:tc hMerge="1">
                  <a:txBody>
                    <a:bodyPr/>
                    <a:lstStyle/>
                    <a:p>
                      <a:pPr algn="l"/>
                      <a:endParaRPr lang="it-IT" sz="1400" dirty="0"/>
                    </a:p>
                  </a:txBody>
                  <a:tcPr anchor="ctr">
                    <a:solidFill>
                      <a:schemeClr val="tx2">
                        <a:lumMod val="60000"/>
                        <a:lumOff val="40000"/>
                      </a:schemeClr>
                    </a:solidFill>
                  </a:tcPr>
                </a:tc>
                <a:tc row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9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900" kern="1200" dirty="0">
                          <a:solidFill>
                            <a:schemeClr val="dk1"/>
                          </a:solidFill>
                          <a:latin typeface="+mn-lt"/>
                          <a:ea typeface="+mn-ea"/>
                          <a:cs typeface="+mn-cs"/>
                        </a:rPr>
                        <a:t>Infrastrutture</a:t>
                      </a:r>
                    </a:p>
                  </a:txBody>
                  <a:tcPr marL="43468" marR="43468" marT="21734" marB="21734" anchor="ctr">
                    <a:solidFill>
                      <a:schemeClr val="bg1">
                        <a:lumMod val="85000"/>
                      </a:schemeClr>
                    </a:solidFill>
                  </a:tcPr>
                </a:tc>
                <a:extLst>
                  <a:ext uri="{0D108BD9-81ED-4DB2-BD59-A6C34878D82A}">
                    <a16:rowId xmlns:a16="http://schemas.microsoft.com/office/drawing/2014/main" val="10001"/>
                  </a:ext>
                </a:extLst>
              </a:tr>
              <a:tr h="569119">
                <a:tc>
                  <a:txBody>
                    <a:bodyPr/>
                    <a:lstStyle/>
                    <a:p>
                      <a:pPr algn="ctr"/>
                      <a:r>
                        <a:rPr lang="it-IT" sz="1100" b="1" kern="1200" dirty="0">
                          <a:solidFill>
                            <a:schemeClr val="dk1"/>
                          </a:solidFill>
                          <a:latin typeface="+mn-lt"/>
                          <a:ea typeface="+mn-ea"/>
                          <a:cs typeface="+mn-cs"/>
                        </a:rPr>
                        <a:t>ZS</a:t>
                      </a:r>
                    </a:p>
                    <a:p>
                      <a:pPr algn="ctr"/>
                      <a:r>
                        <a:rPr lang="it-IT" sz="800" dirty="0"/>
                        <a:t>SUSCETTIBILITA</a:t>
                      </a:r>
                    </a:p>
                  </a:txBody>
                  <a:tcPr marL="43468" marR="43468" marT="21734" marB="21734" anchor="ctr">
                    <a:solidFill>
                      <a:srgbClr val="FFCCFF"/>
                    </a:solidFill>
                  </a:tcPr>
                </a:tc>
                <a:tc row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Zone</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Instabili</a:t>
                      </a:r>
                    </a:p>
                  </a:txBody>
                  <a:tcPr marL="43468" marR="43468" marT="21734" marB="21734" anchor="ctr">
                    <a:solidFill>
                      <a:srgbClr val="FFFF00"/>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Intervento limitato</a:t>
                      </a:r>
                    </a:p>
                  </a:txBody>
                  <a:tcPr marL="43468" marR="43468" marT="21734" marB="21734" anchor="ctr">
                    <a:solidFill>
                      <a:srgbClr val="FFC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2"/>
                  </a:ext>
                </a:extLst>
              </a:tr>
              <a:tr h="569119">
                <a:tc>
                  <a:txBody>
                    <a:bodyPr/>
                    <a:lstStyle/>
                    <a:p>
                      <a:pPr algn="ctr"/>
                      <a:r>
                        <a:rPr lang="it-IT" sz="1100" b="1" kern="1200" dirty="0">
                          <a:solidFill>
                            <a:schemeClr val="dk1"/>
                          </a:solidFill>
                          <a:latin typeface="+mn-lt"/>
                          <a:ea typeface="+mn-ea"/>
                          <a:cs typeface="+mn-cs"/>
                        </a:rPr>
                        <a:t>ZR</a:t>
                      </a:r>
                    </a:p>
                    <a:p>
                      <a:pPr algn="ctr"/>
                      <a:r>
                        <a:rPr lang="it-IT" sz="800" dirty="0"/>
                        <a:t>RISPETTO</a:t>
                      </a:r>
                    </a:p>
                  </a:txBody>
                  <a:tcPr marL="43468" marR="43468" marT="21734" marB="21734" anchor="ctr">
                    <a:solidFill>
                      <a:srgbClr val="FF66FF"/>
                    </a:solidFill>
                  </a:tcPr>
                </a:tc>
                <a:tc vMerge="1">
                  <a:txBody>
                    <a:bodyPr/>
                    <a:lstStyle/>
                    <a:p>
                      <a:pPr algn="l"/>
                      <a:endParaRPr lang="it-IT" sz="1400" dirty="0"/>
                    </a:p>
                  </a:txBody>
                  <a:tcPr anchor="ctr">
                    <a:solidFill>
                      <a:schemeClr val="bg1"/>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Intervento inibito</a:t>
                      </a:r>
                    </a:p>
                  </a:txBody>
                  <a:tcPr marL="43468" marR="43468" marT="21734" marB="21734" anchor="ctr">
                    <a:solidFill>
                      <a:srgbClr val="FF0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3"/>
                  </a:ext>
                </a:extLst>
              </a:tr>
            </a:tbl>
          </a:graphicData>
        </a:graphic>
      </p:graphicFrame>
      <p:sp>
        <p:nvSpPr>
          <p:cNvPr id="43" name="Ovale 42"/>
          <p:cNvSpPr/>
          <p:nvPr/>
        </p:nvSpPr>
        <p:spPr>
          <a:xfrm>
            <a:off x="1343025" y="1495425"/>
            <a:ext cx="2438400" cy="63817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7" name="Tabella 46"/>
          <p:cNvGraphicFramePr>
            <a:graphicFrameLocks noGrp="1"/>
          </p:cNvGraphicFramePr>
          <p:nvPr/>
        </p:nvGraphicFramePr>
        <p:xfrm>
          <a:off x="4705350" y="977898"/>
          <a:ext cx="3781426" cy="2232027"/>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3781426">
                  <a:extLst>
                    <a:ext uri="{9D8B030D-6E8A-4147-A177-3AD203B41FA5}">
                      <a16:colId xmlns:a16="http://schemas.microsoft.com/office/drawing/2014/main" val="20000"/>
                    </a:ext>
                  </a:extLst>
                </a:gridCol>
              </a:tblGrid>
              <a:tr h="2232027">
                <a:tc>
                  <a:txBody>
                    <a:bodyPr/>
                    <a:lstStyle/>
                    <a:p>
                      <a:pPr algn="ctr"/>
                      <a:r>
                        <a:rPr lang="it-IT" sz="1600" b="1" kern="1200" dirty="0">
                          <a:solidFill>
                            <a:schemeClr val="tx1"/>
                          </a:solidFill>
                          <a:latin typeface="+mn-lt"/>
                          <a:ea typeface="+mn-ea"/>
                          <a:cs typeface="+mn-cs"/>
                        </a:rPr>
                        <a:t>E’ necessario approfondire gli studi (MS3)</a:t>
                      </a:r>
                      <a:r>
                        <a:rPr lang="it-IT" sz="1600" b="1" kern="1200" baseline="0" dirty="0">
                          <a:solidFill>
                            <a:schemeClr val="tx1"/>
                          </a:solidFill>
                          <a:latin typeface="+mn-lt"/>
                          <a:ea typeface="+mn-ea"/>
                          <a:cs typeface="+mn-cs"/>
                        </a:rPr>
                        <a:t> al fine di individuare ZS e SR</a:t>
                      </a:r>
                      <a:endParaRPr lang="it-IT" sz="1600" dirty="0"/>
                    </a:p>
                  </a:txBody>
                  <a:tcPr anchor="ctr">
                    <a:lnL w="76200" cap="flat" cmpd="sng" algn="ctr">
                      <a:solidFill>
                        <a:srgbClr val="00B050"/>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2" name="Tabella 11"/>
          <p:cNvGraphicFramePr>
            <a:graphicFrameLocks noGrp="1"/>
          </p:cNvGraphicFramePr>
          <p:nvPr>
            <p:extLst>
              <p:ext uri="{D42A27DB-BD31-4B8C-83A1-F6EECF244321}">
                <p14:modId xmlns:p14="http://schemas.microsoft.com/office/powerpoint/2010/main" val="1751763089"/>
              </p:ext>
            </p:extLst>
          </p:nvPr>
        </p:nvGraphicFramePr>
        <p:xfrm>
          <a:off x="714376" y="3362325"/>
          <a:ext cx="7743824" cy="3143250"/>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1672987">
                  <a:extLst>
                    <a:ext uri="{9D8B030D-6E8A-4147-A177-3AD203B41FA5}">
                      <a16:colId xmlns:a16="http://schemas.microsoft.com/office/drawing/2014/main" val="20000"/>
                    </a:ext>
                  </a:extLst>
                </a:gridCol>
                <a:gridCol w="1683005">
                  <a:extLst>
                    <a:ext uri="{9D8B030D-6E8A-4147-A177-3AD203B41FA5}">
                      <a16:colId xmlns:a16="http://schemas.microsoft.com/office/drawing/2014/main" val="20001"/>
                    </a:ext>
                  </a:extLst>
                </a:gridCol>
                <a:gridCol w="4387832">
                  <a:extLst>
                    <a:ext uri="{9D8B030D-6E8A-4147-A177-3AD203B41FA5}">
                      <a16:colId xmlns:a16="http://schemas.microsoft.com/office/drawing/2014/main" val="20002"/>
                    </a:ext>
                  </a:extLst>
                </a:gridCol>
              </a:tblGrid>
              <a:tr h="1748591">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it-IT" sz="1600" b="0" kern="1200" dirty="0">
                          <a:solidFill>
                            <a:schemeClr val="tx1"/>
                          </a:solidFill>
                          <a:latin typeface="+mn-lt"/>
                          <a:ea typeface="+mn-ea"/>
                          <a:cs typeface="+mn-cs"/>
                        </a:rPr>
                        <a:t>Con esclusione degli interventi di manutenzione ordinaria, qualsiasi altro tipo di intervento deve prevedere interventi di miglioramento e/o di adeguamento e/o di rafforzamento locale (in conformità alla normativa vigente).</a:t>
                      </a:r>
                      <a:endParaRPr lang="it-IT" sz="1600" b="0" dirty="0">
                        <a:solidFill>
                          <a:schemeClr val="tx1"/>
                        </a:solidFill>
                      </a:endParaRP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1394659">
                <a:tc>
                  <a:txBody>
                    <a:bodyPr/>
                    <a:lstStyle/>
                    <a:p>
                      <a:endParaRPr lang="it-IT"/>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sz="1600" kern="1200" dirty="0">
                        <a:solidFill>
                          <a:schemeClr val="dk1"/>
                        </a:solidFill>
                        <a:latin typeface="+mn-lt"/>
                        <a:ea typeface="+mn-ea"/>
                        <a:cs typeface="+mn-cs"/>
                      </a:endParaRPr>
                    </a:p>
                    <a:p>
                      <a:r>
                        <a:rPr lang="it-IT" sz="1600" kern="1200" dirty="0">
                          <a:solidFill>
                            <a:schemeClr val="dk1"/>
                          </a:solidFill>
                          <a:latin typeface="+mn-lt"/>
                          <a:ea typeface="+mn-ea"/>
                          <a:cs typeface="+mn-cs"/>
                        </a:rPr>
                        <a:t>Non è consentita la nuova edificazione.</a:t>
                      </a:r>
                    </a:p>
                    <a:p>
                      <a:endParaRPr lang="it-IT" sz="1600" kern="1200" dirty="0">
                        <a:solidFill>
                          <a:schemeClr val="dk1"/>
                        </a:solidFill>
                        <a:latin typeface="+mn-lt"/>
                        <a:ea typeface="+mn-ea"/>
                        <a:cs typeface="+mn-cs"/>
                      </a:endParaRP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grpSp>
        <p:nvGrpSpPr>
          <p:cNvPr id="2" name="Gruppo 85"/>
          <p:cNvGrpSpPr/>
          <p:nvPr/>
        </p:nvGrpSpPr>
        <p:grpSpPr>
          <a:xfrm>
            <a:off x="800100" y="5230817"/>
            <a:ext cx="1543051" cy="1145173"/>
            <a:chOff x="2266949" y="5067300"/>
            <a:chExt cx="1543051" cy="1145173"/>
          </a:xfrm>
        </p:grpSpPr>
        <p:sp>
          <p:nvSpPr>
            <p:cNvPr id="28" name="Rettangolo 27"/>
            <p:cNvSpPr/>
            <p:nvPr/>
          </p:nvSpPr>
          <p:spPr>
            <a:xfrm>
              <a:off x="2343151" y="5067300"/>
              <a:ext cx="1428750" cy="866775"/>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2476501" y="5172075"/>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3095626" y="5172075"/>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2476501" y="5467350"/>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3095626" y="5467350"/>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p:cNvSpPr/>
            <p:nvPr/>
          </p:nvSpPr>
          <p:spPr>
            <a:xfrm>
              <a:off x="2733675" y="5124450"/>
              <a:ext cx="1143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p:cNvSpPr/>
            <p:nvPr/>
          </p:nvSpPr>
          <p:spPr>
            <a:xfrm>
              <a:off x="3352800" y="5124450"/>
              <a:ext cx="1143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p:cNvSpPr/>
            <p:nvPr/>
          </p:nvSpPr>
          <p:spPr>
            <a:xfrm>
              <a:off x="2266949" y="5658475"/>
              <a:ext cx="1543051" cy="553998"/>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NUOVA</a:t>
              </a:r>
            </a:p>
            <a:p>
              <a:pPr algn="ctr"/>
              <a:r>
                <a:rPr lang="it-IT" sz="1400" dirty="0">
                  <a:solidFill>
                    <a:schemeClr val="tx1"/>
                  </a:solidFill>
                </a:rPr>
                <a:t>COSTRUZIONE</a:t>
              </a:r>
            </a:p>
          </p:txBody>
        </p:sp>
      </p:grpSp>
      <p:grpSp>
        <p:nvGrpSpPr>
          <p:cNvPr id="4" name="Gruppo 71"/>
          <p:cNvGrpSpPr/>
          <p:nvPr/>
        </p:nvGrpSpPr>
        <p:grpSpPr>
          <a:xfrm>
            <a:off x="857249" y="3556002"/>
            <a:ext cx="1543051" cy="1052125"/>
            <a:chOff x="276224" y="5114925"/>
            <a:chExt cx="1543051" cy="1052125"/>
          </a:xfrm>
        </p:grpSpPr>
        <p:sp>
          <p:nvSpPr>
            <p:cNvPr id="14" name="Rettangolo 13"/>
            <p:cNvSpPr/>
            <p:nvPr/>
          </p:nvSpPr>
          <p:spPr>
            <a:xfrm>
              <a:off x="838200" y="5391150"/>
              <a:ext cx="8636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Parallelogramma 14"/>
            <p:cNvSpPr/>
            <p:nvPr/>
          </p:nvSpPr>
          <p:spPr>
            <a:xfrm flipH="1">
              <a:off x="628650" y="5114925"/>
              <a:ext cx="1079500" cy="279400"/>
            </a:xfrm>
            <a:prstGeom prst="parallelogram">
              <a:avLst>
                <a:gd name="adj" fmla="val 77273"/>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419100" y="5387975"/>
              <a:ext cx="4191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581025" y="5673725"/>
              <a:ext cx="101600" cy="203200"/>
            </a:xfrm>
            <a:prstGeom prst="rect">
              <a:avLst/>
            </a:prstGeom>
            <a:solidFill>
              <a:schemeClr val="accent3">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971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1225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1479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971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1225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479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58420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Triangolo isoscele 24"/>
            <p:cNvSpPr/>
            <p:nvPr/>
          </p:nvSpPr>
          <p:spPr>
            <a:xfrm>
              <a:off x="419100" y="5114925"/>
              <a:ext cx="425450" cy="273050"/>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276224" y="5582275"/>
              <a:ext cx="1543051" cy="58477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EDILIZIA ESISTENTE</a:t>
              </a:r>
            </a:p>
          </p:txBody>
        </p:sp>
      </p:grpSp>
      <p:grpSp>
        <p:nvGrpSpPr>
          <p:cNvPr id="10" name="Gruppo 107"/>
          <p:cNvGrpSpPr/>
          <p:nvPr/>
        </p:nvGrpSpPr>
        <p:grpSpPr>
          <a:xfrm>
            <a:off x="2476785" y="3755700"/>
            <a:ext cx="1543051" cy="1048077"/>
            <a:chOff x="7629524" y="1452563"/>
            <a:chExt cx="1543051" cy="1048077"/>
          </a:xfrm>
        </p:grpSpPr>
        <p:sp>
          <p:nvSpPr>
            <p:cNvPr id="37" name="Rettangolo 36"/>
            <p:cNvSpPr/>
            <p:nvPr/>
          </p:nvSpPr>
          <p:spPr>
            <a:xfrm>
              <a:off x="7629524" y="203897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LIMITATO</a:t>
              </a:r>
            </a:p>
          </p:txBody>
        </p:sp>
        <p:sp>
          <p:nvSpPr>
            <p:cNvPr id="38" name="Arco 37"/>
            <p:cNvSpPr/>
            <p:nvPr/>
          </p:nvSpPr>
          <p:spPr>
            <a:xfrm flipH="1">
              <a:off x="8123094" y="1453862"/>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Arco 38"/>
            <p:cNvSpPr/>
            <p:nvPr/>
          </p:nvSpPr>
          <p:spPr>
            <a:xfrm>
              <a:off x="8120062" y="1452563"/>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13" name="Gruppo 118"/>
          <p:cNvGrpSpPr/>
          <p:nvPr/>
        </p:nvGrpSpPr>
        <p:grpSpPr>
          <a:xfrm>
            <a:off x="2442356" y="5230817"/>
            <a:ext cx="1543051" cy="1052839"/>
            <a:chOff x="4295774" y="5086351"/>
            <a:chExt cx="1543051" cy="1052839"/>
          </a:xfrm>
        </p:grpSpPr>
        <p:sp>
          <p:nvSpPr>
            <p:cNvPr id="41" name="Ovale 40"/>
            <p:cNvSpPr/>
            <p:nvPr/>
          </p:nvSpPr>
          <p:spPr>
            <a:xfrm>
              <a:off x="4791074" y="5086351"/>
              <a:ext cx="552450" cy="552450"/>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2" name="Rettangolo 41"/>
            <p:cNvSpPr/>
            <p:nvPr/>
          </p:nvSpPr>
          <p:spPr>
            <a:xfrm>
              <a:off x="4295774" y="567752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INIBITO</a:t>
              </a: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Disciplina d’uso (FAC)</a:t>
            </a:r>
          </a:p>
        </p:txBody>
      </p:sp>
      <p:graphicFrame>
        <p:nvGraphicFramePr>
          <p:cNvPr id="12" name="Tabella 11"/>
          <p:cNvGraphicFramePr>
            <a:graphicFrameLocks noGrp="1"/>
          </p:cNvGraphicFramePr>
          <p:nvPr/>
        </p:nvGraphicFramePr>
        <p:xfrm>
          <a:off x="723901" y="3781425"/>
          <a:ext cx="7705724" cy="2479676"/>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7705724">
                  <a:extLst>
                    <a:ext uri="{9D8B030D-6E8A-4147-A177-3AD203B41FA5}">
                      <a16:colId xmlns:a16="http://schemas.microsoft.com/office/drawing/2014/main" val="20000"/>
                    </a:ext>
                  </a:extLst>
                </a:gridCol>
              </a:tblGrid>
              <a:tr h="2479676">
                <a:tc>
                  <a:txBody>
                    <a:bodyPr/>
                    <a:lstStyle/>
                    <a:p>
                      <a:pPr>
                        <a:buNone/>
                      </a:pPr>
                      <a:r>
                        <a:rPr lang="it-IT" sz="1600" b="0" dirty="0">
                          <a:solidFill>
                            <a:schemeClr val="tx1"/>
                          </a:solidFill>
                        </a:rPr>
                        <a:t>Fattibilità</a:t>
                      </a:r>
                    </a:p>
                    <a:p>
                      <a:pPr lvl="1">
                        <a:buFontTx/>
                        <a:buChar char="-"/>
                      </a:pPr>
                      <a:r>
                        <a:rPr lang="it-IT" sz="1600" b="0" dirty="0">
                          <a:solidFill>
                            <a:schemeClr val="tx1"/>
                          </a:solidFill>
                        </a:rPr>
                        <a:t> Incentivi finanziari</a:t>
                      </a:r>
                    </a:p>
                    <a:p>
                      <a:pPr lvl="1">
                        <a:buFontTx/>
                        <a:buChar char="-"/>
                      </a:pPr>
                      <a:r>
                        <a:rPr lang="it-IT" sz="1600" b="0" dirty="0">
                          <a:solidFill>
                            <a:schemeClr val="tx1"/>
                          </a:solidFill>
                        </a:rPr>
                        <a:t> Incentivi urbanistici</a:t>
                      </a:r>
                    </a:p>
                    <a:p>
                      <a:pPr lvl="1">
                        <a:buFontTx/>
                        <a:buChar char="-"/>
                      </a:pPr>
                      <a:r>
                        <a:rPr lang="it-IT" sz="1600" b="0" dirty="0">
                          <a:solidFill>
                            <a:schemeClr val="tx1"/>
                          </a:solidFill>
                        </a:rPr>
                        <a:t> Misure premiali</a:t>
                      </a:r>
                    </a:p>
                    <a:p>
                      <a:pPr lvl="1">
                        <a:buFontTx/>
                        <a:buChar char="-"/>
                      </a:pPr>
                      <a:r>
                        <a:rPr lang="it-IT" sz="1600" b="0" dirty="0">
                          <a:solidFill>
                            <a:schemeClr val="tx1"/>
                          </a:solidFill>
                        </a:rPr>
                        <a:t> Livelli di sicurezza</a:t>
                      </a:r>
                    </a:p>
                    <a:p>
                      <a:pPr lvl="1">
                        <a:buFontTx/>
                        <a:buChar char="-"/>
                      </a:pPr>
                      <a:endParaRPr lang="it-IT" sz="1600" b="0" dirty="0">
                        <a:solidFill>
                          <a:schemeClr val="tx1"/>
                        </a:solidFill>
                      </a:endParaRPr>
                    </a:p>
                    <a:p>
                      <a:pPr lvl="1">
                        <a:buFontTx/>
                        <a:buChar char="-"/>
                      </a:pPr>
                      <a:r>
                        <a:rPr lang="it-IT" sz="1600" b="0" dirty="0">
                          <a:solidFill>
                            <a:schemeClr val="tx1"/>
                          </a:solidFill>
                        </a:rPr>
                        <a:t> Analisi del fabbisogno finanziario per l’attuazione del programma</a:t>
                      </a:r>
                    </a:p>
                    <a:p>
                      <a:pPr lvl="1">
                        <a:buFontTx/>
                        <a:buChar char="-"/>
                      </a:pPr>
                      <a:r>
                        <a:rPr lang="it-IT" sz="1600" b="0" dirty="0">
                          <a:solidFill>
                            <a:schemeClr val="tx1"/>
                          </a:solidFill>
                        </a:rPr>
                        <a:t> Piani attuativi</a:t>
                      </a:r>
                    </a:p>
                  </a:txBody>
                  <a:tcPr>
                    <a:lnL w="76200" cap="flat" cmpd="sng" algn="ctr">
                      <a:solidFill>
                        <a:srgbClr val="00B050"/>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44" name="Tabella 43"/>
          <p:cNvGraphicFramePr>
            <a:graphicFrameLocks noGrp="1"/>
          </p:cNvGraphicFramePr>
          <p:nvPr/>
        </p:nvGraphicFramePr>
        <p:xfrm>
          <a:off x="4714875" y="977898"/>
          <a:ext cx="3752850" cy="2232027"/>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3752850">
                  <a:extLst>
                    <a:ext uri="{9D8B030D-6E8A-4147-A177-3AD203B41FA5}">
                      <a16:colId xmlns:a16="http://schemas.microsoft.com/office/drawing/2014/main" val="20000"/>
                    </a:ext>
                  </a:extLst>
                </a:gridCol>
              </a:tblGrid>
              <a:tr h="2232027">
                <a:tc>
                  <a:txBody>
                    <a:bodyPr/>
                    <a:lstStyle/>
                    <a:p>
                      <a:r>
                        <a:rPr lang="it-IT" sz="1600" b="1" kern="1200" dirty="0">
                          <a:solidFill>
                            <a:schemeClr val="tx1"/>
                          </a:solidFill>
                          <a:latin typeface="+mn-lt"/>
                          <a:ea typeface="+mn-ea"/>
                          <a:cs typeface="+mn-cs"/>
                        </a:rPr>
                        <a:t>PZI</a:t>
                      </a:r>
                    </a:p>
                    <a:p>
                      <a:r>
                        <a:rPr lang="it-IT" sz="1600" b="0" kern="1200" dirty="0">
                          <a:solidFill>
                            <a:schemeClr val="tx1"/>
                          </a:solidFill>
                          <a:latin typeface="+mn-lt"/>
                          <a:ea typeface="+mn-ea"/>
                          <a:cs typeface="+mn-cs"/>
                        </a:rPr>
                        <a:t>Un programma da includere nei propri strumenti di pianificazione urbanistica</a:t>
                      </a:r>
                    </a:p>
                    <a:p>
                      <a:endParaRPr lang="it-IT" sz="1600" b="0" kern="1200" dirty="0">
                        <a:solidFill>
                          <a:schemeClr val="tx1"/>
                        </a:solidFill>
                        <a:latin typeface="+mn-lt"/>
                        <a:ea typeface="+mn-ea"/>
                        <a:cs typeface="+mn-cs"/>
                      </a:endParaRPr>
                    </a:p>
                  </a:txBody>
                  <a:tcPr>
                    <a:lnL w="76200" cap="flat" cmpd="sng" algn="ctr">
                      <a:solidFill>
                        <a:srgbClr val="00B050"/>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bl>
          </a:graphicData>
        </a:graphic>
      </p:graphicFrame>
      <p:pic>
        <p:nvPicPr>
          <p:cNvPr id="14" name="Immagine 13"/>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1444178" y="960413"/>
            <a:ext cx="728554" cy="538763"/>
          </a:xfrm>
          <a:prstGeom prst="rect">
            <a:avLst/>
          </a:prstGeom>
          <a:noFill/>
          <a:ln>
            <a:noFill/>
          </a:ln>
        </p:spPr>
      </p:pic>
      <p:pic>
        <p:nvPicPr>
          <p:cNvPr id="15" name="Immagine 14"/>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83371" y="947536"/>
            <a:ext cx="722432" cy="567502"/>
          </a:xfrm>
          <a:prstGeom prst="rect">
            <a:avLst/>
          </a:prstGeom>
          <a:noFill/>
          <a:ln>
            <a:noFill/>
          </a:ln>
        </p:spPr>
      </p:pic>
      <p:pic>
        <p:nvPicPr>
          <p:cNvPr id="16" name="Immagine 15"/>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19211" y="947539"/>
            <a:ext cx="734675" cy="552158"/>
          </a:xfrm>
          <a:prstGeom prst="rect">
            <a:avLst/>
          </a:prstGeom>
          <a:noFill/>
          <a:ln>
            <a:noFill/>
          </a:ln>
        </p:spPr>
      </p:pic>
      <p:pic>
        <p:nvPicPr>
          <p:cNvPr id="17" name="Immagine 16" descr="base_1_topografic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57600" y="952501"/>
            <a:ext cx="724473" cy="549800"/>
          </a:xfrm>
          <a:prstGeom prst="rect">
            <a:avLst/>
          </a:prstGeom>
        </p:spPr>
      </p:pic>
      <p:cxnSp>
        <p:nvCxnSpPr>
          <p:cNvPr id="18" name="Connettore 1 17"/>
          <p:cNvCxnSpPr/>
          <p:nvPr/>
        </p:nvCxnSpPr>
        <p:spPr>
          <a:xfrm>
            <a:off x="3648075" y="1076325"/>
            <a:ext cx="674665" cy="39846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3" name="Segnaposto contenuto 4"/>
          <p:cNvGraphicFramePr>
            <a:graphicFrameLocks noGrp="1"/>
          </p:cNvGraphicFramePr>
          <p:nvPr>
            <p:ph idx="1"/>
          </p:nvPr>
        </p:nvGraphicFramePr>
        <p:xfrm>
          <a:off x="695325" y="923925"/>
          <a:ext cx="3712920" cy="2276476"/>
        </p:xfrm>
        <a:graphic>
          <a:graphicData uri="http://schemas.openxmlformats.org/drawingml/2006/table">
            <a:tbl>
              <a:tblPr firstRow="1" bandRow="1">
                <a:tableStyleId>{5C22544A-7EE6-4342-B048-85BDC9FD1C3A}</a:tableStyleId>
              </a:tblPr>
              <a:tblGrid>
                <a:gridCol w="742584">
                  <a:extLst>
                    <a:ext uri="{9D8B030D-6E8A-4147-A177-3AD203B41FA5}">
                      <a16:colId xmlns:a16="http://schemas.microsoft.com/office/drawing/2014/main" val="20000"/>
                    </a:ext>
                  </a:extLst>
                </a:gridCol>
                <a:gridCol w="742584">
                  <a:extLst>
                    <a:ext uri="{9D8B030D-6E8A-4147-A177-3AD203B41FA5}">
                      <a16:colId xmlns:a16="http://schemas.microsoft.com/office/drawing/2014/main" val="20001"/>
                    </a:ext>
                  </a:extLst>
                </a:gridCol>
                <a:gridCol w="742584">
                  <a:extLst>
                    <a:ext uri="{9D8B030D-6E8A-4147-A177-3AD203B41FA5}">
                      <a16:colId xmlns:a16="http://schemas.microsoft.com/office/drawing/2014/main" val="20002"/>
                    </a:ext>
                  </a:extLst>
                </a:gridCol>
                <a:gridCol w="742584">
                  <a:extLst>
                    <a:ext uri="{9D8B030D-6E8A-4147-A177-3AD203B41FA5}">
                      <a16:colId xmlns:a16="http://schemas.microsoft.com/office/drawing/2014/main" val="20003"/>
                    </a:ext>
                  </a:extLst>
                </a:gridCol>
                <a:gridCol w="742584">
                  <a:extLst>
                    <a:ext uri="{9D8B030D-6E8A-4147-A177-3AD203B41FA5}">
                      <a16:colId xmlns:a16="http://schemas.microsoft.com/office/drawing/2014/main" val="20004"/>
                    </a:ext>
                  </a:extLst>
                </a:gridCol>
              </a:tblGrid>
              <a:tr h="569119">
                <a:tc>
                  <a:txBody>
                    <a:bodyPr/>
                    <a:lstStyle/>
                    <a:p>
                      <a:endParaRPr lang="it-IT" sz="900" dirty="0"/>
                    </a:p>
                  </a:txBody>
                  <a:tcPr marL="43468" marR="43468" marT="21734" marB="21734">
                    <a:noFill/>
                  </a:tcPr>
                </a:tc>
                <a:tc>
                  <a:txBody>
                    <a:bodyPr/>
                    <a:lstStyle/>
                    <a:p>
                      <a:pPr algn="ctr"/>
                      <a:r>
                        <a:rPr lang="it-IT" sz="1000" b="1" kern="1200" dirty="0">
                          <a:solidFill>
                            <a:sysClr val="windowText" lastClr="000000"/>
                          </a:solidFill>
                          <a:latin typeface="+mn-lt"/>
                          <a:ea typeface="+mn-ea"/>
                          <a:cs typeface="+mn-cs"/>
                        </a:rPr>
                        <a:t>AREE</a:t>
                      </a:r>
                    </a:p>
                    <a:p>
                      <a:pPr algn="ctr"/>
                      <a:r>
                        <a:rPr lang="it-IT" sz="1000" b="1" kern="1200" dirty="0">
                          <a:solidFill>
                            <a:sysClr val="windowText" lastClr="000000"/>
                          </a:solidFill>
                          <a:latin typeface="+mn-lt"/>
                          <a:ea typeface="+mn-ea"/>
                          <a:cs typeface="+mn-cs"/>
                        </a:rPr>
                        <a:t>EDIFICATE</a:t>
                      </a:r>
                    </a:p>
                  </a:txBody>
                  <a:tcPr marL="43468" marR="43468" marT="21734" marB="21734" anchor="ctr">
                    <a:noFill/>
                  </a:tcPr>
                </a:tc>
                <a:tc>
                  <a:txBody>
                    <a:bodyPr/>
                    <a:lstStyle/>
                    <a:p>
                      <a:pPr algn="ctr"/>
                      <a:r>
                        <a:rPr lang="it-IT" sz="1000" b="1" kern="1200" dirty="0">
                          <a:solidFill>
                            <a:sysClr val="windowText" lastClr="000000"/>
                          </a:solidFill>
                          <a:latin typeface="+mn-lt"/>
                          <a:ea typeface="+mn-ea"/>
                          <a:cs typeface="+mn-cs"/>
                        </a:rPr>
                        <a:t>AREE</a:t>
                      </a:r>
                    </a:p>
                    <a:p>
                      <a:pPr algn="ctr"/>
                      <a:r>
                        <a:rPr lang="it-IT" sz="1000" b="1" kern="1200" dirty="0">
                          <a:solidFill>
                            <a:sysClr val="windowText" lastClr="000000"/>
                          </a:solidFill>
                          <a:latin typeface="+mn-lt"/>
                          <a:ea typeface="+mn-ea"/>
                          <a:cs typeface="+mn-cs"/>
                        </a:rPr>
                        <a:t>DA EDIFICARE</a:t>
                      </a:r>
                    </a:p>
                  </a:txBody>
                  <a:tcPr marL="43468" marR="43468" marT="21734" marB="21734" anchor="ctr">
                    <a:noFill/>
                  </a:tcPr>
                </a:tc>
                <a:tc>
                  <a:txBody>
                    <a:bodyPr/>
                    <a:lstStyle/>
                    <a:p>
                      <a:pPr marL="0" algn="ctr" defTabSz="914400" rtl="0" eaLnBrk="1" latinLnBrk="0" hangingPunct="1"/>
                      <a:r>
                        <a:rPr lang="it-IT" sz="1000" b="1" kern="1200" dirty="0">
                          <a:solidFill>
                            <a:sysClr val="windowText" lastClr="000000"/>
                          </a:solidFill>
                          <a:latin typeface="+mn-lt"/>
                          <a:ea typeface="+mn-ea"/>
                          <a:cs typeface="+mn-cs"/>
                        </a:rPr>
                        <a:t>AREE</a:t>
                      </a:r>
                    </a:p>
                    <a:p>
                      <a:pPr marL="0" algn="ctr" defTabSz="914400" rtl="0" eaLnBrk="1" latinLnBrk="0" hangingPunct="1"/>
                      <a:r>
                        <a:rPr lang="it-IT" sz="1000" b="1" kern="1200" dirty="0">
                          <a:solidFill>
                            <a:sysClr val="windowText" lastClr="000000"/>
                          </a:solidFill>
                          <a:latin typeface="+mn-lt"/>
                          <a:ea typeface="+mn-ea"/>
                          <a:cs typeface="+mn-cs"/>
                        </a:rPr>
                        <a:t>NON EDIFICABILI</a:t>
                      </a:r>
                    </a:p>
                  </a:txBody>
                  <a:tcPr marL="43468" marR="43468" marT="21734" marB="21734" anchor="ctr">
                    <a:noFill/>
                  </a:tcPr>
                </a:tc>
                <a:tc>
                  <a:txBody>
                    <a:bodyPr/>
                    <a:lstStyle/>
                    <a:p>
                      <a:pPr marL="0" algn="ctr" defTabSz="914400" rtl="0" eaLnBrk="1" latinLnBrk="0" hangingPunct="1"/>
                      <a:r>
                        <a:rPr lang="it-IT" sz="1000" b="1" kern="1200" dirty="0">
                          <a:solidFill>
                            <a:sysClr val="windowText" lastClr="000000"/>
                          </a:solidFill>
                          <a:latin typeface="+mn-lt"/>
                          <a:ea typeface="+mn-ea"/>
                          <a:cs typeface="+mn-cs"/>
                        </a:rPr>
                        <a:t>INFRA</a:t>
                      </a:r>
                      <a:br>
                        <a:rPr lang="it-IT" sz="1000" b="1" kern="1200" dirty="0">
                          <a:solidFill>
                            <a:sysClr val="windowText" lastClr="000000"/>
                          </a:solidFill>
                          <a:latin typeface="+mn-lt"/>
                          <a:ea typeface="+mn-ea"/>
                          <a:cs typeface="+mn-cs"/>
                        </a:rPr>
                      </a:br>
                      <a:r>
                        <a:rPr lang="it-IT" sz="1000" b="1" kern="1200" dirty="0">
                          <a:solidFill>
                            <a:sysClr val="windowText" lastClr="000000"/>
                          </a:solidFill>
                          <a:latin typeface="+mn-lt"/>
                          <a:ea typeface="+mn-ea"/>
                          <a:cs typeface="+mn-cs"/>
                        </a:rPr>
                        <a:t>STRUTTURE</a:t>
                      </a:r>
                    </a:p>
                  </a:txBody>
                  <a:tcPr marL="43468" marR="43468" marT="21734" marB="21734" anchor="ctr">
                    <a:noFill/>
                  </a:tcPr>
                </a:tc>
                <a:extLst>
                  <a:ext uri="{0D108BD9-81ED-4DB2-BD59-A6C34878D82A}">
                    <a16:rowId xmlns:a16="http://schemas.microsoft.com/office/drawing/2014/main" val="10000"/>
                  </a:ext>
                </a:extLst>
              </a:tr>
              <a:tr h="569119">
                <a:tc>
                  <a:txBody>
                    <a:bodyPr/>
                    <a:lstStyle/>
                    <a:p>
                      <a:pPr algn="ctr"/>
                      <a:r>
                        <a:rPr lang="it-IT" sz="1100" b="1" dirty="0"/>
                        <a:t>ZA</a:t>
                      </a:r>
                    </a:p>
                    <a:p>
                      <a:pPr algn="ctr"/>
                      <a:r>
                        <a:rPr lang="it-IT" sz="800" dirty="0"/>
                        <a:t>ATTENZIONE</a:t>
                      </a:r>
                    </a:p>
                  </a:txBody>
                  <a:tcPr marL="43468" marR="43468" marT="21734" marB="21734" anchor="ctr">
                    <a:solidFill>
                      <a:schemeClr val="tx2">
                        <a:lumMod val="20000"/>
                        <a:lumOff val="80000"/>
                      </a:schemeClr>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dirty="0"/>
                        <a:t>Approfondimenti</a:t>
                      </a:r>
                    </a:p>
                  </a:txBody>
                  <a:tcPr marL="43468" marR="43468" marT="21734" marB="21734" anchor="ctr">
                    <a:solidFill>
                      <a:schemeClr val="tx2">
                        <a:lumMod val="60000"/>
                        <a:lumOff val="40000"/>
                      </a:schemeClr>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40000"/>
                        <a:lumOff val="60000"/>
                      </a:schemeClr>
                    </a:solidFill>
                  </a:tcPr>
                </a:tc>
                <a:tc hMerge="1">
                  <a:txBody>
                    <a:bodyPr/>
                    <a:lstStyle/>
                    <a:p>
                      <a:pPr algn="l"/>
                      <a:endParaRPr lang="it-IT" sz="1400" dirty="0"/>
                    </a:p>
                  </a:txBody>
                  <a:tcPr anchor="ctr">
                    <a:solidFill>
                      <a:schemeClr val="tx2">
                        <a:lumMod val="60000"/>
                        <a:lumOff val="40000"/>
                      </a:schemeClr>
                    </a:solidFill>
                  </a:tcPr>
                </a:tc>
                <a:tc row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9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900" kern="1200" dirty="0">
                          <a:solidFill>
                            <a:schemeClr val="dk1"/>
                          </a:solidFill>
                          <a:latin typeface="+mn-lt"/>
                          <a:ea typeface="+mn-ea"/>
                          <a:cs typeface="+mn-cs"/>
                        </a:rPr>
                        <a:t>Infrastrutture</a:t>
                      </a:r>
                    </a:p>
                  </a:txBody>
                  <a:tcPr marL="43468" marR="43468" marT="21734" marB="21734" anchor="ctr">
                    <a:solidFill>
                      <a:schemeClr val="bg1">
                        <a:lumMod val="85000"/>
                      </a:schemeClr>
                    </a:solidFill>
                  </a:tcPr>
                </a:tc>
                <a:extLst>
                  <a:ext uri="{0D108BD9-81ED-4DB2-BD59-A6C34878D82A}">
                    <a16:rowId xmlns:a16="http://schemas.microsoft.com/office/drawing/2014/main" val="10001"/>
                  </a:ext>
                </a:extLst>
              </a:tr>
              <a:tr h="569119">
                <a:tc>
                  <a:txBody>
                    <a:bodyPr/>
                    <a:lstStyle/>
                    <a:p>
                      <a:pPr algn="ctr"/>
                      <a:r>
                        <a:rPr lang="it-IT" sz="1100" b="1" kern="1200" dirty="0">
                          <a:solidFill>
                            <a:schemeClr val="dk1"/>
                          </a:solidFill>
                          <a:latin typeface="+mn-lt"/>
                          <a:ea typeface="+mn-ea"/>
                          <a:cs typeface="+mn-cs"/>
                        </a:rPr>
                        <a:t>ZS</a:t>
                      </a:r>
                    </a:p>
                    <a:p>
                      <a:pPr algn="ctr"/>
                      <a:r>
                        <a:rPr lang="it-IT" sz="800" dirty="0"/>
                        <a:t>SUSCETTIBILITA</a:t>
                      </a:r>
                    </a:p>
                  </a:txBody>
                  <a:tcPr marL="43468" marR="43468" marT="21734" marB="21734" anchor="ctr">
                    <a:solidFill>
                      <a:srgbClr val="FFCCFF"/>
                    </a:solidFill>
                  </a:tcPr>
                </a:tc>
                <a:tc row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Zone</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Instabili</a:t>
                      </a:r>
                    </a:p>
                  </a:txBody>
                  <a:tcPr marL="43468" marR="43468" marT="21734" marB="21734" anchor="ctr">
                    <a:solidFill>
                      <a:srgbClr val="FFFF00"/>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Intervento limitato</a:t>
                      </a:r>
                    </a:p>
                  </a:txBody>
                  <a:tcPr marL="43468" marR="43468" marT="21734" marB="21734" anchor="ctr">
                    <a:solidFill>
                      <a:srgbClr val="FFC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2"/>
                  </a:ext>
                </a:extLst>
              </a:tr>
              <a:tr h="569119">
                <a:tc>
                  <a:txBody>
                    <a:bodyPr/>
                    <a:lstStyle/>
                    <a:p>
                      <a:pPr algn="ctr"/>
                      <a:r>
                        <a:rPr lang="it-IT" sz="1100" b="1" kern="1200" dirty="0">
                          <a:solidFill>
                            <a:schemeClr val="dk1"/>
                          </a:solidFill>
                          <a:latin typeface="+mn-lt"/>
                          <a:ea typeface="+mn-ea"/>
                          <a:cs typeface="+mn-cs"/>
                        </a:rPr>
                        <a:t>ZR</a:t>
                      </a:r>
                    </a:p>
                    <a:p>
                      <a:pPr algn="ctr"/>
                      <a:r>
                        <a:rPr lang="it-IT" sz="800" dirty="0"/>
                        <a:t>RISPETTO</a:t>
                      </a:r>
                    </a:p>
                  </a:txBody>
                  <a:tcPr marL="43468" marR="43468" marT="21734" marB="21734" anchor="ctr">
                    <a:solidFill>
                      <a:srgbClr val="FF66FF"/>
                    </a:solidFill>
                  </a:tcPr>
                </a:tc>
                <a:tc vMerge="1">
                  <a:txBody>
                    <a:bodyPr/>
                    <a:lstStyle/>
                    <a:p>
                      <a:pPr algn="l"/>
                      <a:endParaRPr lang="it-IT" sz="1400" dirty="0"/>
                    </a:p>
                  </a:txBody>
                  <a:tcPr anchor="ctr">
                    <a:solidFill>
                      <a:schemeClr val="bg1"/>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Intervento inibito</a:t>
                      </a:r>
                    </a:p>
                  </a:txBody>
                  <a:tcPr marL="43468" marR="43468" marT="21734" marB="21734" anchor="ctr">
                    <a:solidFill>
                      <a:srgbClr val="FF0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3"/>
                  </a:ext>
                </a:extLst>
              </a:tr>
            </a:tbl>
          </a:graphicData>
        </a:graphic>
      </p:graphicFrame>
      <p:sp>
        <p:nvSpPr>
          <p:cNvPr id="43" name="Ovale 42"/>
          <p:cNvSpPr/>
          <p:nvPr/>
        </p:nvSpPr>
        <p:spPr>
          <a:xfrm>
            <a:off x="1343025" y="2019300"/>
            <a:ext cx="923925" cy="120967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Disciplina d’uso (FAC)</a:t>
            </a:r>
          </a:p>
        </p:txBody>
      </p:sp>
      <p:graphicFrame>
        <p:nvGraphicFramePr>
          <p:cNvPr id="12" name="Tabella 11"/>
          <p:cNvGraphicFramePr>
            <a:graphicFrameLocks noGrp="1"/>
          </p:cNvGraphicFramePr>
          <p:nvPr/>
        </p:nvGraphicFramePr>
        <p:xfrm>
          <a:off x="723901" y="3781425"/>
          <a:ext cx="7705724" cy="2773680"/>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7705724">
                  <a:extLst>
                    <a:ext uri="{9D8B030D-6E8A-4147-A177-3AD203B41FA5}">
                      <a16:colId xmlns:a16="http://schemas.microsoft.com/office/drawing/2014/main" val="20000"/>
                    </a:ext>
                  </a:extLst>
                </a:gridCol>
              </a:tblGrid>
              <a:tr h="2479676">
                <a:tc>
                  <a:txBody>
                    <a:bodyPr/>
                    <a:lstStyle/>
                    <a:p>
                      <a:pPr marL="0" algn="l" defTabSz="914400" rtl="0" eaLnBrk="1" latinLnBrk="0" hangingPunct="1">
                        <a:buNone/>
                      </a:pPr>
                      <a:r>
                        <a:rPr lang="it-IT" sz="1600" b="0" kern="1200" dirty="0">
                          <a:solidFill>
                            <a:schemeClr val="tx1"/>
                          </a:solidFill>
                          <a:latin typeface="+mn-lt"/>
                          <a:ea typeface="+mn-ea"/>
                          <a:cs typeface="+mn-cs"/>
                        </a:rPr>
                        <a:t>Verifiche</a:t>
                      </a:r>
                    </a:p>
                    <a:p>
                      <a:pPr marL="361950" lvl="1" indent="-180975" algn="l" defTabSz="914400" rtl="0" eaLnBrk="1" latinLnBrk="0" hangingPunct="1">
                        <a:buFontTx/>
                        <a:buChar char="-"/>
                      </a:pPr>
                      <a:r>
                        <a:rPr lang="it-IT" sz="1600" b="0" kern="1200" dirty="0">
                          <a:solidFill>
                            <a:schemeClr val="tx1"/>
                          </a:solidFill>
                          <a:latin typeface="+mn-lt"/>
                          <a:ea typeface="+mn-ea"/>
                          <a:cs typeface="+mn-cs"/>
                        </a:rPr>
                        <a:t>delocalizzazione </a:t>
                      </a:r>
                    </a:p>
                    <a:p>
                      <a:pPr marL="542925" lvl="2" indent="-180975" algn="l" defTabSz="914400" rtl="0" eaLnBrk="1" latinLnBrk="0" hangingPunct="1">
                        <a:buFontTx/>
                        <a:buChar char="-"/>
                      </a:pPr>
                      <a:r>
                        <a:rPr lang="it-IT" sz="1600" b="0" kern="1200" dirty="0">
                          <a:solidFill>
                            <a:schemeClr val="tx1"/>
                          </a:solidFill>
                          <a:latin typeface="+mn-lt"/>
                          <a:ea typeface="+mn-ea"/>
                          <a:cs typeface="+mn-cs"/>
                        </a:rPr>
                        <a:t>funzioni strategiche</a:t>
                      </a:r>
                    </a:p>
                    <a:p>
                      <a:pPr marL="714375" lvl="3" indent="-180975" algn="l" defTabSz="914400" rtl="0" eaLnBrk="1" latinLnBrk="0" hangingPunct="1">
                        <a:buFontTx/>
                        <a:buChar char="-"/>
                      </a:pPr>
                      <a:r>
                        <a:rPr lang="it-IT" sz="1600" b="0" i="1" kern="1200" dirty="0">
                          <a:solidFill>
                            <a:schemeClr val="tx1"/>
                          </a:solidFill>
                          <a:latin typeface="+mn-lt"/>
                          <a:ea typeface="+mn-ea"/>
                          <a:cs typeface="+mn-cs"/>
                        </a:rPr>
                        <a:t>con individuazione di altre sedi o nuova realizzazione delle stesse in aree esterne alle ZR</a:t>
                      </a:r>
                      <a:r>
                        <a:rPr lang="it-IT" sz="1600" b="0" i="1" kern="1200" baseline="-25000" dirty="0">
                          <a:solidFill>
                            <a:schemeClr val="tx1"/>
                          </a:solidFill>
                          <a:latin typeface="+mn-lt"/>
                          <a:ea typeface="+mn-ea"/>
                          <a:cs typeface="+mn-cs"/>
                        </a:rPr>
                        <a:t>FAC</a:t>
                      </a:r>
                      <a:r>
                        <a:rPr lang="it-IT" sz="1600" b="0" i="1" kern="1200" dirty="0">
                          <a:solidFill>
                            <a:schemeClr val="tx1"/>
                          </a:solidFill>
                          <a:latin typeface="+mn-lt"/>
                          <a:ea typeface="+mn-ea"/>
                          <a:cs typeface="+mn-cs"/>
                        </a:rPr>
                        <a:t> e ZS</a:t>
                      </a:r>
                      <a:r>
                        <a:rPr lang="it-IT" sz="1600" b="0" i="1" kern="1200" baseline="-25000" dirty="0">
                          <a:solidFill>
                            <a:schemeClr val="tx1"/>
                          </a:solidFill>
                          <a:latin typeface="+mn-lt"/>
                          <a:ea typeface="+mn-ea"/>
                          <a:cs typeface="+mn-cs"/>
                        </a:rPr>
                        <a:t>FAC</a:t>
                      </a:r>
                      <a:r>
                        <a:rPr lang="it-IT" sz="1600" b="0" i="1" kern="1200" dirty="0">
                          <a:solidFill>
                            <a:schemeClr val="tx1"/>
                          </a:solidFill>
                          <a:latin typeface="+mn-lt"/>
                          <a:ea typeface="+mn-ea"/>
                          <a:cs typeface="+mn-cs"/>
                        </a:rPr>
                        <a:t>;</a:t>
                      </a:r>
                    </a:p>
                    <a:p>
                      <a:pPr marL="542925" lvl="2" indent="-180975" algn="l" defTabSz="914400" rtl="0" eaLnBrk="1" latinLnBrk="0" hangingPunct="1">
                        <a:buFontTx/>
                        <a:buChar char="-"/>
                      </a:pPr>
                      <a:r>
                        <a:rPr lang="it-IT" sz="1600" b="0" kern="1200" dirty="0">
                          <a:solidFill>
                            <a:schemeClr val="tx1"/>
                          </a:solidFill>
                          <a:latin typeface="+mn-lt"/>
                          <a:ea typeface="+mn-ea"/>
                          <a:cs typeface="+mn-cs"/>
                        </a:rPr>
                        <a:t>edifici rilevanti</a:t>
                      </a:r>
                    </a:p>
                    <a:p>
                      <a:pPr marL="714375" lvl="3" indent="-180975" algn="l" defTabSz="914400" rtl="0" eaLnBrk="1" latinLnBrk="0" hangingPunct="1">
                        <a:buFontTx/>
                        <a:buChar char="-"/>
                      </a:pPr>
                      <a:r>
                        <a:rPr lang="it-IT" sz="1600" b="0" kern="1200" dirty="0">
                          <a:solidFill>
                            <a:schemeClr val="tx1"/>
                          </a:solidFill>
                          <a:latin typeface="+mn-lt"/>
                          <a:ea typeface="+mn-ea"/>
                          <a:cs typeface="+mn-cs"/>
                        </a:rPr>
                        <a:t>come definiti dal Decreto del Capo Dipartimento della protezione civile n.3685/2003;</a:t>
                      </a:r>
                    </a:p>
                    <a:p>
                      <a:pPr marL="542925" lvl="2" indent="-180975" algn="l" defTabSz="914400" rtl="0" eaLnBrk="1" latinLnBrk="0" hangingPunct="1">
                        <a:buFontTx/>
                        <a:buChar char="-"/>
                      </a:pPr>
                      <a:r>
                        <a:rPr lang="it-IT" sz="1600" b="0" kern="1200" dirty="0">
                          <a:solidFill>
                            <a:schemeClr val="tx1"/>
                          </a:solidFill>
                          <a:latin typeface="+mn-lt"/>
                          <a:ea typeface="+mn-ea"/>
                          <a:cs typeface="+mn-cs"/>
                        </a:rPr>
                        <a:t>funzioni residenziali</a:t>
                      </a:r>
                    </a:p>
                    <a:p>
                      <a:pPr marL="361950" lvl="1" indent="-180975" algn="l" defTabSz="914400" rtl="0" eaLnBrk="1" latinLnBrk="0" hangingPunct="1">
                        <a:buFontTx/>
                        <a:buChar char="-"/>
                      </a:pPr>
                      <a:r>
                        <a:rPr lang="it-IT" sz="1600" b="0" kern="1200" dirty="0">
                          <a:solidFill>
                            <a:schemeClr val="tx1"/>
                          </a:solidFill>
                          <a:latin typeface="+mn-lt"/>
                          <a:ea typeface="+mn-ea"/>
                          <a:cs typeface="+mn-cs"/>
                        </a:rPr>
                        <a:t>destinazione delle aree a servizio di altre funzioni</a:t>
                      </a:r>
                    </a:p>
                    <a:p>
                      <a:pPr marL="361950" lvl="1" indent="-180975" algn="l" defTabSz="914400" rtl="0" eaLnBrk="1" latinLnBrk="0" hangingPunct="1">
                        <a:buFontTx/>
                        <a:buChar char="-"/>
                      </a:pPr>
                      <a:r>
                        <a:rPr lang="it-IT" sz="1600" b="0" kern="1200" dirty="0">
                          <a:solidFill>
                            <a:schemeClr val="tx1"/>
                          </a:solidFill>
                          <a:latin typeface="+mn-lt"/>
                          <a:ea typeface="+mn-ea"/>
                          <a:cs typeface="+mn-cs"/>
                        </a:rPr>
                        <a:t>interventi di adeguamento o miglioramento sismico sull’edilizia esistente</a:t>
                      </a:r>
                    </a:p>
                  </a:txBody>
                  <a:tcPr>
                    <a:lnL w="76200" cap="flat" cmpd="sng" algn="ctr">
                      <a:solidFill>
                        <a:srgbClr val="00B050"/>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44" name="Tabella 43"/>
          <p:cNvGraphicFramePr>
            <a:graphicFrameLocks noGrp="1"/>
          </p:cNvGraphicFramePr>
          <p:nvPr/>
        </p:nvGraphicFramePr>
        <p:xfrm>
          <a:off x="4714875" y="977898"/>
          <a:ext cx="3752850" cy="2232027"/>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3752850">
                  <a:extLst>
                    <a:ext uri="{9D8B030D-6E8A-4147-A177-3AD203B41FA5}">
                      <a16:colId xmlns:a16="http://schemas.microsoft.com/office/drawing/2014/main" val="20000"/>
                    </a:ext>
                  </a:extLst>
                </a:gridCol>
              </a:tblGrid>
              <a:tr h="2232027">
                <a:tc>
                  <a:txBody>
                    <a:bodyPr/>
                    <a:lstStyle/>
                    <a:p>
                      <a:r>
                        <a:rPr lang="it-IT" sz="1600" b="1" kern="1200" dirty="0">
                          <a:solidFill>
                            <a:schemeClr val="tx1"/>
                          </a:solidFill>
                          <a:latin typeface="+mn-lt"/>
                          <a:ea typeface="+mn-ea"/>
                          <a:cs typeface="+mn-cs"/>
                        </a:rPr>
                        <a:t>PZI</a:t>
                      </a:r>
                    </a:p>
                    <a:p>
                      <a:r>
                        <a:rPr lang="it-IT" sz="1600" b="0" kern="1200" dirty="0">
                          <a:solidFill>
                            <a:schemeClr val="tx1"/>
                          </a:solidFill>
                          <a:latin typeface="+mn-lt"/>
                          <a:ea typeface="+mn-ea"/>
                          <a:cs typeface="+mn-cs"/>
                        </a:rPr>
                        <a:t>Un programma da includere nei propri strumenti di pianificazione urbanistica</a:t>
                      </a:r>
                    </a:p>
                    <a:p>
                      <a:endParaRPr lang="it-IT" sz="1600" b="0" kern="1200" dirty="0">
                        <a:solidFill>
                          <a:schemeClr val="tx1"/>
                        </a:solidFill>
                        <a:latin typeface="+mn-lt"/>
                        <a:ea typeface="+mn-ea"/>
                        <a:cs typeface="+mn-cs"/>
                      </a:endParaRPr>
                    </a:p>
                  </a:txBody>
                  <a:tcPr>
                    <a:lnL w="76200" cap="flat" cmpd="sng" algn="ctr">
                      <a:solidFill>
                        <a:srgbClr val="00B050"/>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bl>
          </a:graphicData>
        </a:graphic>
      </p:graphicFrame>
      <p:pic>
        <p:nvPicPr>
          <p:cNvPr id="14" name="Immagine 13"/>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1444178" y="960413"/>
            <a:ext cx="728554" cy="538763"/>
          </a:xfrm>
          <a:prstGeom prst="rect">
            <a:avLst/>
          </a:prstGeom>
          <a:noFill/>
          <a:ln>
            <a:noFill/>
          </a:ln>
        </p:spPr>
      </p:pic>
      <p:pic>
        <p:nvPicPr>
          <p:cNvPr id="15" name="Immagine 14"/>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83371" y="947536"/>
            <a:ext cx="722432" cy="567502"/>
          </a:xfrm>
          <a:prstGeom prst="rect">
            <a:avLst/>
          </a:prstGeom>
          <a:noFill/>
          <a:ln>
            <a:noFill/>
          </a:ln>
        </p:spPr>
      </p:pic>
      <p:pic>
        <p:nvPicPr>
          <p:cNvPr id="16" name="Immagine 15"/>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19211" y="947539"/>
            <a:ext cx="734675" cy="552158"/>
          </a:xfrm>
          <a:prstGeom prst="rect">
            <a:avLst/>
          </a:prstGeom>
          <a:noFill/>
          <a:ln>
            <a:noFill/>
          </a:ln>
        </p:spPr>
      </p:pic>
      <p:pic>
        <p:nvPicPr>
          <p:cNvPr id="17" name="Immagine 16" descr="base_1_topografic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57600" y="952501"/>
            <a:ext cx="724473" cy="549800"/>
          </a:xfrm>
          <a:prstGeom prst="rect">
            <a:avLst/>
          </a:prstGeom>
        </p:spPr>
      </p:pic>
      <p:cxnSp>
        <p:nvCxnSpPr>
          <p:cNvPr id="18" name="Connettore 1 17"/>
          <p:cNvCxnSpPr/>
          <p:nvPr/>
        </p:nvCxnSpPr>
        <p:spPr>
          <a:xfrm>
            <a:off x="3648075" y="1076325"/>
            <a:ext cx="674665" cy="39846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3" name="Segnaposto contenuto 4"/>
          <p:cNvGraphicFramePr>
            <a:graphicFrameLocks noGrp="1"/>
          </p:cNvGraphicFramePr>
          <p:nvPr>
            <p:ph idx="1"/>
          </p:nvPr>
        </p:nvGraphicFramePr>
        <p:xfrm>
          <a:off x="695325" y="923925"/>
          <a:ext cx="3712920" cy="2276476"/>
        </p:xfrm>
        <a:graphic>
          <a:graphicData uri="http://schemas.openxmlformats.org/drawingml/2006/table">
            <a:tbl>
              <a:tblPr firstRow="1" bandRow="1">
                <a:tableStyleId>{5C22544A-7EE6-4342-B048-85BDC9FD1C3A}</a:tableStyleId>
              </a:tblPr>
              <a:tblGrid>
                <a:gridCol w="742584">
                  <a:extLst>
                    <a:ext uri="{9D8B030D-6E8A-4147-A177-3AD203B41FA5}">
                      <a16:colId xmlns:a16="http://schemas.microsoft.com/office/drawing/2014/main" val="20000"/>
                    </a:ext>
                  </a:extLst>
                </a:gridCol>
                <a:gridCol w="742584">
                  <a:extLst>
                    <a:ext uri="{9D8B030D-6E8A-4147-A177-3AD203B41FA5}">
                      <a16:colId xmlns:a16="http://schemas.microsoft.com/office/drawing/2014/main" val="20001"/>
                    </a:ext>
                  </a:extLst>
                </a:gridCol>
                <a:gridCol w="742584">
                  <a:extLst>
                    <a:ext uri="{9D8B030D-6E8A-4147-A177-3AD203B41FA5}">
                      <a16:colId xmlns:a16="http://schemas.microsoft.com/office/drawing/2014/main" val="20002"/>
                    </a:ext>
                  </a:extLst>
                </a:gridCol>
                <a:gridCol w="742584">
                  <a:extLst>
                    <a:ext uri="{9D8B030D-6E8A-4147-A177-3AD203B41FA5}">
                      <a16:colId xmlns:a16="http://schemas.microsoft.com/office/drawing/2014/main" val="20003"/>
                    </a:ext>
                  </a:extLst>
                </a:gridCol>
                <a:gridCol w="742584">
                  <a:extLst>
                    <a:ext uri="{9D8B030D-6E8A-4147-A177-3AD203B41FA5}">
                      <a16:colId xmlns:a16="http://schemas.microsoft.com/office/drawing/2014/main" val="20004"/>
                    </a:ext>
                  </a:extLst>
                </a:gridCol>
              </a:tblGrid>
              <a:tr h="569119">
                <a:tc>
                  <a:txBody>
                    <a:bodyPr/>
                    <a:lstStyle/>
                    <a:p>
                      <a:endParaRPr lang="it-IT" sz="900" dirty="0"/>
                    </a:p>
                  </a:txBody>
                  <a:tcPr marL="43468" marR="43468" marT="21734" marB="21734">
                    <a:noFill/>
                  </a:tcPr>
                </a:tc>
                <a:tc>
                  <a:txBody>
                    <a:bodyPr/>
                    <a:lstStyle/>
                    <a:p>
                      <a:pPr algn="ctr"/>
                      <a:r>
                        <a:rPr lang="it-IT" sz="1000" b="1" kern="1200" dirty="0">
                          <a:solidFill>
                            <a:sysClr val="windowText" lastClr="000000"/>
                          </a:solidFill>
                          <a:latin typeface="+mn-lt"/>
                          <a:ea typeface="+mn-ea"/>
                          <a:cs typeface="+mn-cs"/>
                        </a:rPr>
                        <a:t>AREE</a:t>
                      </a:r>
                    </a:p>
                    <a:p>
                      <a:pPr algn="ctr"/>
                      <a:r>
                        <a:rPr lang="it-IT" sz="1000" b="1" kern="1200" dirty="0">
                          <a:solidFill>
                            <a:sysClr val="windowText" lastClr="000000"/>
                          </a:solidFill>
                          <a:latin typeface="+mn-lt"/>
                          <a:ea typeface="+mn-ea"/>
                          <a:cs typeface="+mn-cs"/>
                        </a:rPr>
                        <a:t>EDIFICATE</a:t>
                      </a:r>
                    </a:p>
                  </a:txBody>
                  <a:tcPr marL="43468" marR="43468" marT="21734" marB="21734" anchor="ctr">
                    <a:noFill/>
                  </a:tcPr>
                </a:tc>
                <a:tc>
                  <a:txBody>
                    <a:bodyPr/>
                    <a:lstStyle/>
                    <a:p>
                      <a:pPr algn="ctr"/>
                      <a:r>
                        <a:rPr lang="it-IT" sz="1000" b="1" kern="1200" dirty="0">
                          <a:solidFill>
                            <a:sysClr val="windowText" lastClr="000000"/>
                          </a:solidFill>
                          <a:latin typeface="+mn-lt"/>
                          <a:ea typeface="+mn-ea"/>
                          <a:cs typeface="+mn-cs"/>
                        </a:rPr>
                        <a:t>AREE</a:t>
                      </a:r>
                    </a:p>
                    <a:p>
                      <a:pPr algn="ctr"/>
                      <a:r>
                        <a:rPr lang="it-IT" sz="1000" b="1" kern="1200" dirty="0">
                          <a:solidFill>
                            <a:sysClr val="windowText" lastClr="000000"/>
                          </a:solidFill>
                          <a:latin typeface="+mn-lt"/>
                          <a:ea typeface="+mn-ea"/>
                          <a:cs typeface="+mn-cs"/>
                        </a:rPr>
                        <a:t>DA EDIFICARE</a:t>
                      </a:r>
                    </a:p>
                  </a:txBody>
                  <a:tcPr marL="43468" marR="43468" marT="21734" marB="21734" anchor="ctr">
                    <a:noFill/>
                  </a:tcPr>
                </a:tc>
                <a:tc>
                  <a:txBody>
                    <a:bodyPr/>
                    <a:lstStyle/>
                    <a:p>
                      <a:pPr marL="0" algn="ctr" defTabSz="914400" rtl="0" eaLnBrk="1" latinLnBrk="0" hangingPunct="1"/>
                      <a:r>
                        <a:rPr lang="it-IT" sz="1000" b="1" kern="1200" dirty="0">
                          <a:solidFill>
                            <a:sysClr val="windowText" lastClr="000000"/>
                          </a:solidFill>
                          <a:latin typeface="+mn-lt"/>
                          <a:ea typeface="+mn-ea"/>
                          <a:cs typeface="+mn-cs"/>
                        </a:rPr>
                        <a:t>AREE</a:t>
                      </a:r>
                    </a:p>
                    <a:p>
                      <a:pPr marL="0" algn="ctr" defTabSz="914400" rtl="0" eaLnBrk="1" latinLnBrk="0" hangingPunct="1"/>
                      <a:r>
                        <a:rPr lang="it-IT" sz="1000" b="1" kern="1200" dirty="0">
                          <a:solidFill>
                            <a:sysClr val="windowText" lastClr="000000"/>
                          </a:solidFill>
                          <a:latin typeface="+mn-lt"/>
                          <a:ea typeface="+mn-ea"/>
                          <a:cs typeface="+mn-cs"/>
                        </a:rPr>
                        <a:t>NON EDIFICABILI</a:t>
                      </a:r>
                    </a:p>
                  </a:txBody>
                  <a:tcPr marL="43468" marR="43468" marT="21734" marB="21734" anchor="ctr">
                    <a:noFill/>
                  </a:tcPr>
                </a:tc>
                <a:tc>
                  <a:txBody>
                    <a:bodyPr/>
                    <a:lstStyle/>
                    <a:p>
                      <a:pPr marL="0" algn="ctr" defTabSz="914400" rtl="0" eaLnBrk="1" latinLnBrk="0" hangingPunct="1"/>
                      <a:r>
                        <a:rPr lang="it-IT" sz="1000" b="1" kern="1200" dirty="0">
                          <a:solidFill>
                            <a:sysClr val="windowText" lastClr="000000"/>
                          </a:solidFill>
                          <a:latin typeface="+mn-lt"/>
                          <a:ea typeface="+mn-ea"/>
                          <a:cs typeface="+mn-cs"/>
                        </a:rPr>
                        <a:t>INFRA</a:t>
                      </a:r>
                      <a:br>
                        <a:rPr lang="it-IT" sz="1000" b="1" kern="1200" dirty="0">
                          <a:solidFill>
                            <a:sysClr val="windowText" lastClr="000000"/>
                          </a:solidFill>
                          <a:latin typeface="+mn-lt"/>
                          <a:ea typeface="+mn-ea"/>
                          <a:cs typeface="+mn-cs"/>
                        </a:rPr>
                      </a:br>
                      <a:r>
                        <a:rPr lang="it-IT" sz="1000" b="1" kern="1200" dirty="0">
                          <a:solidFill>
                            <a:sysClr val="windowText" lastClr="000000"/>
                          </a:solidFill>
                          <a:latin typeface="+mn-lt"/>
                          <a:ea typeface="+mn-ea"/>
                          <a:cs typeface="+mn-cs"/>
                        </a:rPr>
                        <a:t>STRUTTURE</a:t>
                      </a:r>
                    </a:p>
                  </a:txBody>
                  <a:tcPr marL="43468" marR="43468" marT="21734" marB="21734" anchor="ctr">
                    <a:noFill/>
                  </a:tcPr>
                </a:tc>
                <a:extLst>
                  <a:ext uri="{0D108BD9-81ED-4DB2-BD59-A6C34878D82A}">
                    <a16:rowId xmlns:a16="http://schemas.microsoft.com/office/drawing/2014/main" val="10000"/>
                  </a:ext>
                </a:extLst>
              </a:tr>
              <a:tr h="569119">
                <a:tc>
                  <a:txBody>
                    <a:bodyPr/>
                    <a:lstStyle/>
                    <a:p>
                      <a:pPr algn="ctr"/>
                      <a:r>
                        <a:rPr lang="it-IT" sz="1100" b="1" dirty="0"/>
                        <a:t>ZA</a:t>
                      </a:r>
                    </a:p>
                    <a:p>
                      <a:pPr algn="ctr"/>
                      <a:r>
                        <a:rPr lang="it-IT" sz="800" dirty="0"/>
                        <a:t>ATTENZIONE</a:t>
                      </a:r>
                    </a:p>
                  </a:txBody>
                  <a:tcPr marL="43468" marR="43468" marT="21734" marB="21734" anchor="ctr">
                    <a:solidFill>
                      <a:schemeClr val="tx2">
                        <a:lumMod val="20000"/>
                        <a:lumOff val="80000"/>
                      </a:schemeClr>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dirty="0"/>
                        <a:t>Approfondimenti</a:t>
                      </a:r>
                    </a:p>
                  </a:txBody>
                  <a:tcPr marL="43468" marR="43468" marT="21734" marB="21734" anchor="ctr">
                    <a:solidFill>
                      <a:schemeClr val="tx2">
                        <a:lumMod val="60000"/>
                        <a:lumOff val="40000"/>
                      </a:schemeClr>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40000"/>
                        <a:lumOff val="60000"/>
                      </a:schemeClr>
                    </a:solidFill>
                  </a:tcPr>
                </a:tc>
                <a:tc hMerge="1">
                  <a:txBody>
                    <a:bodyPr/>
                    <a:lstStyle/>
                    <a:p>
                      <a:pPr algn="l"/>
                      <a:endParaRPr lang="it-IT" sz="1400" dirty="0"/>
                    </a:p>
                  </a:txBody>
                  <a:tcPr anchor="ctr">
                    <a:solidFill>
                      <a:schemeClr val="tx2">
                        <a:lumMod val="60000"/>
                        <a:lumOff val="40000"/>
                      </a:schemeClr>
                    </a:solidFill>
                  </a:tcPr>
                </a:tc>
                <a:tc row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9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900" kern="1200" dirty="0">
                          <a:solidFill>
                            <a:schemeClr val="dk1"/>
                          </a:solidFill>
                          <a:latin typeface="+mn-lt"/>
                          <a:ea typeface="+mn-ea"/>
                          <a:cs typeface="+mn-cs"/>
                        </a:rPr>
                        <a:t>Infrastrutture</a:t>
                      </a:r>
                    </a:p>
                  </a:txBody>
                  <a:tcPr marL="43468" marR="43468" marT="21734" marB="21734" anchor="ctr">
                    <a:solidFill>
                      <a:schemeClr val="bg1">
                        <a:lumMod val="85000"/>
                      </a:schemeClr>
                    </a:solidFill>
                  </a:tcPr>
                </a:tc>
                <a:extLst>
                  <a:ext uri="{0D108BD9-81ED-4DB2-BD59-A6C34878D82A}">
                    <a16:rowId xmlns:a16="http://schemas.microsoft.com/office/drawing/2014/main" val="10001"/>
                  </a:ext>
                </a:extLst>
              </a:tr>
              <a:tr h="569119">
                <a:tc>
                  <a:txBody>
                    <a:bodyPr/>
                    <a:lstStyle/>
                    <a:p>
                      <a:pPr algn="ctr"/>
                      <a:r>
                        <a:rPr lang="it-IT" sz="1100" b="1" kern="1200" dirty="0">
                          <a:solidFill>
                            <a:schemeClr val="dk1"/>
                          </a:solidFill>
                          <a:latin typeface="+mn-lt"/>
                          <a:ea typeface="+mn-ea"/>
                          <a:cs typeface="+mn-cs"/>
                        </a:rPr>
                        <a:t>ZS</a:t>
                      </a:r>
                    </a:p>
                    <a:p>
                      <a:pPr algn="ctr"/>
                      <a:r>
                        <a:rPr lang="it-IT" sz="800" dirty="0"/>
                        <a:t>SUSCETTIBILITA</a:t>
                      </a:r>
                    </a:p>
                  </a:txBody>
                  <a:tcPr marL="43468" marR="43468" marT="21734" marB="21734" anchor="ctr">
                    <a:solidFill>
                      <a:srgbClr val="FFCCFF"/>
                    </a:solidFill>
                  </a:tcPr>
                </a:tc>
                <a:tc row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Zone</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Instabili</a:t>
                      </a:r>
                    </a:p>
                  </a:txBody>
                  <a:tcPr marL="43468" marR="43468" marT="21734" marB="21734" anchor="ctr">
                    <a:solidFill>
                      <a:srgbClr val="FFFF00"/>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Intervento limitato</a:t>
                      </a:r>
                    </a:p>
                  </a:txBody>
                  <a:tcPr marL="43468" marR="43468" marT="21734" marB="21734" anchor="ctr">
                    <a:solidFill>
                      <a:srgbClr val="FFC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2"/>
                  </a:ext>
                </a:extLst>
              </a:tr>
              <a:tr h="569119">
                <a:tc>
                  <a:txBody>
                    <a:bodyPr/>
                    <a:lstStyle/>
                    <a:p>
                      <a:pPr algn="ctr"/>
                      <a:r>
                        <a:rPr lang="it-IT" sz="1100" b="1" kern="1200" dirty="0">
                          <a:solidFill>
                            <a:schemeClr val="dk1"/>
                          </a:solidFill>
                          <a:latin typeface="+mn-lt"/>
                          <a:ea typeface="+mn-ea"/>
                          <a:cs typeface="+mn-cs"/>
                        </a:rPr>
                        <a:t>ZR</a:t>
                      </a:r>
                    </a:p>
                    <a:p>
                      <a:pPr algn="ctr"/>
                      <a:r>
                        <a:rPr lang="it-IT" sz="800" dirty="0"/>
                        <a:t>RISPETTO</a:t>
                      </a:r>
                    </a:p>
                  </a:txBody>
                  <a:tcPr marL="43468" marR="43468" marT="21734" marB="21734" anchor="ctr">
                    <a:solidFill>
                      <a:srgbClr val="FF66FF"/>
                    </a:solidFill>
                  </a:tcPr>
                </a:tc>
                <a:tc vMerge="1">
                  <a:txBody>
                    <a:bodyPr/>
                    <a:lstStyle/>
                    <a:p>
                      <a:pPr algn="l"/>
                      <a:endParaRPr lang="it-IT" sz="1400" dirty="0"/>
                    </a:p>
                  </a:txBody>
                  <a:tcPr anchor="ctr">
                    <a:solidFill>
                      <a:schemeClr val="bg1"/>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Intervento inibito</a:t>
                      </a:r>
                    </a:p>
                  </a:txBody>
                  <a:tcPr marL="43468" marR="43468" marT="21734" marB="21734" anchor="ctr">
                    <a:solidFill>
                      <a:srgbClr val="FF0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3"/>
                  </a:ext>
                </a:extLst>
              </a:tr>
            </a:tbl>
          </a:graphicData>
        </a:graphic>
      </p:graphicFrame>
      <p:sp>
        <p:nvSpPr>
          <p:cNvPr id="43" name="Ovale 42"/>
          <p:cNvSpPr/>
          <p:nvPr/>
        </p:nvSpPr>
        <p:spPr>
          <a:xfrm>
            <a:off x="1343025" y="2019300"/>
            <a:ext cx="923925" cy="120967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Disciplina d’uso (FAC)</a:t>
            </a:r>
          </a:p>
        </p:txBody>
      </p:sp>
      <p:graphicFrame>
        <p:nvGraphicFramePr>
          <p:cNvPr id="44" name="Tabella 43"/>
          <p:cNvGraphicFramePr>
            <a:graphicFrameLocks noGrp="1"/>
          </p:cNvGraphicFramePr>
          <p:nvPr>
            <p:extLst>
              <p:ext uri="{D42A27DB-BD31-4B8C-83A1-F6EECF244321}">
                <p14:modId xmlns:p14="http://schemas.microsoft.com/office/powerpoint/2010/main" val="2855012637"/>
              </p:ext>
            </p:extLst>
          </p:nvPr>
        </p:nvGraphicFramePr>
        <p:xfrm>
          <a:off x="4714875" y="977898"/>
          <a:ext cx="3962400" cy="2232027"/>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3962400">
                  <a:extLst>
                    <a:ext uri="{9D8B030D-6E8A-4147-A177-3AD203B41FA5}">
                      <a16:colId xmlns:a16="http://schemas.microsoft.com/office/drawing/2014/main" val="20000"/>
                    </a:ext>
                  </a:extLst>
                </a:gridCol>
              </a:tblGrid>
              <a:tr h="2232027">
                <a:tc>
                  <a:txBody>
                    <a:bodyPr/>
                    <a:lstStyle/>
                    <a:p>
                      <a:r>
                        <a:rPr lang="it-IT" sz="1600" b="1" kern="1200" dirty="0">
                          <a:solidFill>
                            <a:schemeClr val="tx1"/>
                          </a:solidFill>
                          <a:latin typeface="+mn-lt"/>
                          <a:ea typeface="+mn-ea"/>
                          <a:cs typeface="+mn-cs"/>
                        </a:rPr>
                        <a:t>PZI</a:t>
                      </a:r>
                    </a:p>
                    <a:p>
                      <a:r>
                        <a:rPr lang="it-IT" sz="1600" b="0" kern="1200" dirty="0">
                          <a:solidFill>
                            <a:schemeClr val="tx1"/>
                          </a:solidFill>
                          <a:latin typeface="+mn-lt"/>
                          <a:ea typeface="+mn-ea"/>
                          <a:cs typeface="+mn-cs"/>
                        </a:rPr>
                        <a:t>Un programma da includere nei propri strumenti di pianificazione urbanistica</a:t>
                      </a:r>
                    </a:p>
                    <a:p>
                      <a:r>
                        <a:rPr lang="it-IT" sz="1600" b="1" kern="1200" dirty="0">
                          <a:solidFill>
                            <a:schemeClr val="tx1"/>
                          </a:solidFill>
                          <a:latin typeface="+mn-lt"/>
                          <a:ea typeface="+mn-ea"/>
                          <a:cs typeface="+mn-cs"/>
                        </a:rPr>
                        <a:t>Scelta di un obiettivo </a:t>
                      </a:r>
                      <a:r>
                        <a:rPr lang="it-IT" sz="1600" b="0" kern="1200" dirty="0">
                          <a:solidFill>
                            <a:schemeClr val="tx1"/>
                          </a:solidFill>
                          <a:latin typeface="+mn-lt"/>
                          <a:ea typeface="+mn-ea"/>
                          <a:cs typeface="+mn-cs"/>
                        </a:rPr>
                        <a:t>(ZS e ZR):</a:t>
                      </a:r>
                    </a:p>
                    <a:p>
                      <a:r>
                        <a:rPr lang="it-IT" sz="1600" b="0" kern="1200" dirty="0">
                          <a:solidFill>
                            <a:schemeClr val="tx1"/>
                          </a:solidFill>
                          <a:latin typeface="+mn-lt"/>
                          <a:ea typeface="+mn-ea"/>
                          <a:cs typeface="+mn-cs"/>
                        </a:rPr>
                        <a:t>Obiettivo</a:t>
                      </a:r>
                      <a:r>
                        <a:rPr lang="it-IT" sz="1600" b="0" kern="1200" baseline="0" dirty="0">
                          <a:solidFill>
                            <a:schemeClr val="tx1"/>
                          </a:solidFill>
                          <a:latin typeface="+mn-lt"/>
                          <a:ea typeface="+mn-ea"/>
                          <a:cs typeface="+mn-cs"/>
                        </a:rPr>
                        <a:t> 1: intervento limitato</a:t>
                      </a:r>
                    </a:p>
                    <a:p>
                      <a:r>
                        <a:rPr lang="it-IT" sz="1600" b="0" kern="1200" baseline="0" dirty="0">
                          <a:solidFill>
                            <a:schemeClr val="tx1"/>
                          </a:solidFill>
                          <a:latin typeface="+mn-lt"/>
                          <a:ea typeface="+mn-ea"/>
                          <a:cs typeface="+mn-cs"/>
                        </a:rPr>
                        <a:t>Obiettivo 2: intervento obbligatorio o limitato</a:t>
                      </a:r>
                    </a:p>
                    <a:p>
                      <a:pPr marL="990600" indent="-990600"/>
                      <a:r>
                        <a:rPr lang="it-IT" sz="1600" b="0" kern="1200" baseline="0" dirty="0">
                          <a:solidFill>
                            <a:schemeClr val="tx1"/>
                          </a:solidFill>
                          <a:latin typeface="+mn-lt"/>
                          <a:ea typeface="+mn-ea"/>
                          <a:cs typeface="+mn-cs"/>
                        </a:rPr>
                        <a:t>Obiettivo 3: Intervento obbligatorio o inibito</a:t>
                      </a:r>
                    </a:p>
                    <a:p>
                      <a:pPr marL="990600" indent="-990600"/>
                      <a:r>
                        <a:rPr lang="it-IT" sz="1600" b="0" kern="1200" baseline="0" dirty="0">
                          <a:solidFill>
                            <a:schemeClr val="tx1"/>
                          </a:solidFill>
                          <a:latin typeface="+mn-lt"/>
                          <a:ea typeface="+mn-ea"/>
                          <a:cs typeface="+mn-cs"/>
                        </a:rPr>
                        <a:t>Obiettivo 4: Intervento inibito</a:t>
                      </a:r>
                      <a:endParaRPr lang="it-IT" sz="1600" dirty="0"/>
                    </a:p>
                  </a:txBody>
                  <a:tcPr>
                    <a:lnL w="76200" cap="flat" cmpd="sng" algn="ctr">
                      <a:solidFill>
                        <a:srgbClr val="00B050"/>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bl>
          </a:graphicData>
        </a:graphic>
      </p:graphicFrame>
      <p:pic>
        <p:nvPicPr>
          <p:cNvPr id="14" name="Immagine 13"/>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1444178" y="960413"/>
            <a:ext cx="728554" cy="538763"/>
          </a:xfrm>
          <a:prstGeom prst="rect">
            <a:avLst/>
          </a:prstGeom>
          <a:noFill/>
          <a:ln>
            <a:noFill/>
          </a:ln>
        </p:spPr>
      </p:pic>
      <p:pic>
        <p:nvPicPr>
          <p:cNvPr id="15" name="Immagine 14"/>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83371" y="947536"/>
            <a:ext cx="722432" cy="567502"/>
          </a:xfrm>
          <a:prstGeom prst="rect">
            <a:avLst/>
          </a:prstGeom>
          <a:noFill/>
          <a:ln>
            <a:noFill/>
          </a:ln>
        </p:spPr>
      </p:pic>
      <p:pic>
        <p:nvPicPr>
          <p:cNvPr id="16" name="Immagine 15"/>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19211" y="947539"/>
            <a:ext cx="734675" cy="552158"/>
          </a:xfrm>
          <a:prstGeom prst="rect">
            <a:avLst/>
          </a:prstGeom>
          <a:noFill/>
          <a:ln>
            <a:noFill/>
          </a:ln>
        </p:spPr>
      </p:pic>
      <p:pic>
        <p:nvPicPr>
          <p:cNvPr id="17" name="Immagine 16" descr="base_1_topografic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57600" y="952501"/>
            <a:ext cx="724473" cy="549800"/>
          </a:xfrm>
          <a:prstGeom prst="rect">
            <a:avLst/>
          </a:prstGeom>
        </p:spPr>
      </p:pic>
      <p:cxnSp>
        <p:nvCxnSpPr>
          <p:cNvPr id="18" name="Connettore 1 17"/>
          <p:cNvCxnSpPr/>
          <p:nvPr/>
        </p:nvCxnSpPr>
        <p:spPr>
          <a:xfrm>
            <a:off x="3648075" y="1076325"/>
            <a:ext cx="674665" cy="39846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3" name="Segnaposto contenuto 4"/>
          <p:cNvGraphicFramePr>
            <a:graphicFrameLocks noGrp="1"/>
          </p:cNvGraphicFramePr>
          <p:nvPr>
            <p:ph idx="1"/>
          </p:nvPr>
        </p:nvGraphicFramePr>
        <p:xfrm>
          <a:off x="695325" y="923925"/>
          <a:ext cx="3712920" cy="2276476"/>
        </p:xfrm>
        <a:graphic>
          <a:graphicData uri="http://schemas.openxmlformats.org/drawingml/2006/table">
            <a:tbl>
              <a:tblPr firstRow="1" bandRow="1">
                <a:tableStyleId>{5C22544A-7EE6-4342-B048-85BDC9FD1C3A}</a:tableStyleId>
              </a:tblPr>
              <a:tblGrid>
                <a:gridCol w="742584">
                  <a:extLst>
                    <a:ext uri="{9D8B030D-6E8A-4147-A177-3AD203B41FA5}">
                      <a16:colId xmlns:a16="http://schemas.microsoft.com/office/drawing/2014/main" val="20000"/>
                    </a:ext>
                  </a:extLst>
                </a:gridCol>
                <a:gridCol w="742584">
                  <a:extLst>
                    <a:ext uri="{9D8B030D-6E8A-4147-A177-3AD203B41FA5}">
                      <a16:colId xmlns:a16="http://schemas.microsoft.com/office/drawing/2014/main" val="20001"/>
                    </a:ext>
                  </a:extLst>
                </a:gridCol>
                <a:gridCol w="742584">
                  <a:extLst>
                    <a:ext uri="{9D8B030D-6E8A-4147-A177-3AD203B41FA5}">
                      <a16:colId xmlns:a16="http://schemas.microsoft.com/office/drawing/2014/main" val="20002"/>
                    </a:ext>
                  </a:extLst>
                </a:gridCol>
                <a:gridCol w="742584">
                  <a:extLst>
                    <a:ext uri="{9D8B030D-6E8A-4147-A177-3AD203B41FA5}">
                      <a16:colId xmlns:a16="http://schemas.microsoft.com/office/drawing/2014/main" val="20003"/>
                    </a:ext>
                  </a:extLst>
                </a:gridCol>
                <a:gridCol w="742584">
                  <a:extLst>
                    <a:ext uri="{9D8B030D-6E8A-4147-A177-3AD203B41FA5}">
                      <a16:colId xmlns:a16="http://schemas.microsoft.com/office/drawing/2014/main" val="20004"/>
                    </a:ext>
                  </a:extLst>
                </a:gridCol>
              </a:tblGrid>
              <a:tr h="569119">
                <a:tc>
                  <a:txBody>
                    <a:bodyPr/>
                    <a:lstStyle/>
                    <a:p>
                      <a:endParaRPr lang="it-IT" sz="900" dirty="0"/>
                    </a:p>
                  </a:txBody>
                  <a:tcPr marL="43468" marR="43468" marT="21734" marB="21734">
                    <a:noFill/>
                  </a:tcPr>
                </a:tc>
                <a:tc>
                  <a:txBody>
                    <a:bodyPr/>
                    <a:lstStyle/>
                    <a:p>
                      <a:pPr algn="ctr"/>
                      <a:r>
                        <a:rPr lang="it-IT" sz="1000" b="1" kern="1200" dirty="0">
                          <a:solidFill>
                            <a:sysClr val="windowText" lastClr="000000"/>
                          </a:solidFill>
                          <a:latin typeface="+mn-lt"/>
                          <a:ea typeface="+mn-ea"/>
                          <a:cs typeface="+mn-cs"/>
                        </a:rPr>
                        <a:t>AREE</a:t>
                      </a:r>
                    </a:p>
                    <a:p>
                      <a:pPr algn="ctr"/>
                      <a:r>
                        <a:rPr lang="it-IT" sz="1000" b="1" kern="1200" dirty="0">
                          <a:solidFill>
                            <a:sysClr val="windowText" lastClr="000000"/>
                          </a:solidFill>
                          <a:latin typeface="+mn-lt"/>
                          <a:ea typeface="+mn-ea"/>
                          <a:cs typeface="+mn-cs"/>
                        </a:rPr>
                        <a:t>EDIFICATE</a:t>
                      </a:r>
                    </a:p>
                  </a:txBody>
                  <a:tcPr marL="43468" marR="43468" marT="21734" marB="21734" anchor="ctr">
                    <a:noFill/>
                  </a:tcPr>
                </a:tc>
                <a:tc>
                  <a:txBody>
                    <a:bodyPr/>
                    <a:lstStyle/>
                    <a:p>
                      <a:pPr algn="ctr"/>
                      <a:r>
                        <a:rPr lang="it-IT" sz="1000" b="1" kern="1200" dirty="0">
                          <a:solidFill>
                            <a:sysClr val="windowText" lastClr="000000"/>
                          </a:solidFill>
                          <a:latin typeface="+mn-lt"/>
                          <a:ea typeface="+mn-ea"/>
                          <a:cs typeface="+mn-cs"/>
                        </a:rPr>
                        <a:t>AREE</a:t>
                      </a:r>
                    </a:p>
                    <a:p>
                      <a:pPr algn="ctr"/>
                      <a:r>
                        <a:rPr lang="it-IT" sz="1000" b="1" kern="1200" dirty="0">
                          <a:solidFill>
                            <a:sysClr val="windowText" lastClr="000000"/>
                          </a:solidFill>
                          <a:latin typeface="+mn-lt"/>
                          <a:ea typeface="+mn-ea"/>
                          <a:cs typeface="+mn-cs"/>
                        </a:rPr>
                        <a:t>DA EDIFICARE</a:t>
                      </a:r>
                    </a:p>
                  </a:txBody>
                  <a:tcPr marL="43468" marR="43468" marT="21734" marB="21734" anchor="ctr">
                    <a:noFill/>
                  </a:tcPr>
                </a:tc>
                <a:tc>
                  <a:txBody>
                    <a:bodyPr/>
                    <a:lstStyle/>
                    <a:p>
                      <a:pPr marL="0" algn="ctr" defTabSz="914400" rtl="0" eaLnBrk="1" latinLnBrk="0" hangingPunct="1"/>
                      <a:r>
                        <a:rPr lang="it-IT" sz="1000" b="1" kern="1200" dirty="0">
                          <a:solidFill>
                            <a:sysClr val="windowText" lastClr="000000"/>
                          </a:solidFill>
                          <a:latin typeface="+mn-lt"/>
                          <a:ea typeface="+mn-ea"/>
                          <a:cs typeface="+mn-cs"/>
                        </a:rPr>
                        <a:t>AREE</a:t>
                      </a:r>
                    </a:p>
                    <a:p>
                      <a:pPr marL="0" algn="ctr" defTabSz="914400" rtl="0" eaLnBrk="1" latinLnBrk="0" hangingPunct="1"/>
                      <a:r>
                        <a:rPr lang="it-IT" sz="1000" b="1" kern="1200" dirty="0">
                          <a:solidFill>
                            <a:sysClr val="windowText" lastClr="000000"/>
                          </a:solidFill>
                          <a:latin typeface="+mn-lt"/>
                          <a:ea typeface="+mn-ea"/>
                          <a:cs typeface="+mn-cs"/>
                        </a:rPr>
                        <a:t>NON EDIFICABILI</a:t>
                      </a:r>
                    </a:p>
                  </a:txBody>
                  <a:tcPr marL="43468" marR="43468" marT="21734" marB="21734" anchor="ctr">
                    <a:noFill/>
                  </a:tcPr>
                </a:tc>
                <a:tc>
                  <a:txBody>
                    <a:bodyPr/>
                    <a:lstStyle/>
                    <a:p>
                      <a:pPr marL="0" algn="ctr" defTabSz="914400" rtl="0" eaLnBrk="1" latinLnBrk="0" hangingPunct="1"/>
                      <a:r>
                        <a:rPr lang="it-IT" sz="1000" b="1" kern="1200" dirty="0">
                          <a:solidFill>
                            <a:sysClr val="windowText" lastClr="000000"/>
                          </a:solidFill>
                          <a:latin typeface="+mn-lt"/>
                          <a:ea typeface="+mn-ea"/>
                          <a:cs typeface="+mn-cs"/>
                        </a:rPr>
                        <a:t>INFRA</a:t>
                      </a:r>
                      <a:br>
                        <a:rPr lang="it-IT" sz="1000" b="1" kern="1200" dirty="0">
                          <a:solidFill>
                            <a:sysClr val="windowText" lastClr="000000"/>
                          </a:solidFill>
                          <a:latin typeface="+mn-lt"/>
                          <a:ea typeface="+mn-ea"/>
                          <a:cs typeface="+mn-cs"/>
                        </a:rPr>
                      </a:br>
                      <a:r>
                        <a:rPr lang="it-IT" sz="1000" b="1" kern="1200" dirty="0">
                          <a:solidFill>
                            <a:sysClr val="windowText" lastClr="000000"/>
                          </a:solidFill>
                          <a:latin typeface="+mn-lt"/>
                          <a:ea typeface="+mn-ea"/>
                          <a:cs typeface="+mn-cs"/>
                        </a:rPr>
                        <a:t>STRUTTURE</a:t>
                      </a:r>
                    </a:p>
                  </a:txBody>
                  <a:tcPr marL="43468" marR="43468" marT="21734" marB="21734" anchor="ctr">
                    <a:noFill/>
                  </a:tcPr>
                </a:tc>
                <a:extLst>
                  <a:ext uri="{0D108BD9-81ED-4DB2-BD59-A6C34878D82A}">
                    <a16:rowId xmlns:a16="http://schemas.microsoft.com/office/drawing/2014/main" val="10000"/>
                  </a:ext>
                </a:extLst>
              </a:tr>
              <a:tr h="569119">
                <a:tc>
                  <a:txBody>
                    <a:bodyPr/>
                    <a:lstStyle/>
                    <a:p>
                      <a:pPr algn="ctr"/>
                      <a:r>
                        <a:rPr lang="it-IT" sz="1100" b="1" dirty="0"/>
                        <a:t>ZA</a:t>
                      </a:r>
                    </a:p>
                    <a:p>
                      <a:pPr algn="ctr"/>
                      <a:r>
                        <a:rPr lang="it-IT" sz="800" dirty="0"/>
                        <a:t>ATTENZIONE</a:t>
                      </a:r>
                    </a:p>
                  </a:txBody>
                  <a:tcPr marL="43468" marR="43468" marT="21734" marB="21734" anchor="ctr">
                    <a:solidFill>
                      <a:schemeClr val="tx2">
                        <a:lumMod val="20000"/>
                        <a:lumOff val="80000"/>
                      </a:schemeClr>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dirty="0"/>
                        <a:t>Approfondimenti</a:t>
                      </a:r>
                    </a:p>
                  </a:txBody>
                  <a:tcPr marL="43468" marR="43468" marT="21734" marB="21734" anchor="ctr">
                    <a:solidFill>
                      <a:schemeClr val="tx2">
                        <a:lumMod val="60000"/>
                        <a:lumOff val="40000"/>
                      </a:schemeClr>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40000"/>
                        <a:lumOff val="60000"/>
                      </a:schemeClr>
                    </a:solidFill>
                  </a:tcPr>
                </a:tc>
                <a:tc hMerge="1">
                  <a:txBody>
                    <a:bodyPr/>
                    <a:lstStyle/>
                    <a:p>
                      <a:pPr algn="l"/>
                      <a:endParaRPr lang="it-IT" sz="1400" dirty="0"/>
                    </a:p>
                  </a:txBody>
                  <a:tcPr anchor="ctr">
                    <a:solidFill>
                      <a:schemeClr val="tx2">
                        <a:lumMod val="60000"/>
                        <a:lumOff val="40000"/>
                      </a:schemeClr>
                    </a:solidFill>
                  </a:tcPr>
                </a:tc>
                <a:tc row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9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900" kern="1200" dirty="0">
                          <a:solidFill>
                            <a:schemeClr val="dk1"/>
                          </a:solidFill>
                          <a:latin typeface="+mn-lt"/>
                          <a:ea typeface="+mn-ea"/>
                          <a:cs typeface="+mn-cs"/>
                        </a:rPr>
                        <a:t>Infrastrutture</a:t>
                      </a:r>
                    </a:p>
                  </a:txBody>
                  <a:tcPr marL="43468" marR="43468" marT="21734" marB="21734" anchor="ctr">
                    <a:solidFill>
                      <a:schemeClr val="bg1">
                        <a:lumMod val="85000"/>
                      </a:schemeClr>
                    </a:solidFill>
                  </a:tcPr>
                </a:tc>
                <a:extLst>
                  <a:ext uri="{0D108BD9-81ED-4DB2-BD59-A6C34878D82A}">
                    <a16:rowId xmlns:a16="http://schemas.microsoft.com/office/drawing/2014/main" val="10001"/>
                  </a:ext>
                </a:extLst>
              </a:tr>
              <a:tr h="569119">
                <a:tc>
                  <a:txBody>
                    <a:bodyPr/>
                    <a:lstStyle/>
                    <a:p>
                      <a:pPr algn="ctr"/>
                      <a:r>
                        <a:rPr lang="it-IT" sz="1100" b="1" kern="1200" dirty="0">
                          <a:solidFill>
                            <a:schemeClr val="dk1"/>
                          </a:solidFill>
                          <a:latin typeface="+mn-lt"/>
                          <a:ea typeface="+mn-ea"/>
                          <a:cs typeface="+mn-cs"/>
                        </a:rPr>
                        <a:t>ZS</a:t>
                      </a:r>
                    </a:p>
                    <a:p>
                      <a:pPr algn="ctr"/>
                      <a:r>
                        <a:rPr lang="it-IT" sz="800" dirty="0"/>
                        <a:t>SUSCETTIBILITA</a:t>
                      </a:r>
                    </a:p>
                  </a:txBody>
                  <a:tcPr marL="43468" marR="43468" marT="21734" marB="21734" anchor="ctr">
                    <a:solidFill>
                      <a:srgbClr val="FFCCFF"/>
                    </a:solidFill>
                  </a:tcPr>
                </a:tc>
                <a:tc row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Zone</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Instabili</a:t>
                      </a:r>
                    </a:p>
                  </a:txBody>
                  <a:tcPr marL="43468" marR="43468" marT="21734" marB="21734" anchor="ctr">
                    <a:solidFill>
                      <a:srgbClr val="FFFF00"/>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Intervento limitato</a:t>
                      </a:r>
                    </a:p>
                  </a:txBody>
                  <a:tcPr marL="43468" marR="43468" marT="21734" marB="21734" anchor="ctr">
                    <a:solidFill>
                      <a:srgbClr val="FFC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2"/>
                  </a:ext>
                </a:extLst>
              </a:tr>
              <a:tr h="569119">
                <a:tc>
                  <a:txBody>
                    <a:bodyPr/>
                    <a:lstStyle/>
                    <a:p>
                      <a:pPr algn="ctr"/>
                      <a:r>
                        <a:rPr lang="it-IT" sz="1100" b="1" kern="1200" dirty="0">
                          <a:solidFill>
                            <a:schemeClr val="dk1"/>
                          </a:solidFill>
                          <a:latin typeface="+mn-lt"/>
                          <a:ea typeface="+mn-ea"/>
                          <a:cs typeface="+mn-cs"/>
                        </a:rPr>
                        <a:t>ZR</a:t>
                      </a:r>
                    </a:p>
                    <a:p>
                      <a:pPr algn="ctr"/>
                      <a:r>
                        <a:rPr lang="it-IT" sz="800" dirty="0"/>
                        <a:t>RISPETTO</a:t>
                      </a:r>
                    </a:p>
                  </a:txBody>
                  <a:tcPr marL="43468" marR="43468" marT="21734" marB="21734" anchor="ctr">
                    <a:solidFill>
                      <a:srgbClr val="FF66FF"/>
                    </a:solidFill>
                  </a:tcPr>
                </a:tc>
                <a:tc vMerge="1">
                  <a:txBody>
                    <a:bodyPr/>
                    <a:lstStyle/>
                    <a:p>
                      <a:pPr algn="l"/>
                      <a:endParaRPr lang="it-IT" sz="1400" dirty="0"/>
                    </a:p>
                  </a:txBody>
                  <a:tcPr anchor="ctr">
                    <a:solidFill>
                      <a:schemeClr val="bg1"/>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Intervento inibito</a:t>
                      </a:r>
                    </a:p>
                  </a:txBody>
                  <a:tcPr marL="43468" marR="43468" marT="21734" marB="21734" anchor="ctr">
                    <a:solidFill>
                      <a:srgbClr val="FF0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3"/>
                  </a:ext>
                </a:extLst>
              </a:tr>
            </a:tbl>
          </a:graphicData>
        </a:graphic>
      </p:graphicFrame>
      <p:sp>
        <p:nvSpPr>
          <p:cNvPr id="43" name="Ovale 42"/>
          <p:cNvSpPr/>
          <p:nvPr/>
        </p:nvSpPr>
        <p:spPr>
          <a:xfrm>
            <a:off x="1343025" y="2019300"/>
            <a:ext cx="923925" cy="120967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9" name="Tabella 18"/>
          <p:cNvGraphicFramePr>
            <a:graphicFrameLocks noGrp="1"/>
          </p:cNvGraphicFramePr>
          <p:nvPr/>
        </p:nvGraphicFramePr>
        <p:xfrm>
          <a:off x="723901" y="3429000"/>
          <a:ext cx="7953373" cy="3119756"/>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1727142">
                  <a:extLst>
                    <a:ext uri="{9D8B030D-6E8A-4147-A177-3AD203B41FA5}">
                      <a16:colId xmlns:a16="http://schemas.microsoft.com/office/drawing/2014/main" val="20000"/>
                    </a:ext>
                  </a:extLst>
                </a:gridCol>
                <a:gridCol w="1511073">
                  <a:extLst>
                    <a:ext uri="{9D8B030D-6E8A-4147-A177-3AD203B41FA5}">
                      <a16:colId xmlns:a16="http://schemas.microsoft.com/office/drawing/2014/main" val="20001"/>
                    </a:ext>
                  </a:extLst>
                </a:gridCol>
                <a:gridCol w="1563821">
                  <a:extLst>
                    <a:ext uri="{9D8B030D-6E8A-4147-A177-3AD203B41FA5}">
                      <a16:colId xmlns:a16="http://schemas.microsoft.com/office/drawing/2014/main" val="20002"/>
                    </a:ext>
                  </a:extLst>
                </a:gridCol>
                <a:gridCol w="1563821">
                  <a:extLst>
                    <a:ext uri="{9D8B030D-6E8A-4147-A177-3AD203B41FA5}">
                      <a16:colId xmlns:a16="http://schemas.microsoft.com/office/drawing/2014/main" val="20003"/>
                    </a:ext>
                  </a:extLst>
                </a:gridCol>
                <a:gridCol w="1587516">
                  <a:extLst>
                    <a:ext uri="{9D8B030D-6E8A-4147-A177-3AD203B41FA5}">
                      <a16:colId xmlns:a16="http://schemas.microsoft.com/office/drawing/2014/main" val="20004"/>
                    </a:ext>
                  </a:extLst>
                </a:gridCol>
              </a:tblGrid>
              <a:tr h="495300">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it-IT" dirty="0">
                          <a:solidFill>
                            <a:schemeClr val="tx1"/>
                          </a:solidFill>
                        </a:rPr>
                        <a:t>Obiettivo</a:t>
                      </a:r>
                      <a:r>
                        <a:rPr lang="it-IT" baseline="0" dirty="0">
                          <a:solidFill>
                            <a:schemeClr val="tx1"/>
                          </a:solidFill>
                        </a:rPr>
                        <a:t> 1</a:t>
                      </a:r>
                      <a:endParaRPr lang="it-IT"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a:solidFill>
                            <a:schemeClr val="tx1"/>
                          </a:solidFill>
                        </a:rPr>
                        <a:t>Obiettivo 2</a:t>
                      </a:r>
                    </a:p>
                    <a:p>
                      <a:pPr algn="ctr"/>
                      <a:endParaRPr lang="it-IT"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a:solidFill>
                            <a:schemeClr val="tx1"/>
                          </a:solidFill>
                        </a:rPr>
                        <a:t>Obiettivo 3</a:t>
                      </a:r>
                    </a:p>
                    <a:p>
                      <a:pPr algn="ctr"/>
                      <a:endParaRPr lang="it-IT"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it-IT" dirty="0">
                          <a:solidFill>
                            <a:schemeClr val="tx1"/>
                          </a:solidFill>
                        </a:rPr>
                        <a:t>Obiettivo 4</a:t>
                      </a:r>
                    </a:p>
                  </a:txBody>
                  <a:tcP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sz="1600" dirty="0"/>
                    </a:p>
                  </a:txBody>
                  <a:tcP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bl>
          </a:graphicData>
        </a:graphic>
      </p:graphicFrame>
      <p:grpSp>
        <p:nvGrpSpPr>
          <p:cNvPr id="20" name="Gruppo 71"/>
          <p:cNvGrpSpPr/>
          <p:nvPr/>
        </p:nvGrpSpPr>
        <p:grpSpPr>
          <a:xfrm>
            <a:off x="847725" y="4184652"/>
            <a:ext cx="1543051" cy="1052125"/>
            <a:chOff x="276224" y="5114925"/>
            <a:chExt cx="1543051" cy="1052125"/>
          </a:xfrm>
        </p:grpSpPr>
        <p:sp>
          <p:nvSpPr>
            <p:cNvPr id="21" name="Rettangolo 20"/>
            <p:cNvSpPr/>
            <p:nvPr/>
          </p:nvSpPr>
          <p:spPr>
            <a:xfrm>
              <a:off x="838200" y="5391150"/>
              <a:ext cx="8636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Parallelogramma 21"/>
            <p:cNvSpPr/>
            <p:nvPr/>
          </p:nvSpPr>
          <p:spPr>
            <a:xfrm flipH="1">
              <a:off x="628650" y="5114925"/>
              <a:ext cx="1079500" cy="279400"/>
            </a:xfrm>
            <a:prstGeom prst="parallelogram">
              <a:avLst>
                <a:gd name="adj" fmla="val 77273"/>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419100" y="5387975"/>
              <a:ext cx="4191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581025" y="5673725"/>
              <a:ext cx="101600" cy="203200"/>
            </a:xfrm>
            <a:prstGeom prst="rect">
              <a:avLst/>
            </a:prstGeom>
            <a:solidFill>
              <a:schemeClr val="accent3">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971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1225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1479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971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1225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1479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58420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Triangolo isoscele 31"/>
            <p:cNvSpPr/>
            <p:nvPr/>
          </p:nvSpPr>
          <p:spPr>
            <a:xfrm>
              <a:off x="419100" y="5114925"/>
              <a:ext cx="425450" cy="273050"/>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p:cNvSpPr/>
            <p:nvPr/>
          </p:nvSpPr>
          <p:spPr>
            <a:xfrm>
              <a:off x="276224" y="5582275"/>
              <a:ext cx="1543051" cy="58477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EDILIZIA ESISTENTE</a:t>
              </a:r>
            </a:p>
          </p:txBody>
        </p:sp>
      </p:grpSp>
      <p:grpSp>
        <p:nvGrpSpPr>
          <p:cNvPr id="34" name="Gruppo 107"/>
          <p:cNvGrpSpPr/>
          <p:nvPr/>
        </p:nvGrpSpPr>
        <p:grpSpPr>
          <a:xfrm>
            <a:off x="2438399" y="5446715"/>
            <a:ext cx="1543051" cy="1048077"/>
            <a:chOff x="7629524" y="1452563"/>
            <a:chExt cx="1543051" cy="1048077"/>
          </a:xfrm>
        </p:grpSpPr>
        <p:sp>
          <p:nvSpPr>
            <p:cNvPr id="35" name="Rettangolo 34"/>
            <p:cNvSpPr/>
            <p:nvPr/>
          </p:nvSpPr>
          <p:spPr>
            <a:xfrm>
              <a:off x="7629524" y="203897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LIMITATO</a:t>
              </a:r>
            </a:p>
          </p:txBody>
        </p:sp>
        <p:sp>
          <p:nvSpPr>
            <p:cNvPr id="36" name="Arco 35"/>
            <p:cNvSpPr/>
            <p:nvPr/>
          </p:nvSpPr>
          <p:spPr>
            <a:xfrm flipH="1">
              <a:off x="8123094" y="1453862"/>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7" name="Arco 36"/>
            <p:cNvSpPr/>
            <p:nvPr/>
          </p:nvSpPr>
          <p:spPr>
            <a:xfrm>
              <a:off x="8120062" y="1452563"/>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38" name="Gruppo 85"/>
          <p:cNvGrpSpPr/>
          <p:nvPr/>
        </p:nvGrpSpPr>
        <p:grpSpPr>
          <a:xfrm>
            <a:off x="809625" y="5394327"/>
            <a:ext cx="1543051" cy="1145173"/>
            <a:chOff x="2266949" y="5067300"/>
            <a:chExt cx="1543051" cy="1145173"/>
          </a:xfrm>
        </p:grpSpPr>
        <p:sp>
          <p:nvSpPr>
            <p:cNvPr id="39" name="Rettangolo 38"/>
            <p:cNvSpPr/>
            <p:nvPr/>
          </p:nvSpPr>
          <p:spPr>
            <a:xfrm>
              <a:off x="2343151" y="5067300"/>
              <a:ext cx="1428750" cy="866775"/>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p:cNvSpPr/>
            <p:nvPr/>
          </p:nvSpPr>
          <p:spPr>
            <a:xfrm>
              <a:off x="2476501" y="5172075"/>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p:cNvSpPr/>
            <p:nvPr/>
          </p:nvSpPr>
          <p:spPr>
            <a:xfrm>
              <a:off x="3095626" y="5172075"/>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ttangolo 41"/>
            <p:cNvSpPr/>
            <p:nvPr/>
          </p:nvSpPr>
          <p:spPr>
            <a:xfrm>
              <a:off x="2476501" y="5467350"/>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p:cNvSpPr/>
            <p:nvPr/>
          </p:nvSpPr>
          <p:spPr>
            <a:xfrm>
              <a:off x="3095626" y="5467350"/>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p:cNvSpPr/>
            <p:nvPr/>
          </p:nvSpPr>
          <p:spPr>
            <a:xfrm>
              <a:off x="2733675" y="5124450"/>
              <a:ext cx="1143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p:cNvSpPr/>
            <p:nvPr/>
          </p:nvSpPr>
          <p:spPr>
            <a:xfrm>
              <a:off x="3352800" y="5124450"/>
              <a:ext cx="1143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p:cNvSpPr/>
            <p:nvPr/>
          </p:nvSpPr>
          <p:spPr>
            <a:xfrm>
              <a:off x="2266949" y="5658475"/>
              <a:ext cx="1543051" cy="553998"/>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NUOVA</a:t>
              </a:r>
            </a:p>
            <a:p>
              <a:pPr algn="ctr"/>
              <a:r>
                <a:rPr lang="it-IT" sz="1400" dirty="0">
                  <a:solidFill>
                    <a:schemeClr val="tx1"/>
                  </a:solidFill>
                </a:rPr>
                <a:t>COSTRUZIONE</a:t>
              </a:r>
            </a:p>
          </p:txBody>
        </p:sp>
      </p:grpSp>
      <p:grpSp>
        <p:nvGrpSpPr>
          <p:cNvPr id="55" name="Gruppo 118"/>
          <p:cNvGrpSpPr/>
          <p:nvPr/>
        </p:nvGrpSpPr>
        <p:grpSpPr>
          <a:xfrm>
            <a:off x="5553074" y="5422903"/>
            <a:ext cx="1543051" cy="1052839"/>
            <a:chOff x="4295774" y="5086351"/>
            <a:chExt cx="1543051" cy="1052839"/>
          </a:xfrm>
        </p:grpSpPr>
        <p:sp>
          <p:nvSpPr>
            <p:cNvPr id="56" name="Ovale 55"/>
            <p:cNvSpPr/>
            <p:nvPr/>
          </p:nvSpPr>
          <p:spPr>
            <a:xfrm>
              <a:off x="4791074" y="5086351"/>
              <a:ext cx="552450" cy="552450"/>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7" name="Rettangolo 56"/>
            <p:cNvSpPr/>
            <p:nvPr/>
          </p:nvSpPr>
          <p:spPr>
            <a:xfrm>
              <a:off x="4295774" y="567752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INIBITO</a:t>
              </a:r>
            </a:p>
          </p:txBody>
        </p:sp>
      </p:grpSp>
      <p:grpSp>
        <p:nvGrpSpPr>
          <p:cNvPr id="58" name="Gruppo 57"/>
          <p:cNvGrpSpPr/>
          <p:nvPr/>
        </p:nvGrpSpPr>
        <p:grpSpPr>
          <a:xfrm>
            <a:off x="5543549" y="4191001"/>
            <a:ext cx="1543051" cy="1014739"/>
            <a:chOff x="7410449" y="5000626"/>
            <a:chExt cx="1543051" cy="1014739"/>
          </a:xfrm>
        </p:grpSpPr>
        <p:sp>
          <p:nvSpPr>
            <p:cNvPr id="59" name="Ovale 58"/>
            <p:cNvSpPr/>
            <p:nvPr/>
          </p:nvSpPr>
          <p:spPr>
            <a:xfrm>
              <a:off x="7915274" y="5000626"/>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
          <p:nvSpPr>
            <p:cNvPr id="60" name="Rettangolo 59"/>
            <p:cNvSpPr/>
            <p:nvPr/>
          </p:nvSpPr>
          <p:spPr>
            <a:xfrm>
              <a:off x="7410449" y="55537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OBBLIGATORIO</a:t>
              </a:r>
            </a:p>
          </p:txBody>
        </p:sp>
      </p:grpSp>
      <p:grpSp>
        <p:nvGrpSpPr>
          <p:cNvPr id="61" name="Gruppo 60"/>
          <p:cNvGrpSpPr/>
          <p:nvPr/>
        </p:nvGrpSpPr>
        <p:grpSpPr>
          <a:xfrm>
            <a:off x="4029074" y="4171951"/>
            <a:ext cx="1543051" cy="1014739"/>
            <a:chOff x="7410449" y="5000626"/>
            <a:chExt cx="1543051" cy="1014739"/>
          </a:xfrm>
        </p:grpSpPr>
        <p:sp>
          <p:nvSpPr>
            <p:cNvPr id="62" name="Ovale 61"/>
            <p:cNvSpPr/>
            <p:nvPr/>
          </p:nvSpPr>
          <p:spPr>
            <a:xfrm>
              <a:off x="7915274" y="5000626"/>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
          <p:nvSpPr>
            <p:cNvPr id="63" name="Rettangolo 62"/>
            <p:cNvSpPr/>
            <p:nvPr/>
          </p:nvSpPr>
          <p:spPr>
            <a:xfrm>
              <a:off x="7410449" y="55537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OBBLIGATORIO</a:t>
              </a:r>
            </a:p>
          </p:txBody>
        </p:sp>
      </p:grpSp>
      <p:grpSp>
        <p:nvGrpSpPr>
          <p:cNvPr id="64" name="Gruppo 107"/>
          <p:cNvGrpSpPr/>
          <p:nvPr/>
        </p:nvGrpSpPr>
        <p:grpSpPr>
          <a:xfrm>
            <a:off x="2438399" y="4160840"/>
            <a:ext cx="1543051" cy="1048077"/>
            <a:chOff x="7629524" y="1452563"/>
            <a:chExt cx="1543051" cy="1048077"/>
          </a:xfrm>
        </p:grpSpPr>
        <p:sp>
          <p:nvSpPr>
            <p:cNvPr id="65" name="Rettangolo 64"/>
            <p:cNvSpPr/>
            <p:nvPr/>
          </p:nvSpPr>
          <p:spPr>
            <a:xfrm>
              <a:off x="7629524" y="203897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LIMITATO</a:t>
              </a:r>
            </a:p>
          </p:txBody>
        </p:sp>
        <p:sp>
          <p:nvSpPr>
            <p:cNvPr id="66" name="Arco 65"/>
            <p:cNvSpPr/>
            <p:nvPr/>
          </p:nvSpPr>
          <p:spPr>
            <a:xfrm flipH="1">
              <a:off x="8123094" y="1453862"/>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7" name="Arco 66"/>
            <p:cNvSpPr/>
            <p:nvPr/>
          </p:nvSpPr>
          <p:spPr>
            <a:xfrm>
              <a:off x="8120062" y="1452563"/>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68" name="Gruppo 107"/>
          <p:cNvGrpSpPr/>
          <p:nvPr/>
        </p:nvGrpSpPr>
        <p:grpSpPr>
          <a:xfrm>
            <a:off x="4048124" y="5446715"/>
            <a:ext cx="1543051" cy="1048077"/>
            <a:chOff x="7629524" y="1452563"/>
            <a:chExt cx="1543051" cy="1048077"/>
          </a:xfrm>
        </p:grpSpPr>
        <p:sp>
          <p:nvSpPr>
            <p:cNvPr id="69" name="Rettangolo 68"/>
            <p:cNvSpPr/>
            <p:nvPr/>
          </p:nvSpPr>
          <p:spPr>
            <a:xfrm>
              <a:off x="7629524" y="203897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LIMITATO</a:t>
              </a:r>
            </a:p>
          </p:txBody>
        </p:sp>
        <p:sp>
          <p:nvSpPr>
            <p:cNvPr id="70" name="Arco 69"/>
            <p:cNvSpPr/>
            <p:nvPr/>
          </p:nvSpPr>
          <p:spPr>
            <a:xfrm flipH="1">
              <a:off x="8123094" y="1453862"/>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1" name="Arco 70"/>
            <p:cNvSpPr/>
            <p:nvPr/>
          </p:nvSpPr>
          <p:spPr>
            <a:xfrm>
              <a:off x="8120062" y="1452563"/>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72" name="Gruppo 118"/>
          <p:cNvGrpSpPr/>
          <p:nvPr/>
        </p:nvGrpSpPr>
        <p:grpSpPr>
          <a:xfrm>
            <a:off x="7115174" y="5422903"/>
            <a:ext cx="1543051" cy="1052839"/>
            <a:chOff x="4295774" y="5086351"/>
            <a:chExt cx="1543051" cy="1052839"/>
          </a:xfrm>
        </p:grpSpPr>
        <p:sp>
          <p:nvSpPr>
            <p:cNvPr id="73" name="Ovale 72"/>
            <p:cNvSpPr/>
            <p:nvPr/>
          </p:nvSpPr>
          <p:spPr>
            <a:xfrm>
              <a:off x="4791074" y="5086351"/>
              <a:ext cx="552450" cy="552450"/>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4" name="Rettangolo 73"/>
            <p:cNvSpPr/>
            <p:nvPr/>
          </p:nvSpPr>
          <p:spPr>
            <a:xfrm>
              <a:off x="4295774" y="567752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INIBITO</a:t>
              </a:r>
            </a:p>
          </p:txBody>
        </p:sp>
      </p:grpSp>
      <p:grpSp>
        <p:nvGrpSpPr>
          <p:cNvPr id="75" name="Gruppo 74"/>
          <p:cNvGrpSpPr/>
          <p:nvPr/>
        </p:nvGrpSpPr>
        <p:grpSpPr>
          <a:xfrm>
            <a:off x="7124699" y="4371975"/>
            <a:ext cx="1543051" cy="824240"/>
            <a:chOff x="7715249" y="1914525"/>
            <a:chExt cx="1543051" cy="824240"/>
          </a:xfrm>
        </p:grpSpPr>
        <p:sp>
          <p:nvSpPr>
            <p:cNvPr id="76" name="Ovale 75"/>
            <p:cNvSpPr/>
            <p:nvPr/>
          </p:nvSpPr>
          <p:spPr>
            <a:xfrm>
              <a:off x="8649565" y="1914525"/>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7" name="Ovale 76"/>
            <p:cNvSpPr/>
            <p:nvPr/>
          </p:nvSpPr>
          <p:spPr>
            <a:xfrm>
              <a:off x="7962899" y="1914525"/>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8" name="Rettangolo 77"/>
            <p:cNvSpPr/>
            <p:nvPr/>
          </p:nvSpPr>
          <p:spPr>
            <a:xfrm>
              <a:off x="7715249" y="22771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DELOCALIZ</a:t>
              </a:r>
              <a:br>
                <a:rPr lang="it-IT" sz="1200" dirty="0">
                  <a:solidFill>
                    <a:schemeClr val="tx1"/>
                  </a:solidFill>
                </a:rPr>
              </a:br>
              <a:r>
                <a:rPr lang="it-IT" sz="1200" dirty="0">
                  <a:solidFill>
                    <a:schemeClr val="tx1"/>
                  </a:solidFill>
                </a:rPr>
                <a:t>ZAZIONE</a:t>
              </a:r>
            </a:p>
          </p:txBody>
        </p:sp>
        <p:sp>
          <p:nvSpPr>
            <p:cNvPr id="79" name="Freccia a destra 78"/>
            <p:cNvSpPr/>
            <p:nvPr/>
          </p:nvSpPr>
          <p:spPr>
            <a:xfrm>
              <a:off x="8372475" y="1990725"/>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4" name="Connettore 2 3"/>
          <p:cNvCxnSpPr/>
          <p:nvPr/>
        </p:nvCxnSpPr>
        <p:spPr>
          <a:xfrm flipH="1">
            <a:off x="7496611" y="1762125"/>
            <a:ext cx="714372" cy="123825"/>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Le tipologie di Zone per le Instabilità</a:t>
            </a:r>
          </a:p>
        </p:txBody>
      </p:sp>
      <p:graphicFrame>
        <p:nvGraphicFramePr>
          <p:cNvPr id="5" name="Segnaposto contenuto 4"/>
          <p:cNvGraphicFramePr>
            <a:graphicFrameLocks noGrp="1"/>
          </p:cNvGraphicFramePr>
          <p:nvPr>
            <p:ph idx="1"/>
          </p:nvPr>
        </p:nvGraphicFramePr>
        <p:xfrm>
          <a:off x="666750" y="1676400"/>
          <a:ext cx="1562100" cy="4788796"/>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20000"/>
                    </a:ext>
                  </a:extLst>
                </a:gridCol>
              </a:tblGrid>
              <a:tr h="1197199">
                <a:tc>
                  <a:txBody>
                    <a:bodyPr/>
                    <a:lstStyle/>
                    <a:p>
                      <a:endParaRPr lang="it-IT" dirty="0"/>
                    </a:p>
                  </a:txBody>
                  <a:tcPr>
                    <a:noFill/>
                  </a:tcPr>
                </a:tc>
                <a:extLst>
                  <a:ext uri="{0D108BD9-81ED-4DB2-BD59-A6C34878D82A}">
                    <a16:rowId xmlns:a16="http://schemas.microsoft.com/office/drawing/2014/main" val="10000"/>
                  </a:ext>
                </a:extLst>
              </a:tr>
              <a:tr h="1197199">
                <a:tc>
                  <a:txBody>
                    <a:bodyPr/>
                    <a:lstStyle/>
                    <a:p>
                      <a:pPr algn="ctr"/>
                      <a:r>
                        <a:rPr lang="it-IT" sz="2400" b="1" dirty="0"/>
                        <a:t>ZA</a:t>
                      </a:r>
                    </a:p>
                    <a:p>
                      <a:pPr algn="ctr"/>
                      <a:r>
                        <a:rPr lang="it-IT" sz="1600" dirty="0"/>
                        <a:t>ATTENZIONE</a:t>
                      </a:r>
                    </a:p>
                  </a:txBody>
                  <a:tcPr anchor="ctr">
                    <a:solidFill>
                      <a:schemeClr val="tx2">
                        <a:lumMod val="20000"/>
                        <a:lumOff val="80000"/>
                      </a:schemeClr>
                    </a:solidFill>
                  </a:tcPr>
                </a:tc>
                <a:extLst>
                  <a:ext uri="{0D108BD9-81ED-4DB2-BD59-A6C34878D82A}">
                    <a16:rowId xmlns:a16="http://schemas.microsoft.com/office/drawing/2014/main" val="10001"/>
                  </a:ext>
                </a:extLst>
              </a:tr>
              <a:tr h="1197199">
                <a:tc>
                  <a:txBody>
                    <a:bodyPr/>
                    <a:lstStyle/>
                    <a:p>
                      <a:pPr algn="ctr"/>
                      <a:r>
                        <a:rPr lang="it-IT" sz="2400" b="1" kern="1200" dirty="0">
                          <a:solidFill>
                            <a:schemeClr val="dk1"/>
                          </a:solidFill>
                          <a:latin typeface="+mn-lt"/>
                          <a:ea typeface="+mn-ea"/>
                          <a:cs typeface="+mn-cs"/>
                        </a:rPr>
                        <a:t>ZS</a:t>
                      </a:r>
                    </a:p>
                    <a:p>
                      <a:pPr algn="ctr"/>
                      <a:r>
                        <a:rPr lang="it-IT" sz="1600" dirty="0"/>
                        <a:t>SUSCETTIBILITA’</a:t>
                      </a:r>
                    </a:p>
                  </a:txBody>
                  <a:tcPr anchor="ctr">
                    <a:solidFill>
                      <a:srgbClr val="FFCCFF"/>
                    </a:solidFill>
                  </a:tcPr>
                </a:tc>
                <a:extLst>
                  <a:ext uri="{0D108BD9-81ED-4DB2-BD59-A6C34878D82A}">
                    <a16:rowId xmlns:a16="http://schemas.microsoft.com/office/drawing/2014/main" val="10002"/>
                  </a:ext>
                </a:extLst>
              </a:tr>
              <a:tr h="1197199">
                <a:tc>
                  <a:txBody>
                    <a:bodyPr/>
                    <a:lstStyle/>
                    <a:p>
                      <a:pPr algn="ctr"/>
                      <a:r>
                        <a:rPr lang="it-IT" sz="2400" b="1" kern="1200" dirty="0">
                          <a:solidFill>
                            <a:schemeClr val="dk1"/>
                          </a:solidFill>
                          <a:latin typeface="+mn-lt"/>
                          <a:ea typeface="+mn-ea"/>
                          <a:cs typeface="+mn-cs"/>
                        </a:rPr>
                        <a:t>ZR</a:t>
                      </a:r>
                    </a:p>
                    <a:p>
                      <a:pPr algn="ctr"/>
                      <a:r>
                        <a:rPr lang="it-IT" sz="1600" dirty="0"/>
                        <a:t>RISPETTO</a:t>
                      </a:r>
                    </a:p>
                  </a:txBody>
                  <a:tcPr anchor="ctr">
                    <a:solidFill>
                      <a:srgbClr val="FF66FF"/>
                    </a:solidFill>
                  </a:tcPr>
                </a:tc>
                <a:extLst>
                  <a:ext uri="{0D108BD9-81ED-4DB2-BD59-A6C34878D82A}">
                    <a16:rowId xmlns:a16="http://schemas.microsoft.com/office/drawing/2014/main" val="10003"/>
                  </a:ext>
                </a:extLst>
              </a:tr>
            </a:tbl>
          </a:graphicData>
        </a:graphic>
      </p:graphicFrame>
      <p:sp>
        <p:nvSpPr>
          <p:cNvPr id="12" name="CasellaDiTesto 11"/>
          <p:cNvSpPr txBox="1"/>
          <p:nvPr/>
        </p:nvSpPr>
        <p:spPr>
          <a:xfrm>
            <a:off x="2334410" y="2927367"/>
            <a:ext cx="6325496" cy="95410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it-IT" sz="1400" dirty="0"/>
              <a:t>Dati pregressi</a:t>
            </a:r>
          </a:p>
          <a:p>
            <a:r>
              <a:rPr lang="it-IT" sz="1400" dirty="0"/>
              <a:t>Elementi informativi minimi</a:t>
            </a:r>
          </a:p>
          <a:p>
            <a:r>
              <a:rPr lang="it-IT" sz="1400" dirty="0"/>
              <a:t>Potenzialmente suscettibili di instabilità</a:t>
            </a:r>
          </a:p>
          <a:p>
            <a:r>
              <a:rPr lang="it-IT" sz="1400" dirty="0"/>
              <a:t>Individuate nel livello MS1</a:t>
            </a:r>
          </a:p>
        </p:txBody>
      </p:sp>
      <p:sp>
        <p:nvSpPr>
          <p:cNvPr id="13" name="CasellaDiTesto 12"/>
          <p:cNvSpPr txBox="1"/>
          <p:nvPr/>
        </p:nvSpPr>
        <p:spPr>
          <a:xfrm>
            <a:off x="2325446" y="4112501"/>
            <a:ext cx="6325496" cy="95410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it-IT" sz="1400" dirty="0"/>
              <a:t>Dati di nuova acquisizione</a:t>
            </a:r>
          </a:p>
          <a:p>
            <a:r>
              <a:rPr lang="it-IT" sz="1400" dirty="0"/>
              <a:t>Elementi informativi specifici</a:t>
            </a:r>
          </a:p>
          <a:p>
            <a:r>
              <a:rPr lang="it-IT" sz="1400" dirty="0"/>
              <a:t>Valutazioni semplificate della pericolosità</a:t>
            </a:r>
          </a:p>
          <a:p>
            <a:r>
              <a:rPr lang="it-IT" sz="1400" dirty="0"/>
              <a:t>Individuate nel livello MS3</a:t>
            </a:r>
          </a:p>
        </p:txBody>
      </p:sp>
      <p:sp>
        <p:nvSpPr>
          <p:cNvPr id="14" name="CasellaDiTesto 13"/>
          <p:cNvSpPr txBox="1"/>
          <p:nvPr/>
        </p:nvSpPr>
        <p:spPr>
          <a:xfrm>
            <a:off x="2325446" y="5295842"/>
            <a:ext cx="6325496" cy="95410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it-IT" sz="1400" dirty="0"/>
              <a:t>Dati di nuova acquisizione</a:t>
            </a:r>
          </a:p>
          <a:p>
            <a:r>
              <a:rPr lang="it-IT" sz="1400" dirty="0"/>
              <a:t>Elementi informativi specifici</a:t>
            </a:r>
          </a:p>
          <a:p>
            <a:r>
              <a:rPr lang="it-IT" sz="1400" dirty="0"/>
              <a:t>Valutazioni avanzate della pericolosità</a:t>
            </a:r>
          </a:p>
          <a:p>
            <a:r>
              <a:rPr lang="it-IT" sz="1400" dirty="0"/>
              <a:t>Individuate nel livello MS3</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Disciplina d’uso (FAC)</a:t>
            </a:r>
          </a:p>
        </p:txBody>
      </p:sp>
      <p:pic>
        <p:nvPicPr>
          <p:cNvPr id="6" name="Immagine 5"/>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1444178" y="960413"/>
            <a:ext cx="728554" cy="538763"/>
          </a:xfrm>
          <a:prstGeom prst="rect">
            <a:avLst/>
          </a:prstGeom>
          <a:noFill/>
          <a:ln>
            <a:noFill/>
          </a:ln>
        </p:spPr>
      </p:pic>
      <p:pic>
        <p:nvPicPr>
          <p:cNvPr id="7" name="Immagin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83371" y="947536"/>
            <a:ext cx="722432" cy="567502"/>
          </a:xfrm>
          <a:prstGeom prst="rect">
            <a:avLst/>
          </a:prstGeom>
          <a:noFill/>
          <a:ln>
            <a:noFill/>
          </a:ln>
        </p:spPr>
      </p:pic>
      <p:pic>
        <p:nvPicPr>
          <p:cNvPr id="8" name="Immagine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19211" y="947539"/>
            <a:ext cx="734675" cy="552158"/>
          </a:xfrm>
          <a:prstGeom prst="rect">
            <a:avLst/>
          </a:prstGeom>
          <a:noFill/>
          <a:ln>
            <a:noFill/>
          </a:ln>
        </p:spPr>
      </p:pic>
      <p:pic>
        <p:nvPicPr>
          <p:cNvPr id="9" name="Immagine 8" descr="base_1_topografic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57600" y="952501"/>
            <a:ext cx="724473" cy="549800"/>
          </a:xfrm>
          <a:prstGeom prst="rect">
            <a:avLst/>
          </a:prstGeom>
        </p:spPr>
      </p:pic>
      <p:cxnSp>
        <p:nvCxnSpPr>
          <p:cNvPr id="11" name="Connettore 1 10"/>
          <p:cNvCxnSpPr/>
          <p:nvPr/>
        </p:nvCxnSpPr>
        <p:spPr>
          <a:xfrm>
            <a:off x="3648075" y="1076325"/>
            <a:ext cx="674665" cy="39846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4"/>
          <p:cNvGraphicFramePr>
            <a:graphicFrameLocks noGrp="1"/>
          </p:cNvGraphicFramePr>
          <p:nvPr>
            <p:ph idx="1"/>
          </p:nvPr>
        </p:nvGraphicFramePr>
        <p:xfrm>
          <a:off x="695325" y="923925"/>
          <a:ext cx="3712920" cy="2276476"/>
        </p:xfrm>
        <a:graphic>
          <a:graphicData uri="http://schemas.openxmlformats.org/drawingml/2006/table">
            <a:tbl>
              <a:tblPr firstRow="1" bandRow="1">
                <a:tableStyleId>{5C22544A-7EE6-4342-B048-85BDC9FD1C3A}</a:tableStyleId>
              </a:tblPr>
              <a:tblGrid>
                <a:gridCol w="742584">
                  <a:extLst>
                    <a:ext uri="{9D8B030D-6E8A-4147-A177-3AD203B41FA5}">
                      <a16:colId xmlns:a16="http://schemas.microsoft.com/office/drawing/2014/main" val="20000"/>
                    </a:ext>
                  </a:extLst>
                </a:gridCol>
                <a:gridCol w="742584">
                  <a:extLst>
                    <a:ext uri="{9D8B030D-6E8A-4147-A177-3AD203B41FA5}">
                      <a16:colId xmlns:a16="http://schemas.microsoft.com/office/drawing/2014/main" val="20001"/>
                    </a:ext>
                  </a:extLst>
                </a:gridCol>
                <a:gridCol w="742584">
                  <a:extLst>
                    <a:ext uri="{9D8B030D-6E8A-4147-A177-3AD203B41FA5}">
                      <a16:colId xmlns:a16="http://schemas.microsoft.com/office/drawing/2014/main" val="20002"/>
                    </a:ext>
                  </a:extLst>
                </a:gridCol>
                <a:gridCol w="742584">
                  <a:extLst>
                    <a:ext uri="{9D8B030D-6E8A-4147-A177-3AD203B41FA5}">
                      <a16:colId xmlns:a16="http://schemas.microsoft.com/office/drawing/2014/main" val="20003"/>
                    </a:ext>
                  </a:extLst>
                </a:gridCol>
                <a:gridCol w="742584">
                  <a:extLst>
                    <a:ext uri="{9D8B030D-6E8A-4147-A177-3AD203B41FA5}">
                      <a16:colId xmlns:a16="http://schemas.microsoft.com/office/drawing/2014/main" val="20004"/>
                    </a:ext>
                  </a:extLst>
                </a:gridCol>
              </a:tblGrid>
              <a:tr h="569119">
                <a:tc>
                  <a:txBody>
                    <a:bodyPr/>
                    <a:lstStyle/>
                    <a:p>
                      <a:endParaRPr lang="it-IT" sz="900" dirty="0"/>
                    </a:p>
                  </a:txBody>
                  <a:tcPr marL="43468" marR="43468" marT="21734" marB="21734">
                    <a:noFill/>
                  </a:tcPr>
                </a:tc>
                <a:tc>
                  <a:txBody>
                    <a:bodyPr/>
                    <a:lstStyle/>
                    <a:p>
                      <a:pPr algn="ctr"/>
                      <a:r>
                        <a:rPr lang="it-IT" sz="1000" b="1" kern="1200" dirty="0">
                          <a:solidFill>
                            <a:sysClr val="windowText" lastClr="000000"/>
                          </a:solidFill>
                          <a:latin typeface="+mn-lt"/>
                          <a:ea typeface="+mn-ea"/>
                          <a:cs typeface="+mn-cs"/>
                        </a:rPr>
                        <a:t>AREE</a:t>
                      </a:r>
                    </a:p>
                    <a:p>
                      <a:pPr algn="ctr"/>
                      <a:r>
                        <a:rPr lang="it-IT" sz="1000" b="1" kern="1200" dirty="0">
                          <a:solidFill>
                            <a:sysClr val="windowText" lastClr="000000"/>
                          </a:solidFill>
                          <a:latin typeface="+mn-lt"/>
                          <a:ea typeface="+mn-ea"/>
                          <a:cs typeface="+mn-cs"/>
                        </a:rPr>
                        <a:t>EDIFICATE</a:t>
                      </a:r>
                    </a:p>
                  </a:txBody>
                  <a:tcPr marL="43468" marR="43468" marT="21734" marB="21734" anchor="ctr">
                    <a:noFill/>
                  </a:tcPr>
                </a:tc>
                <a:tc>
                  <a:txBody>
                    <a:bodyPr/>
                    <a:lstStyle/>
                    <a:p>
                      <a:pPr algn="ctr"/>
                      <a:r>
                        <a:rPr lang="it-IT" sz="1000" b="1" kern="1200" dirty="0">
                          <a:solidFill>
                            <a:sysClr val="windowText" lastClr="000000"/>
                          </a:solidFill>
                          <a:latin typeface="+mn-lt"/>
                          <a:ea typeface="+mn-ea"/>
                          <a:cs typeface="+mn-cs"/>
                        </a:rPr>
                        <a:t>AREE</a:t>
                      </a:r>
                    </a:p>
                    <a:p>
                      <a:pPr algn="ctr"/>
                      <a:r>
                        <a:rPr lang="it-IT" sz="1000" b="1" kern="1200" dirty="0">
                          <a:solidFill>
                            <a:sysClr val="windowText" lastClr="000000"/>
                          </a:solidFill>
                          <a:latin typeface="+mn-lt"/>
                          <a:ea typeface="+mn-ea"/>
                          <a:cs typeface="+mn-cs"/>
                        </a:rPr>
                        <a:t>DA EDIFICARE</a:t>
                      </a:r>
                    </a:p>
                  </a:txBody>
                  <a:tcPr marL="43468" marR="43468" marT="21734" marB="21734" anchor="ctr">
                    <a:noFill/>
                  </a:tcPr>
                </a:tc>
                <a:tc>
                  <a:txBody>
                    <a:bodyPr/>
                    <a:lstStyle/>
                    <a:p>
                      <a:pPr marL="0" algn="ctr" defTabSz="914400" rtl="0" eaLnBrk="1" latinLnBrk="0" hangingPunct="1"/>
                      <a:r>
                        <a:rPr lang="it-IT" sz="1000" b="1" kern="1200" dirty="0">
                          <a:solidFill>
                            <a:sysClr val="windowText" lastClr="000000"/>
                          </a:solidFill>
                          <a:latin typeface="+mn-lt"/>
                          <a:ea typeface="+mn-ea"/>
                          <a:cs typeface="+mn-cs"/>
                        </a:rPr>
                        <a:t>AREE</a:t>
                      </a:r>
                    </a:p>
                    <a:p>
                      <a:pPr marL="0" algn="ctr" defTabSz="914400" rtl="0" eaLnBrk="1" latinLnBrk="0" hangingPunct="1"/>
                      <a:r>
                        <a:rPr lang="it-IT" sz="1000" b="1" kern="1200" dirty="0">
                          <a:solidFill>
                            <a:sysClr val="windowText" lastClr="000000"/>
                          </a:solidFill>
                          <a:latin typeface="+mn-lt"/>
                          <a:ea typeface="+mn-ea"/>
                          <a:cs typeface="+mn-cs"/>
                        </a:rPr>
                        <a:t>NON EDIFICABILI</a:t>
                      </a:r>
                    </a:p>
                  </a:txBody>
                  <a:tcPr marL="43468" marR="43468" marT="21734" marB="21734" anchor="ctr">
                    <a:noFill/>
                  </a:tcPr>
                </a:tc>
                <a:tc>
                  <a:txBody>
                    <a:bodyPr/>
                    <a:lstStyle/>
                    <a:p>
                      <a:pPr marL="0" algn="ctr" defTabSz="914400" rtl="0" eaLnBrk="1" latinLnBrk="0" hangingPunct="1"/>
                      <a:r>
                        <a:rPr lang="it-IT" sz="1000" b="1" kern="1200" dirty="0">
                          <a:solidFill>
                            <a:sysClr val="windowText" lastClr="000000"/>
                          </a:solidFill>
                          <a:latin typeface="+mn-lt"/>
                          <a:ea typeface="+mn-ea"/>
                          <a:cs typeface="+mn-cs"/>
                        </a:rPr>
                        <a:t>INFRA</a:t>
                      </a:r>
                      <a:br>
                        <a:rPr lang="it-IT" sz="1000" b="1" kern="1200" dirty="0">
                          <a:solidFill>
                            <a:sysClr val="windowText" lastClr="000000"/>
                          </a:solidFill>
                          <a:latin typeface="+mn-lt"/>
                          <a:ea typeface="+mn-ea"/>
                          <a:cs typeface="+mn-cs"/>
                        </a:rPr>
                      </a:br>
                      <a:r>
                        <a:rPr lang="it-IT" sz="1000" b="1" kern="1200" dirty="0">
                          <a:solidFill>
                            <a:sysClr val="windowText" lastClr="000000"/>
                          </a:solidFill>
                          <a:latin typeface="+mn-lt"/>
                          <a:ea typeface="+mn-ea"/>
                          <a:cs typeface="+mn-cs"/>
                        </a:rPr>
                        <a:t>STRUTTURE</a:t>
                      </a:r>
                    </a:p>
                  </a:txBody>
                  <a:tcPr marL="43468" marR="43468" marT="21734" marB="21734" anchor="ctr">
                    <a:noFill/>
                  </a:tcPr>
                </a:tc>
                <a:extLst>
                  <a:ext uri="{0D108BD9-81ED-4DB2-BD59-A6C34878D82A}">
                    <a16:rowId xmlns:a16="http://schemas.microsoft.com/office/drawing/2014/main" val="10000"/>
                  </a:ext>
                </a:extLst>
              </a:tr>
              <a:tr h="569119">
                <a:tc>
                  <a:txBody>
                    <a:bodyPr/>
                    <a:lstStyle/>
                    <a:p>
                      <a:pPr algn="ctr"/>
                      <a:r>
                        <a:rPr lang="it-IT" sz="1100" b="1" dirty="0"/>
                        <a:t>ZA</a:t>
                      </a:r>
                    </a:p>
                    <a:p>
                      <a:pPr algn="ctr"/>
                      <a:r>
                        <a:rPr lang="it-IT" sz="800" dirty="0"/>
                        <a:t>ATTENZIONE</a:t>
                      </a:r>
                    </a:p>
                  </a:txBody>
                  <a:tcPr marL="43468" marR="43468" marT="21734" marB="21734" anchor="ctr">
                    <a:solidFill>
                      <a:schemeClr val="tx2">
                        <a:lumMod val="20000"/>
                        <a:lumOff val="80000"/>
                      </a:schemeClr>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dirty="0"/>
                        <a:t>Approfondimenti</a:t>
                      </a:r>
                    </a:p>
                  </a:txBody>
                  <a:tcPr marL="43468" marR="43468" marT="21734" marB="21734" anchor="ctr">
                    <a:solidFill>
                      <a:schemeClr val="tx2">
                        <a:lumMod val="60000"/>
                        <a:lumOff val="40000"/>
                      </a:schemeClr>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40000"/>
                        <a:lumOff val="60000"/>
                      </a:schemeClr>
                    </a:solidFill>
                  </a:tcPr>
                </a:tc>
                <a:tc hMerge="1">
                  <a:txBody>
                    <a:bodyPr/>
                    <a:lstStyle/>
                    <a:p>
                      <a:pPr algn="l"/>
                      <a:endParaRPr lang="it-IT" sz="1400" dirty="0"/>
                    </a:p>
                  </a:txBody>
                  <a:tcPr anchor="ctr">
                    <a:solidFill>
                      <a:schemeClr val="tx2">
                        <a:lumMod val="60000"/>
                        <a:lumOff val="40000"/>
                      </a:schemeClr>
                    </a:solidFill>
                  </a:tcPr>
                </a:tc>
                <a:tc row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9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900" kern="1200" dirty="0">
                          <a:solidFill>
                            <a:schemeClr val="dk1"/>
                          </a:solidFill>
                          <a:latin typeface="+mn-lt"/>
                          <a:ea typeface="+mn-ea"/>
                          <a:cs typeface="+mn-cs"/>
                        </a:rPr>
                        <a:t>Infrastrutture</a:t>
                      </a:r>
                    </a:p>
                  </a:txBody>
                  <a:tcPr marL="43468" marR="43468" marT="21734" marB="21734" anchor="ctr">
                    <a:solidFill>
                      <a:schemeClr val="bg1">
                        <a:lumMod val="85000"/>
                      </a:schemeClr>
                    </a:solidFill>
                  </a:tcPr>
                </a:tc>
                <a:extLst>
                  <a:ext uri="{0D108BD9-81ED-4DB2-BD59-A6C34878D82A}">
                    <a16:rowId xmlns:a16="http://schemas.microsoft.com/office/drawing/2014/main" val="10001"/>
                  </a:ext>
                </a:extLst>
              </a:tr>
              <a:tr h="569119">
                <a:tc>
                  <a:txBody>
                    <a:bodyPr/>
                    <a:lstStyle/>
                    <a:p>
                      <a:pPr algn="ctr"/>
                      <a:r>
                        <a:rPr lang="it-IT" sz="1100" b="1" kern="1200" dirty="0">
                          <a:solidFill>
                            <a:schemeClr val="dk1"/>
                          </a:solidFill>
                          <a:latin typeface="+mn-lt"/>
                          <a:ea typeface="+mn-ea"/>
                          <a:cs typeface="+mn-cs"/>
                        </a:rPr>
                        <a:t>ZS</a:t>
                      </a:r>
                    </a:p>
                    <a:p>
                      <a:pPr algn="ctr"/>
                      <a:r>
                        <a:rPr lang="it-IT" sz="800" dirty="0"/>
                        <a:t>SUSCETTIBILITA</a:t>
                      </a:r>
                    </a:p>
                  </a:txBody>
                  <a:tcPr marL="43468" marR="43468" marT="21734" marB="21734" anchor="ctr">
                    <a:solidFill>
                      <a:srgbClr val="FFCCFF"/>
                    </a:solidFill>
                  </a:tcPr>
                </a:tc>
                <a:tc row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Zone</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Instabili</a:t>
                      </a:r>
                    </a:p>
                  </a:txBody>
                  <a:tcPr marL="43468" marR="43468" marT="21734" marB="21734" anchor="ctr">
                    <a:solidFill>
                      <a:srgbClr val="FFFF00"/>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Intervento limitato</a:t>
                      </a:r>
                    </a:p>
                  </a:txBody>
                  <a:tcPr marL="43468" marR="43468" marT="21734" marB="21734" anchor="ctr">
                    <a:solidFill>
                      <a:srgbClr val="FFC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2"/>
                  </a:ext>
                </a:extLst>
              </a:tr>
              <a:tr h="569119">
                <a:tc>
                  <a:txBody>
                    <a:bodyPr/>
                    <a:lstStyle/>
                    <a:p>
                      <a:pPr algn="ctr"/>
                      <a:r>
                        <a:rPr lang="it-IT" sz="1100" b="1" kern="1200" dirty="0">
                          <a:solidFill>
                            <a:schemeClr val="dk1"/>
                          </a:solidFill>
                          <a:latin typeface="+mn-lt"/>
                          <a:ea typeface="+mn-ea"/>
                          <a:cs typeface="+mn-cs"/>
                        </a:rPr>
                        <a:t>ZR</a:t>
                      </a:r>
                    </a:p>
                    <a:p>
                      <a:pPr algn="ctr"/>
                      <a:r>
                        <a:rPr lang="it-IT" sz="800" dirty="0"/>
                        <a:t>RISPETTO</a:t>
                      </a:r>
                    </a:p>
                  </a:txBody>
                  <a:tcPr marL="43468" marR="43468" marT="21734" marB="21734" anchor="ctr">
                    <a:solidFill>
                      <a:srgbClr val="FF66FF"/>
                    </a:solidFill>
                  </a:tcPr>
                </a:tc>
                <a:tc vMerge="1">
                  <a:txBody>
                    <a:bodyPr/>
                    <a:lstStyle/>
                    <a:p>
                      <a:pPr algn="l"/>
                      <a:endParaRPr lang="it-IT" sz="1400" dirty="0"/>
                    </a:p>
                  </a:txBody>
                  <a:tcPr anchor="ctr">
                    <a:solidFill>
                      <a:schemeClr val="bg1"/>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Intervento inibito</a:t>
                      </a:r>
                    </a:p>
                  </a:txBody>
                  <a:tcPr marL="43468" marR="43468" marT="21734" marB="21734" anchor="ctr">
                    <a:solidFill>
                      <a:srgbClr val="FF0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3"/>
                  </a:ext>
                </a:extLst>
              </a:tr>
            </a:tbl>
          </a:graphicData>
        </a:graphic>
      </p:graphicFrame>
      <p:sp>
        <p:nvSpPr>
          <p:cNvPr id="43" name="Ovale 42"/>
          <p:cNvSpPr/>
          <p:nvPr/>
        </p:nvSpPr>
        <p:spPr>
          <a:xfrm>
            <a:off x="2162174" y="2028825"/>
            <a:ext cx="1590675" cy="63817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2" name="Tabella 11"/>
          <p:cNvGraphicFramePr>
            <a:graphicFrameLocks noGrp="1"/>
          </p:cNvGraphicFramePr>
          <p:nvPr>
            <p:extLst>
              <p:ext uri="{D42A27DB-BD31-4B8C-83A1-F6EECF244321}">
                <p14:modId xmlns:p14="http://schemas.microsoft.com/office/powerpoint/2010/main" val="1994387504"/>
              </p:ext>
            </p:extLst>
          </p:nvPr>
        </p:nvGraphicFramePr>
        <p:xfrm>
          <a:off x="714376" y="3362325"/>
          <a:ext cx="7743824" cy="3352800"/>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1672987">
                  <a:extLst>
                    <a:ext uri="{9D8B030D-6E8A-4147-A177-3AD203B41FA5}">
                      <a16:colId xmlns:a16="http://schemas.microsoft.com/office/drawing/2014/main" val="20000"/>
                    </a:ext>
                  </a:extLst>
                </a:gridCol>
                <a:gridCol w="1683005">
                  <a:extLst>
                    <a:ext uri="{9D8B030D-6E8A-4147-A177-3AD203B41FA5}">
                      <a16:colId xmlns:a16="http://schemas.microsoft.com/office/drawing/2014/main" val="20001"/>
                    </a:ext>
                  </a:extLst>
                </a:gridCol>
                <a:gridCol w="4387832">
                  <a:extLst>
                    <a:ext uri="{9D8B030D-6E8A-4147-A177-3AD203B41FA5}">
                      <a16:colId xmlns:a16="http://schemas.microsoft.com/office/drawing/2014/main" val="20002"/>
                    </a:ext>
                  </a:extLst>
                </a:gridCol>
              </a:tblGrid>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algn="l" defTabSz="914400" rtl="0" eaLnBrk="1" latinLnBrk="0" hangingPunct="1"/>
                      <a:r>
                        <a:rPr lang="it-IT" sz="1600" b="0" kern="1200" dirty="0">
                          <a:solidFill>
                            <a:schemeClr val="dk1"/>
                          </a:solidFill>
                          <a:latin typeface="+mn-lt"/>
                          <a:ea typeface="+mn-ea"/>
                          <a:cs typeface="+mn-cs"/>
                        </a:rPr>
                        <a:t>Non è obbligatoria la delocalizzazione, ma viene favorita. Interventi obbligatori (nei tempi definiti dalla Regione): interventi di miglioramento e/o di adeguamento e/o di rafforzamento locale(in conformità alla normativa vigente), indipendentemente da richieste di manutenzione o altri tipi di richiesta.</a:t>
                      </a: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1239838">
                <a:tc>
                  <a:txBody>
                    <a:bodyPr/>
                    <a:lstStyle/>
                    <a:p>
                      <a:endParaRPr lang="it-IT"/>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sz="1600" b="0" kern="1200" baseline="0" dirty="0">
                        <a:solidFill>
                          <a:schemeClr val="tx1"/>
                        </a:solidFill>
                        <a:latin typeface="+mn-lt"/>
                        <a:ea typeface="+mn-ea"/>
                        <a:cs typeface="+mn-cs"/>
                      </a:endParaRPr>
                    </a:p>
                    <a:p>
                      <a:endParaRPr lang="it-IT" sz="1600" b="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600" b="0" kern="1200" dirty="0">
                          <a:solidFill>
                            <a:schemeClr val="tx1"/>
                          </a:solidFill>
                          <a:latin typeface="+mn-lt"/>
                          <a:ea typeface="+mn-ea"/>
                          <a:cs typeface="+mn-cs"/>
                        </a:rPr>
                        <a:t>E’ consentita</a:t>
                      </a:r>
                      <a:r>
                        <a:rPr lang="it-IT" sz="1600" b="0" kern="1200" baseline="0" dirty="0">
                          <a:solidFill>
                            <a:schemeClr val="tx1"/>
                          </a:solidFill>
                          <a:latin typeface="+mn-lt"/>
                          <a:ea typeface="+mn-ea"/>
                          <a:cs typeface="+mn-cs"/>
                        </a:rPr>
                        <a:t> la nuova edificazione solo per la classe d’uso I.</a:t>
                      </a:r>
                    </a:p>
                    <a:p>
                      <a:endParaRPr lang="it-IT" sz="1600" b="0" kern="1200" baseline="0" dirty="0">
                        <a:solidFill>
                          <a:schemeClr val="tx1"/>
                        </a:solidFill>
                        <a:latin typeface="+mn-lt"/>
                        <a:ea typeface="+mn-ea"/>
                        <a:cs typeface="+mn-cs"/>
                      </a:endParaRPr>
                    </a:p>
                    <a:p>
                      <a:endParaRPr lang="it-IT" sz="1600" b="0" dirty="0">
                        <a:solidFill>
                          <a:schemeClr val="tx1"/>
                        </a:solidFill>
                      </a:endParaRP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grpSp>
        <p:nvGrpSpPr>
          <p:cNvPr id="2" name="Gruppo 85"/>
          <p:cNvGrpSpPr/>
          <p:nvPr/>
        </p:nvGrpSpPr>
        <p:grpSpPr>
          <a:xfrm>
            <a:off x="771524" y="5377047"/>
            <a:ext cx="1543051" cy="1145173"/>
            <a:chOff x="2266949" y="5067300"/>
            <a:chExt cx="1543051" cy="1145173"/>
          </a:xfrm>
        </p:grpSpPr>
        <p:sp>
          <p:nvSpPr>
            <p:cNvPr id="28" name="Rettangolo 27"/>
            <p:cNvSpPr/>
            <p:nvPr/>
          </p:nvSpPr>
          <p:spPr>
            <a:xfrm>
              <a:off x="2343151" y="5067300"/>
              <a:ext cx="1428750" cy="866775"/>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2476501" y="5172075"/>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3095626" y="5172075"/>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2476501" y="5467350"/>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3095626" y="5467350"/>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p:cNvSpPr/>
            <p:nvPr/>
          </p:nvSpPr>
          <p:spPr>
            <a:xfrm>
              <a:off x="2733675" y="5124450"/>
              <a:ext cx="1143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p:cNvSpPr/>
            <p:nvPr/>
          </p:nvSpPr>
          <p:spPr>
            <a:xfrm>
              <a:off x="3352800" y="5124450"/>
              <a:ext cx="1143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p:cNvSpPr/>
            <p:nvPr/>
          </p:nvSpPr>
          <p:spPr>
            <a:xfrm>
              <a:off x="2266949" y="5658475"/>
              <a:ext cx="1543051" cy="553998"/>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NUOVA</a:t>
              </a:r>
            </a:p>
            <a:p>
              <a:pPr algn="ctr"/>
              <a:r>
                <a:rPr lang="it-IT" sz="1400" dirty="0">
                  <a:solidFill>
                    <a:schemeClr val="tx1"/>
                  </a:solidFill>
                </a:rPr>
                <a:t>COSTRUZIONE</a:t>
              </a:r>
            </a:p>
          </p:txBody>
        </p:sp>
      </p:grpSp>
      <p:grpSp>
        <p:nvGrpSpPr>
          <p:cNvPr id="4" name="Gruppo 71"/>
          <p:cNvGrpSpPr/>
          <p:nvPr/>
        </p:nvGrpSpPr>
        <p:grpSpPr>
          <a:xfrm>
            <a:off x="771524" y="3632202"/>
            <a:ext cx="1543051" cy="1052125"/>
            <a:chOff x="276224" y="5114925"/>
            <a:chExt cx="1543051" cy="1052125"/>
          </a:xfrm>
        </p:grpSpPr>
        <p:sp>
          <p:nvSpPr>
            <p:cNvPr id="14" name="Rettangolo 13"/>
            <p:cNvSpPr/>
            <p:nvPr/>
          </p:nvSpPr>
          <p:spPr>
            <a:xfrm>
              <a:off x="838200" y="5391150"/>
              <a:ext cx="8636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Parallelogramma 14"/>
            <p:cNvSpPr/>
            <p:nvPr/>
          </p:nvSpPr>
          <p:spPr>
            <a:xfrm flipH="1">
              <a:off x="628650" y="5114925"/>
              <a:ext cx="1079500" cy="279400"/>
            </a:xfrm>
            <a:prstGeom prst="parallelogram">
              <a:avLst>
                <a:gd name="adj" fmla="val 77273"/>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419100" y="5387975"/>
              <a:ext cx="4191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581025" y="5673725"/>
              <a:ext cx="101600" cy="203200"/>
            </a:xfrm>
            <a:prstGeom prst="rect">
              <a:avLst/>
            </a:prstGeom>
            <a:solidFill>
              <a:schemeClr val="accent3">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971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1225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1479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971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1225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479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58420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Triangolo isoscele 24"/>
            <p:cNvSpPr/>
            <p:nvPr/>
          </p:nvSpPr>
          <p:spPr>
            <a:xfrm>
              <a:off x="419100" y="5114925"/>
              <a:ext cx="425450" cy="273050"/>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276224" y="5582275"/>
              <a:ext cx="1543051" cy="58477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EDILIZIA ESISTENTE</a:t>
              </a:r>
            </a:p>
          </p:txBody>
        </p:sp>
      </p:grpSp>
      <p:grpSp>
        <p:nvGrpSpPr>
          <p:cNvPr id="44" name="Gruppo 43"/>
          <p:cNvGrpSpPr/>
          <p:nvPr/>
        </p:nvGrpSpPr>
        <p:grpSpPr>
          <a:xfrm>
            <a:off x="2428874" y="3657601"/>
            <a:ext cx="1543051" cy="1014739"/>
            <a:chOff x="7410449" y="5000626"/>
            <a:chExt cx="1543051" cy="1014739"/>
          </a:xfrm>
        </p:grpSpPr>
        <p:sp>
          <p:nvSpPr>
            <p:cNvPr id="45" name="Ovale 44"/>
            <p:cNvSpPr/>
            <p:nvPr/>
          </p:nvSpPr>
          <p:spPr>
            <a:xfrm>
              <a:off x="7915274" y="5000626"/>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
          <p:nvSpPr>
            <p:cNvPr id="46" name="Rettangolo 45"/>
            <p:cNvSpPr/>
            <p:nvPr/>
          </p:nvSpPr>
          <p:spPr>
            <a:xfrm>
              <a:off x="7410449" y="55537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OBBLIGATORIO</a:t>
              </a:r>
            </a:p>
          </p:txBody>
        </p:sp>
      </p:grpSp>
      <p:grpSp>
        <p:nvGrpSpPr>
          <p:cNvPr id="48" name="Gruppo 107"/>
          <p:cNvGrpSpPr/>
          <p:nvPr/>
        </p:nvGrpSpPr>
        <p:grpSpPr>
          <a:xfrm>
            <a:off x="2447924" y="5372285"/>
            <a:ext cx="1543051" cy="1048077"/>
            <a:chOff x="7629524" y="1452563"/>
            <a:chExt cx="1543051" cy="1048077"/>
          </a:xfrm>
        </p:grpSpPr>
        <p:sp>
          <p:nvSpPr>
            <p:cNvPr id="49" name="Rettangolo 48"/>
            <p:cNvSpPr/>
            <p:nvPr/>
          </p:nvSpPr>
          <p:spPr>
            <a:xfrm>
              <a:off x="7629524" y="203897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LIMITATO</a:t>
              </a:r>
            </a:p>
          </p:txBody>
        </p:sp>
        <p:sp>
          <p:nvSpPr>
            <p:cNvPr id="50" name="Arco 49"/>
            <p:cNvSpPr/>
            <p:nvPr/>
          </p:nvSpPr>
          <p:spPr>
            <a:xfrm flipH="1">
              <a:off x="8123094" y="1453862"/>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1" name="Arco 50"/>
            <p:cNvSpPr/>
            <p:nvPr/>
          </p:nvSpPr>
          <p:spPr>
            <a:xfrm>
              <a:off x="8120062" y="1452563"/>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Disciplina d’uso (FAC)</a:t>
            </a:r>
          </a:p>
        </p:txBody>
      </p:sp>
      <p:pic>
        <p:nvPicPr>
          <p:cNvPr id="6" name="Immagine 5"/>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1444178" y="960413"/>
            <a:ext cx="728554" cy="538763"/>
          </a:xfrm>
          <a:prstGeom prst="rect">
            <a:avLst/>
          </a:prstGeom>
          <a:noFill/>
          <a:ln>
            <a:noFill/>
          </a:ln>
        </p:spPr>
      </p:pic>
      <p:pic>
        <p:nvPicPr>
          <p:cNvPr id="7" name="Immagin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83371" y="947536"/>
            <a:ext cx="722432" cy="567502"/>
          </a:xfrm>
          <a:prstGeom prst="rect">
            <a:avLst/>
          </a:prstGeom>
          <a:noFill/>
          <a:ln>
            <a:noFill/>
          </a:ln>
        </p:spPr>
      </p:pic>
      <p:pic>
        <p:nvPicPr>
          <p:cNvPr id="8" name="Immagine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19211" y="947539"/>
            <a:ext cx="734675" cy="552158"/>
          </a:xfrm>
          <a:prstGeom prst="rect">
            <a:avLst/>
          </a:prstGeom>
          <a:noFill/>
          <a:ln>
            <a:noFill/>
          </a:ln>
        </p:spPr>
      </p:pic>
      <p:pic>
        <p:nvPicPr>
          <p:cNvPr id="9" name="Immagine 8" descr="base_1_topografic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57600" y="952501"/>
            <a:ext cx="724473" cy="549800"/>
          </a:xfrm>
          <a:prstGeom prst="rect">
            <a:avLst/>
          </a:prstGeom>
        </p:spPr>
      </p:pic>
      <p:cxnSp>
        <p:nvCxnSpPr>
          <p:cNvPr id="11" name="Connettore 1 10"/>
          <p:cNvCxnSpPr/>
          <p:nvPr/>
        </p:nvCxnSpPr>
        <p:spPr>
          <a:xfrm>
            <a:off x="3648075" y="1076325"/>
            <a:ext cx="674665" cy="39846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4"/>
          <p:cNvGraphicFramePr>
            <a:graphicFrameLocks noGrp="1"/>
          </p:cNvGraphicFramePr>
          <p:nvPr>
            <p:ph idx="1"/>
          </p:nvPr>
        </p:nvGraphicFramePr>
        <p:xfrm>
          <a:off x="695325" y="923925"/>
          <a:ext cx="3712920" cy="2276476"/>
        </p:xfrm>
        <a:graphic>
          <a:graphicData uri="http://schemas.openxmlformats.org/drawingml/2006/table">
            <a:tbl>
              <a:tblPr firstRow="1" bandRow="1">
                <a:tableStyleId>{5C22544A-7EE6-4342-B048-85BDC9FD1C3A}</a:tableStyleId>
              </a:tblPr>
              <a:tblGrid>
                <a:gridCol w="742584">
                  <a:extLst>
                    <a:ext uri="{9D8B030D-6E8A-4147-A177-3AD203B41FA5}">
                      <a16:colId xmlns:a16="http://schemas.microsoft.com/office/drawing/2014/main" val="20000"/>
                    </a:ext>
                  </a:extLst>
                </a:gridCol>
                <a:gridCol w="742584">
                  <a:extLst>
                    <a:ext uri="{9D8B030D-6E8A-4147-A177-3AD203B41FA5}">
                      <a16:colId xmlns:a16="http://schemas.microsoft.com/office/drawing/2014/main" val="20001"/>
                    </a:ext>
                  </a:extLst>
                </a:gridCol>
                <a:gridCol w="742584">
                  <a:extLst>
                    <a:ext uri="{9D8B030D-6E8A-4147-A177-3AD203B41FA5}">
                      <a16:colId xmlns:a16="http://schemas.microsoft.com/office/drawing/2014/main" val="20002"/>
                    </a:ext>
                  </a:extLst>
                </a:gridCol>
                <a:gridCol w="742584">
                  <a:extLst>
                    <a:ext uri="{9D8B030D-6E8A-4147-A177-3AD203B41FA5}">
                      <a16:colId xmlns:a16="http://schemas.microsoft.com/office/drawing/2014/main" val="20003"/>
                    </a:ext>
                  </a:extLst>
                </a:gridCol>
                <a:gridCol w="742584">
                  <a:extLst>
                    <a:ext uri="{9D8B030D-6E8A-4147-A177-3AD203B41FA5}">
                      <a16:colId xmlns:a16="http://schemas.microsoft.com/office/drawing/2014/main" val="20004"/>
                    </a:ext>
                  </a:extLst>
                </a:gridCol>
              </a:tblGrid>
              <a:tr h="569119">
                <a:tc>
                  <a:txBody>
                    <a:bodyPr/>
                    <a:lstStyle/>
                    <a:p>
                      <a:endParaRPr lang="it-IT" sz="900" dirty="0"/>
                    </a:p>
                  </a:txBody>
                  <a:tcPr marL="43468" marR="43468" marT="21734" marB="21734">
                    <a:noFill/>
                  </a:tcPr>
                </a:tc>
                <a:tc>
                  <a:txBody>
                    <a:bodyPr/>
                    <a:lstStyle/>
                    <a:p>
                      <a:pPr algn="ctr"/>
                      <a:r>
                        <a:rPr lang="it-IT" sz="1000" b="1" kern="1200" dirty="0">
                          <a:solidFill>
                            <a:sysClr val="windowText" lastClr="000000"/>
                          </a:solidFill>
                          <a:latin typeface="+mn-lt"/>
                          <a:ea typeface="+mn-ea"/>
                          <a:cs typeface="+mn-cs"/>
                        </a:rPr>
                        <a:t>AREE</a:t>
                      </a:r>
                    </a:p>
                    <a:p>
                      <a:pPr algn="ctr"/>
                      <a:r>
                        <a:rPr lang="it-IT" sz="1000" b="1" kern="1200" dirty="0">
                          <a:solidFill>
                            <a:sysClr val="windowText" lastClr="000000"/>
                          </a:solidFill>
                          <a:latin typeface="+mn-lt"/>
                          <a:ea typeface="+mn-ea"/>
                          <a:cs typeface="+mn-cs"/>
                        </a:rPr>
                        <a:t>EDIFICATE</a:t>
                      </a:r>
                    </a:p>
                  </a:txBody>
                  <a:tcPr marL="43468" marR="43468" marT="21734" marB="21734" anchor="ctr">
                    <a:noFill/>
                  </a:tcPr>
                </a:tc>
                <a:tc>
                  <a:txBody>
                    <a:bodyPr/>
                    <a:lstStyle/>
                    <a:p>
                      <a:pPr algn="ctr"/>
                      <a:r>
                        <a:rPr lang="it-IT" sz="1000" b="1" kern="1200" dirty="0">
                          <a:solidFill>
                            <a:sysClr val="windowText" lastClr="000000"/>
                          </a:solidFill>
                          <a:latin typeface="+mn-lt"/>
                          <a:ea typeface="+mn-ea"/>
                          <a:cs typeface="+mn-cs"/>
                        </a:rPr>
                        <a:t>AREE</a:t>
                      </a:r>
                    </a:p>
                    <a:p>
                      <a:pPr algn="ctr"/>
                      <a:r>
                        <a:rPr lang="it-IT" sz="1000" b="1" kern="1200" dirty="0">
                          <a:solidFill>
                            <a:sysClr val="windowText" lastClr="000000"/>
                          </a:solidFill>
                          <a:latin typeface="+mn-lt"/>
                          <a:ea typeface="+mn-ea"/>
                          <a:cs typeface="+mn-cs"/>
                        </a:rPr>
                        <a:t>DA EDIFICARE</a:t>
                      </a:r>
                    </a:p>
                  </a:txBody>
                  <a:tcPr marL="43468" marR="43468" marT="21734" marB="21734" anchor="ctr">
                    <a:noFill/>
                  </a:tcPr>
                </a:tc>
                <a:tc>
                  <a:txBody>
                    <a:bodyPr/>
                    <a:lstStyle/>
                    <a:p>
                      <a:pPr marL="0" algn="ctr" defTabSz="914400" rtl="0" eaLnBrk="1" latinLnBrk="0" hangingPunct="1"/>
                      <a:r>
                        <a:rPr lang="it-IT" sz="1000" b="1" kern="1200" dirty="0">
                          <a:solidFill>
                            <a:sysClr val="windowText" lastClr="000000"/>
                          </a:solidFill>
                          <a:latin typeface="+mn-lt"/>
                          <a:ea typeface="+mn-ea"/>
                          <a:cs typeface="+mn-cs"/>
                        </a:rPr>
                        <a:t>AREE</a:t>
                      </a:r>
                    </a:p>
                    <a:p>
                      <a:pPr marL="0" algn="ctr" defTabSz="914400" rtl="0" eaLnBrk="1" latinLnBrk="0" hangingPunct="1"/>
                      <a:r>
                        <a:rPr lang="it-IT" sz="1000" b="1" kern="1200" dirty="0">
                          <a:solidFill>
                            <a:sysClr val="windowText" lastClr="000000"/>
                          </a:solidFill>
                          <a:latin typeface="+mn-lt"/>
                          <a:ea typeface="+mn-ea"/>
                          <a:cs typeface="+mn-cs"/>
                        </a:rPr>
                        <a:t>NON EDIFICABILI</a:t>
                      </a:r>
                    </a:p>
                  </a:txBody>
                  <a:tcPr marL="43468" marR="43468" marT="21734" marB="21734" anchor="ctr">
                    <a:noFill/>
                  </a:tcPr>
                </a:tc>
                <a:tc>
                  <a:txBody>
                    <a:bodyPr/>
                    <a:lstStyle/>
                    <a:p>
                      <a:pPr marL="0" algn="ctr" defTabSz="914400" rtl="0" eaLnBrk="1" latinLnBrk="0" hangingPunct="1"/>
                      <a:r>
                        <a:rPr lang="it-IT" sz="1000" b="1" kern="1200" dirty="0">
                          <a:solidFill>
                            <a:sysClr val="windowText" lastClr="000000"/>
                          </a:solidFill>
                          <a:latin typeface="+mn-lt"/>
                          <a:ea typeface="+mn-ea"/>
                          <a:cs typeface="+mn-cs"/>
                        </a:rPr>
                        <a:t>INFRA</a:t>
                      </a:r>
                      <a:br>
                        <a:rPr lang="it-IT" sz="1000" b="1" kern="1200" dirty="0">
                          <a:solidFill>
                            <a:sysClr val="windowText" lastClr="000000"/>
                          </a:solidFill>
                          <a:latin typeface="+mn-lt"/>
                          <a:ea typeface="+mn-ea"/>
                          <a:cs typeface="+mn-cs"/>
                        </a:rPr>
                      </a:br>
                      <a:r>
                        <a:rPr lang="it-IT" sz="1000" b="1" kern="1200" dirty="0">
                          <a:solidFill>
                            <a:sysClr val="windowText" lastClr="000000"/>
                          </a:solidFill>
                          <a:latin typeface="+mn-lt"/>
                          <a:ea typeface="+mn-ea"/>
                          <a:cs typeface="+mn-cs"/>
                        </a:rPr>
                        <a:t>STRUTTURE</a:t>
                      </a:r>
                    </a:p>
                  </a:txBody>
                  <a:tcPr marL="43468" marR="43468" marT="21734" marB="21734" anchor="ctr">
                    <a:noFill/>
                  </a:tcPr>
                </a:tc>
                <a:extLst>
                  <a:ext uri="{0D108BD9-81ED-4DB2-BD59-A6C34878D82A}">
                    <a16:rowId xmlns:a16="http://schemas.microsoft.com/office/drawing/2014/main" val="10000"/>
                  </a:ext>
                </a:extLst>
              </a:tr>
              <a:tr h="569119">
                <a:tc>
                  <a:txBody>
                    <a:bodyPr/>
                    <a:lstStyle/>
                    <a:p>
                      <a:pPr algn="ctr"/>
                      <a:r>
                        <a:rPr lang="it-IT" sz="1100" b="1" dirty="0"/>
                        <a:t>ZA</a:t>
                      </a:r>
                    </a:p>
                    <a:p>
                      <a:pPr algn="ctr"/>
                      <a:r>
                        <a:rPr lang="it-IT" sz="800" dirty="0"/>
                        <a:t>ATTENZIONE</a:t>
                      </a:r>
                    </a:p>
                  </a:txBody>
                  <a:tcPr marL="43468" marR="43468" marT="21734" marB="21734" anchor="ctr">
                    <a:solidFill>
                      <a:schemeClr val="tx2">
                        <a:lumMod val="20000"/>
                        <a:lumOff val="80000"/>
                      </a:schemeClr>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dirty="0"/>
                        <a:t>Approfondimenti</a:t>
                      </a:r>
                    </a:p>
                  </a:txBody>
                  <a:tcPr marL="43468" marR="43468" marT="21734" marB="21734" anchor="ctr">
                    <a:solidFill>
                      <a:schemeClr val="tx2">
                        <a:lumMod val="60000"/>
                        <a:lumOff val="40000"/>
                      </a:schemeClr>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40000"/>
                        <a:lumOff val="60000"/>
                      </a:schemeClr>
                    </a:solidFill>
                  </a:tcPr>
                </a:tc>
                <a:tc hMerge="1">
                  <a:txBody>
                    <a:bodyPr/>
                    <a:lstStyle/>
                    <a:p>
                      <a:pPr algn="l"/>
                      <a:endParaRPr lang="it-IT" sz="1400" dirty="0"/>
                    </a:p>
                  </a:txBody>
                  <a:tcPr anchor="ctr">
                    <a:solidFill>
                      <a:schemeClr val="tx2">
                        <a:lumMod val="60000"/>
                        <a:lumOff val="40000"/>
                      </a:schemeClr>
                    </a:solidFill>
                  </a:tcPr>
                </a:tc>
                <a:tc row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9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900" kern="1200" dirty="0">
                          <a:solidFill>
                            <a:schemeClr val="dk1"/>
                          </a:solidFill>
                          <a:latin typeface="+mn-lt"/>
                          <a:ea typeface="+mn-ea"/>
                          <a:cs typeface="+mn-cs"/>
                        </a:rPr>
                        <a:t>Infrastrutture</a:t>
                      </a:r>
                    </a:p>
                  </a:txBody>
                  <a:tcPr marL="43468" marR="43468" marT="21734" marB="21734" anchor="ctr">
                    <a:solidFill>
                      <a:schemeClr val="bg1">
                        <a:lumMod val="85000"/>
                      </a:schemeClr>
                    </a:solidFill>
                  </a:tcPr>
                </a:tc>
                <a:extLst>
                  <a:ext uri="{0D108BD9-81ED-4DB2-BD59-A6C34878D82A}">
                    <a16:rowId xmlns:a16="http://schemas.microsoft.com/office/drawing/2014/main" val="10001"/>
                  </a:ext>
                </a:extLst>
              </a:tr>
              <a:tr h="569119">
                <a:tc>
                  <a:txBody>
                    <a:bodyPr/>
                    <a:lstStyle/>
                    <a:p>
                      <a:pPr algn="ctr"/>
                      <a:r>
                        <a:rPr lang="it-IT" sz="1100" b="1" kern="1200" dirty="0">
                          <a:solidFill>
                            <a:schemeClr val="dk1"/>
                          </a:solidFill>
                          <a:latin typeface="+mn-lt"/>
                          <a:ea typeface="+mn-ea"/>
                          <a:cs typeface="+mn-cs"/>
                        </a:rPr>
                        <a:t>ZS</a:t>
                      </a:r>
                    </a:p>
                    <a:p>
                      <a:pPr algn="ctr"/>
                      <a:r>
                        <a:rPr lang="it-IT" sz="800" dirty="0"/>
                        <a:t>SUSCETTIBILITA</a:t>
                      </a:r>
                    </a:p>
                  </a:txBody>
                  <a:tcPr marL="43468" marR="43468" marT="21734" marB="21734" anchor="ctr">
                    <a:solidFill>
                      <a:srgbClr val="FFCCFF"/>
                    </a:solidFill>
                  </a:tcPr>
                </a:tc>
                <a:tc row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Zone</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Instabili</a:t>
                      </a:r>
                    </a:p>
                  </a:txBody>
                  <a:tcPr marL="43468" marR="43468" marT="21734" marB="21734" anchor="ctr">
                    <a:solidFill>
                      <a:srgbClr val="FFFF00"/>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Intervento limitato</a:t>
                      </a:r>
                    </a:p>
                  </a:txBody>
                  <a:tcPr marL="43468" marR="43468" marT="21734" marB="21734" anchor="ctr">
                    <a:solidFill>
                      <a:srgbClr val="FFC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2"/>
                  </a:ext>
                </a:extLst>
              </a:tr>
              <a:tr h="569119">
                <a:tc>
                  <a:txBody>
                    <a:bodyPr/>
                    <a:lstStyle/>
                    <a:p>
                      <a:pPr algn="ctr"/>
                      <a:r>
                        <a:rPr lang="it-IT" sz="1100" b="1" kern="1200" dirty="0">
                          <a:solidFill>
                            <a:schemeClr val="dk1"/>
                          </a:solidFill>
                          <a:latin typeface="+mn-lt"/>
                          <a:ea typeface="+mn-ea"/>
                          <a:cs typeface="+mn-cs"/>
                        </a:rPr>
                        <a:t>ZR</a:t>
                      </a:r>
                    </a:p>
                    <a:p>
                      <a:pPr algn="ctr"/>
                      <a:r>
                        <a:rPr lang="it-IT" sz="800" dirty="0"/>
                        <a:t>RISPETTO</a:t>
                      </a:r>
                    </a:p>
                  </a:txBody>
                  <a:tcPr marL="43468" marR="43468" marT="21734" marB="21734" anchor="ctr">
                    <a:solidFill>
                      <a:srgbClr val="FF66FF"/>
                    </a:solidFill>
                  </a:tcPr>
                </a:tc>
                <a:tc vMerge="1">
                  <a:txBody>
                    <a:bodyPr/>
                    <a:lstStyle/>
                    <a:p>
                      <a:pPr algn="l"/>
                      <a:endParaRPr lang="it-IT" sz="1400" dirty="0"/>
                    </a:p>
                  </a:txBody>
                  <a:tcPr anchor="ctr">
                    <a:solidFill>
                      <a:schemeClr val="bg1"/>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000" kern="1200" dirty="0">
                          <a:solidFill>
                            <a:schemeClr val="dk1"/>
                          </a:solidFill>
                          <a:latin typeface="+mn-lt"/>
                          <a:ea typeface="+mn-ea"/>
                          <a:cs typeface="+mn-cs"/>
                        </a:rPr>
                        <a:t>Intervento inibito</a:t>
                      </a:r>
                    </a:p>
                  </a:txBody>
                  <a:tcPr marL="43468" marR="43468" marT="21734" marB="21734" anchor="ctr">
                    <a:solidFill>
                      <a:srgbClr val="FF0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3"/>
                  </a:ext>
                </a:extLst>
              </a:tr>
            </a:tbl>
          </a:graphicData>
        </a:graphic>
      </p:graphicFrame>
      <p:sp>
        <p:nvSpPr>
          <p:cNvPr id="43" name="Ovale 42"/>
          <p:cNvSpPr/>
          <p:nvPr/>
        </p:nvSpPr>
        <p:spPr>
          <a:xfrm>
            <a:off x="2133599" y="2590800"/>
            <a:ext cx="1590675" cy="63817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2" name="Tabella 11"/>
          <p:cNvGraphicFramePr>
            <a:graphicFrameLocks noGrp="1"/>
          </p:cNvGraphicFramePr>
          <p:nvPr/>
        </p:nvGraphicFramePr>
        <p:xfrm>
          <a:off x="714376" y="3362325"/>
          <a:ext cx="7743824" cy="3352800"/>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1672987">
                  <a:extLst>
                    <a:ext uri="{9D8B030D-6E8A-4147-A177-3AD203B41FA5}">
                      <a16:colId xmlns:a16="http://schemas.microsoft.com/office/drawing/2014/main" val="20000"/>
                    </a:ext>
                  </a:extLst>
                </a:gridCol>
                <a:gridCol w="1683005">
                  <a:extLst>
                    <a:ext uri="{9D8B030D-6E8A-4147-A177-3AD203B41FA5}">
                      <a16:colId xmlns:a16="http://schemas.microsoft.com/office/drawing/2014/main" val="20001"/>
                    </a:ext>
                  </a:extLst>
                </a:gridCol>
                <a:gridCol w="4387832">
                  <a:extLst>
                    <a:ext uri="{9D8B030D-6E8A-4147-A177-3AD203B41FA5}">
                      <a16:colId xmlns:a16="http://schemas.microsoft.com/office/drawing/2014/main" val="20002"/>
                    </a:ext>
                  </a:extLst>
                </a:gridCol>
              </a:tblGrid>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algn="l" defTabSz="914400" rtl="0" eaLnBrk="1" latinLnBrk="0" hangingPunct="1"/>
                      <a:r>
                        <a:rPr lang="it-IT" sz="1600" b="0" kern="1200" dirty="0">
                          <a:solidFill>
                            <a:schemeClr val="dk1"/>
                          </a:solidFill>
                          <a:latin typeface="+mn-lt"/>
                          <a:ea typeface="+mn-ea"/>
                          <a:cs typeface="+mn-cs"/>
                        </a:rPr>
                        <a:t>Non è obbligatoria la delocalizzazione, ma viene favorita. Interventi obbligatori (nei tempi definiti dalla Regione): interventi di miglioramento e/o di adeguamento e/o di rafforzamento locale(in conformità alla normativa vigente), indipendentemente da richieste di manutenzione o altri tipi di richiesta.</a:t>
                      </a: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1239838">
                <a:tc>
                  <a:txBody>
                    <a:bodyPr/>
                    <a:lstStyle/>
                    <a:p>
                      <a:endParaRPr lang="it-IT"/>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sz="1600" kern="1200" dirty="0">
                        <a:solidFill>
                          <a:schemeClr val="dk1"/>
                        </a:solidFill>
                        <a:latin typeface="+mn-lt"/>
                        <a:ea typeface="+mn-ea"/>
                        <a:cs typeface="+mn-cs"/>
                      </a:endParaRPr>
                    </a:p>
                    <a:p>
                      <a:endParaRPr lang="it-IT" sz="1600"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chemeClr val="dk1"/>
                          </a:solidFill>
                          <a:latin typeface="+mn-lt"/>
                          <a:ea typeface="+mn-ea"/>
                          <a:cs typeface="+mn-cs"/>
                        </a:rPr>
                        <a:t>Non è consentita la nuova edificazione.</a:t>
                      </a:r>
                    </a:p>
                    <a:p>
                      <a:endParaRPr lang="it-IT" sz="1600" kern="1200" dirty="0">
                        <a:solidFill>
                          <a:schemeClr val="dk1"/>
                        </a:solidFill>
                        <a:latin typeface="+mn-lt"/>
                        <a:ea typeface="+mn-ea"/>
                        <a:cs typeface="+mn-cs"/>
                      </a:endParaRPr>
                    </a:p>
                    <a:p>
                      <a:endParaRPr lang="it-IT" sz="1600" kern="1200" dirty="0">
                        <a:solidFill>
                          <a:schemeClr val="dk1"/>
                        </a:solidFill>
                        <a:latin typeface="+mn-lt"/>
                        <a:ea typeface="+mn-ea"/>
                        <a:cs typeface="+mn-cs"/>
                      </a:endParaRPr>
                    </a:p>
                    <a:p>
                      <a:endParaRPr lang="it-IT" sz="1600" kern="1200" dirty="0">
                        <a:solidFill>
                          <a:schemeClr val="dk1"/>
                        </a:solidFill>
                        <a:latin typeface="+mn-lt"/>
                        <a:ea typeface="+mn-ea"/>
                        <a:cs typeface="+mn-cs"/>
                      </a:endParaRP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grpSp>
        <p:nvGrpSpPr>
          <p:cNvPr id="2" name="Gruppo 85"/>
          <p:cNvGrpSpPr/>
          <p:nvPr/>
        </p:nvGrpSpPr>
        <p:grpSpPr>
          <a:xfrm>
            <a:off x="781049" y="5365752"/>
            <a:ext cx="1543051" cy="1145173"/>
            <a:chOff x="2266949" y="5067300"/>
            <a:chExt cx="1543051" cy="1145173"/>
          </a:xfrm>
        </p:grpSpPr>
        <p:sp>
          <p:nvSpPr>
            <p:cNvPr id="28" name="Rettangolo 27"/>
            <p:cNvSpPr/>
            <p:nvPr/>
          </p:nvSpPr>
          <p:spPr>
            <a:xfrm>
              <a:off x="2343151" y="5067300"/>
              <a:ext cx="1428750" cy="866775"/>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2476501" y="5172075"/>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3095626" y="5172075"/>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2476501" y="5467350"/>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3095626" y="5467350"/>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p:cNvSpPr/>
            <p:nvPr/>
          </p:nvSpPr>
          <p:spPr>
            <a:xfrm>
              <a:off x="2733675" y="5124450"/>
              <a:ext cx="1143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p:cNvSpPr/>
            <p:nvPr/>
          </p:nvSpPr>
          <p:spPr>
            <a:xfrm>
              <a:off x="3352800" y="5124450"/>
              <a:ext cx="1143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p:cNvSpPr/>
            <p:nvPr/>
          </p:nvSpPr>
          <p:spPr>
            <a:xfrm>
              <a:off x="2266949" y="5658475"/>
              <a:ext cx="1543051" cy="553998"/>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NUOVA</a:t>
              </a:r>
            </a:p>
            <a:p>
              <a:pPr algn="ctr"/>
              <a:r>
                <a:rPr lang="it-IT" sz="1400" dirty="0">
                  <a:solidFill>
                    <a:schemeClr val="tx1"/>
                  </a:solidFill>
                </a:rPr>
                <a:t>COSTRUZIONE</a:t>
              </a:r>
            </a:p>
          </p:txBody>
        </p:sp>
      </p:grpSp>
      <p:grpSp>
        <p:nvGrpSpPr>
          <p:cNvPr id="4" name="Gruppo 71"/>
          <p:cNvGrpSpPr/>
          <p:nvPr/>
        </p:nvGrpSpPr>
        <p:grpSpPr>
          <a:xfrm>
            <a:off x="828674" y="3679827"/>
            <a:ext cx="1543051" cy="1052125"/>
            <a:chOff x="276224" y="5114925"/>
            <a:chExt cx="1543051" cy="1052125"/>
          </a:xfrm>
        </p:grpSpPr>
        <p:sp>
          <p:nvSpPr>
            <p:cNvPr id="14" name="Rettangolo 13"/>
            <p:cNvSpPr/>
            <p:nvPr/>
          </p:nvSpPr>
          <p:spPr>
            <a:xfrm>
              <a:off x="838200" y="5391150"/>
              <a:ext cx="8636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Parallelogramma 14"/>
            <p:cNvSpPr/>
            <p:nvPr/>
          </p:nvSpPr>
          <p:spPr>
            <a:xfrm flipH="1">
              <a:off x="628650" y="5114925"/>
              <a:ext cx="1079500" cy="279400"/>
            </a:xfrm>
            <a:prstGeom prst="parallelogram">
              <a:avLst>
                <a:gd name="adj" fmla="val 77273"/>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419100" y="5387975"/>
              <a:ext cx="4191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581025" y="5673725"/>
              <a:ext cx="101600" cy="203200"/>
            </a:xfrm>
            <a:prstGeom prst="rect">
              <a:avLst/>
            </a:prstGeom>
            <a:solidFill>
              <a:schemeClr val="accent3">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971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1225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1479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971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1225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479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58420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Triangolo isoscele 24"/>
            <p:cNvSpPr/>
            <p:nvPr/>
          </p:nvSpPr>
          <p:spPr>
            <a:xfrm>
              <a:off x="419100" y="5114925"/>
              <a:ext cx="425450" cy="273050"/>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276224" y="5582275"/>
              <a:ext cx="1543051" cy="58477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EDILIZIA ESISTENTE</a:t>
              </a:r>
            </a:p>
          </p:txBody>
        </p:sp>
      </p:grpSp>
      <p:grpSp>
        <p:nvGrpSpPr>
          <p:cNvPr id="10" name="Gruppo 118"/>
          <p:cNvGrpSpPr/>
          <p:nvPr/>
        </p:nvGrpSpPr>
        <p:grpSpPr>
          <a:xfrm>
            <a:off x="2458158" y="5473705"/>
            <a:ext cx="1543051" cy="1052839"/>
            <a:chOff x="4295774" y="5086351"/>
            <a:chExt cx="1543051" cy="1052839"/>
          </a:xfrm>
        </p:grpSpPr>
        <p:sp>
          <p:nvSpPr>
            <p:cNvPr id="41" name="Ovale 40"/>
            <p:cNvSpPr/>
            <p:nvPr/>
          </p:nvSpPr>
          <p:spPr>
            <a:xfrm>
              <a:off x="4791074" y="5086351"/>
              <a:ext cx="552450" cy="552450"/>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2" name="Rettangolo 41"/>
            <p:cNvSpPr/>
            <p:nvPr/>
          </p:nvSpPr>
          <p:spPr>
            <a:xfrm>
              <a:off x="4295774" y="567752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INIBITO</a:t>
              </a:r>
            </a:p>
          </p:txBody>
        </p:sp>
      </p:grpSp>
      <p:grpSp>
        <p:nvGrpSpPr>
          <p:cNvPr id="13" name="Gruppo 43"/>
          <p:cNvGrpSpPr/>
          <p:nvPr/>
        </p:nvGrpSpPr>
        <p:grpSpPr>
          <a:xfrm>
            <a:off x="2428874" y="3657601"/>
            <a:ext cx="1543051" cy="1014739"/>
            <a:chOff x="7410449" y="5000626"/>
            <a:chExt cx="1543051" cy="1014739"/>
          </a:xfrm>
        </p:grpSpPr>
        <p:sp>
          <p:nvSpPr>
            <p:cNvPr id="45" name="Ovale 44"/>
            <p:cNvSpPr/>
            <p:nvPr/>
          </p:nvSpPr>
          <p:spPr>
            <a:xfrm>
              <a:off x="7915274" y="5000626"/>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
          <p:nvSpPr>
            <p:cNvPr id="46" name="Rettangolo 45"/>
            <p:cNvSpPr/>
            <p:nvPr/>
          </p:nvSpPr>
          <p:spPr>
            <a:xfrm>
              <a:off x="7410449" y="55537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OBBLIGATORIO</a:t>
              </a: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a:t>Disciplina d’uso zone di ricostruzione (FAC)</a:t>
            </a:r>
          </a:p>
        </p:txBody>
      </p:sp>
      <p:graphicFrame>
        <p:nvGraphicFramePr>
          <p:cNvPr id="12" name="Tabella 11"/>
          <p:cNvGraphicFramePr>
            <a:graphicFrameLocks noGrp="1"/>
          </p:cNvGraphicFramePr>
          <p:nvPr>
            <p:extLst>
              <p:ext uri="{D42A27DB-BD31-4B8C-83A1-F6EECF244321}">
                <p14:modId xmlns:p14="http://schemas.microsoft.com/office/powerpoint/2010/main" val="1321106193"/>
              </p:ext>
            </p:extLst>
          </p:nvPr>
        </p:nvGraphicFramePr>
        <p:xfrm>
          <a:off x="714375" y="1695450"/>
          <a:ext cx="7715249" cy="3983038"/>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1666814">
                  <a:extLst>
                    <a:ext uri="{9D8B030D-6E8A-4147-A177-3AD203B41FA5}">
                      <a16:colId xmlns:a16="http://schemas.microsoft.com/office/drawing/2014/main" val="20000"/>
                    </a:ext>
                  </a:extLst>
                </a:gridCol>
                <a:gridCol w="1676794">
                  <a:extLst>
                    <a:ext uri="{9D8B030D-6E8A-4147-A177-3AD203B41FA5}">
                      <a16:colId xmlns:a16="http://schemas.microsoft.com/office/drawing/2014/main" val="20001"/>
                    </a:ext>
                  </a:extLst>
                </a:gridCol>
                <a:gridCol w="4371641">
                  <a:extLst>
                    <a:ext uri="{9D8B030D-6E8A-4147-A177-3AD203B41FA5}">
                      <a16:colId xmlns:a16="http://schemas.microsoft.com/office/drawing/2014/main" val="20002"/>
                    </a:ext>
                  </a:extLst>
                </a:gridCol>
              </a:tblGrid>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Qualsiasi tipo di intervento deve prevedere (nei tempi definiti dalla Regione):</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 interventi di miglioramento e/o di adeguamento e/o di rafforzamento locale (in conformità alla normativa vigente).</a:t>
                      </a: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dk1"/>
                          </a:solidFill>
                          <a:latin typeface="+mn-lt"/>
                          <a:ea typeface="+mn-ea"/>
                          <a:cs typeface="+mn-cs"/>
                        </a:rPr>
                        <a:t>Non è obbligatoria la delocalizzazione, ma viene favorita. Interventi obbligatori (nei tempi definiti dalla Regione):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it-IT" sz="1400" kern="1200" baseline="0" dirty="0">
                          <a:solidFill>
                            <a:schemeClr val="dk1"/>
                          </a:solidFill>
                          <a:latin typeface="+mn-lt"/>
                          <a:ea typeface="+mn-ea"/>
                          <a:cs typeface="+mn-cs"/>
                        </a:rPr>
                        <a:t> </a:t>
                      </a:r>
                      <a:r>
                        <a:rPr lang="it-IT" sz="1400" kern="1200" dirty="0">
                          <a:solidFill>
                            <a:schemeClr val="dk1"/>
                          </a:solidFill>
                          <a:latin typeface="+mn-lt"/>
                          <a:ea typeface="+mn-ea"/>
                          <a:cs typeface="+mn-cs"/>
                        </a:rPr>
                        <a:t>interventi di miglioramento e/o di adeguamento e/o di rafforzamento locale (in conformità alla normativa vigente) indipendentemente da richieste di manutenzione o altri tipi di richiesta.</a:t>
                      </a: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sz="1400" kern="1200" dirty="0">
                        <a:solidFill>
                          <a:schemeClr val="dk1"/>
                        </a:solidFill>
                        <a:latin typeface="+mn-lt"/>
                        <a:ea typeface="+mn-ea"/>
                        <a:cs typeface="+mn-cs"/>
                      </a:endParaRPr>
                    </a:p>
                    <a:p>
                      <a:endParaRPr lang="it-IT" sz="1400" kern="1200" dirty="0">
                        <a:solidFill>
                          <a:schemeClr val="dk1"/>
                        </a:solidFill>
                        <a:latin typeface="+mn-lt"/>
                        <a:ea typeface="+mn-ea"/>
                        <a:cs typeface="+mn-cs"/>
                      </a:endParaRPr>
                    </a:p>
                    <a:p>
                      <a:r>
                        <a:rPr lang="it-IT" sz="1400" kern="1200" dirty="0">
                          <a:solidFill>
                            <a:schemeClr val="dk1"/>
                          </a:solidFill>
                          <a:latin typeface="+mn-lt"/>
                          <a:ea typeface="+mn-ea"/>
                          <a:cs typeface="+mn-cs"/>
                        </a:rPr>
                        <a:t>Non è consentito alcun intervento sull’edilizia esistente, perché oggetto di delocalizzazione obbligatoria.</a:t>
                      </a:r>
                    </a:p>
                    <a:p>
                      <a:endParaRPr lang="it-IT" sz="1400" kern="1200" dirty="0">
                        <a:solidFill>
                          <a:schemeClr val="dk1"/>
                        </a:solidFill>
                        <a:latin typeface="+mn-lt"/>
                        <a:ea typeface="+mn-ea"/>
                        <a:cs typeface="+mn-cs"/>
                      </a:endParaRPr>
                    </a:p>
                    <a:p>
                      <a:endParaRPr lang="it-IT" sz="1400" kern="1200" dirty="0">
                        <a:solidFill>
                          <a:schemeClr val="dk1"/>
                        </a:solidFill>
                        <a:latin typeface="+mn-lt"/>
                        <a:ea typeface="+mn-ea"/>
                        <a:cs typeface="+mn-cs"/>
                      </a:endParaRP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bl>
          </a:graphicData>
        </a:graphic>
      </p:graphicFrame>
      <p:grpSp>
        <p:nvGrpSpPr>
          <p:cNvPr id="2" name="Gruppo 107"/>
          <p:cNvGrpSpPr/>
          <p:nvPr/>
        </p:nvGrpSpPr>
        <p:grpSpPr>
          <a:xfrm>
            <a:off x="2476499" y="1884365"/>
            <a:ext cx="1543051" cy="1048077"/>
            <a:chOff x="7629524" y="1452563"/>
            <a:chExt cx="1543051" cy="1048077"/>
          </a:xfrm>
        </p:grpSpPr>
        <p:sp>
          <p:nvSpPr>
            <p:cNvPr id="37" name="Rettangolo 36"/>
            <p:cNvSpPr/>
            <p:nvPr/>
          </p:nvSpPr>
          <p:spPr>
            <a:xfrm>
              <a:off x="7629524" y="203897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LIMITATO</a:t>
              </a:r>
            </a:p>
          </p:txBody>
        </p:sp>
        <p:sp>
          <p:nvSpPr>
            <p:cNvPr id="38" name="Arco 37"/>
            <p:cNvSpPr/>
            <p:nvPr/>
          </p:nvSpPr>
          <p:spPr>
            <a:xfrm flipH="1">
              <a:off x="8123094" y="1453862"/>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Arco 38"/>
            <p:cNvSpPr/>
            <p:nvPr/>
          </p:nvSpPr>
          <p:spPr>
            <a:xfrm>
              <a:off x="8120062" y="1452563"/>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4" name="Gruppo 67"/>
          <p:cNvGrpSpPr/>
          <p:nvPr/>
        </p:nvGrpSpPr>
        <p:grpSpPr>
          <a:xfrm>
            <a:off x="2466974" y="3181350"/>
            <a:ext cx="1543051" cy="1014739"/>
            <a:chOff x="7410449" y="5000626"/>
            <a:chExt cx="1543051" cy="1014739"/>
          </a:xfrm>
        </p:grpSpPr>
        <p:sp>
          <p:nvSpPr>
            <p:cNvPr id="69" name="Ovale 68"/>
            <p:cNvSpPr/>
            <p:nvPr/>
          </p:nvSpPr>
          <p:spPr>
            <a:xfrm>
              <a:off x="7915274" y="5000626"/>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
          <p:nvSpPr>
            <p:cNvPr id="70" name="Rettangolo 69"/>
            <p:cNvSpPr/>
            <p:nvPr/>
          </p:nvSpPr>
          <p:spPr>
            <a:xfrm>
              <a:off x="7410449" y="55537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OBBLIGATORIO</a:t>
              </a:r>
            </a:p>
          </p:txBody>
        </p:sp>
      </p:grpSp>
      <p:grpSp>
        <p:nvGrpSpPr>
          <p:cNvPr id="5" name="Gruppo 70"/>
          <p:cNvGrpSpPr/>
          <p:nvPr/>
        </p:nvGrpSpPr>
        <p:grpSpPr>
          <a:xfrm>
            <a:off x="799316" y="1811431"/>
            <a:ext cx="1553359" cy="1194099"/>
            <a:chOff x="4742666" y="1154206"/>
            <a:chExt cx="1553359" cy="1194099"/>
          </a:xfrm>
        </p:grpSpPr>
        <p:sp>
          <p:nvSpPr>
            <p:cNvPr id="74" name="Rettangolo 73"/>
            <p:cNvSpPr/>
            <p:nvPr/>
          </p:nvSpPr>
          <p:spPr>
            <a:xfrm>
              <a:off x="4742666" y="1154206"/>
              <a:ext cx="1549101" cy="119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ysClr val="windowText" lastClr="000000"/>
                </a:solidFill>
              </a:endParaRPr>
            </a:p>
          </p:txBody>
        </p:sp>
        <p:sp>
          <p:nvSpPr>
            <p:cNvPr id="75" name="Rettangolo 74"/>
            <p:cNvSpPr/>
            <p:nvPr/>
          </p:nvSpPr>
          <p:spPr>
            <a:xfrm>
              <a:off x="5286375" y="1533525"/>
              <a:ext cx="8636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Parallelogramma 75"/>
            <p:cNvSpPr/>
            <p:nvPr/>
          </p:nvSpPr>
          <p:spPr>
            <a:xfrm flipH="1">
              <a:off x="5076825" y="1257300"/>
              <a:ext cx="1079500" cy="279400"/>
            </a:xfrm>
            <a:prstGeom prst="parallelogram">
              <a:avLst>
                <a:gd name="adj" fmla="val 77273"/>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Rettangolo 76"/>
            <p:cNvSpPr/>
            <p:nvPr/>
          </p:nvSpPr>
          <p:spPr>
            <a:xfrm>
              <a:off x="4867275" y="1530350"/>
              <a:ext cx="4191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Rettangolo 77"/>
            <p:cNvSpPr/>
            <p:nvPr/>
          </p:nvSpPr>
          <p:spPr>
            <a:xfrm>
              <a:off x="5029200" y="1816100"/>
              <a:ext cx="101600" cy="203200"/>
            </a:xfrm>
            <a:prstGeom prst="rect">
              <a:avLst/>
            </a:prstGeom>
            <a:solidFill>
              <a:schemeClr val="accent3">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ttangolo 78"/>
            <p:cNvSpPr/>
            <p:nvPr/>
          </p:nvSpPr>
          <p:spPr>
            <a:xfrm>
              <a:off x="5419725" y="16383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Rettangolo 79"/>
            <p:cNvSpPr/>
            <p:nvPr/>
          </p:nvSpPr>
          <p:spPr>
            <a:xfrm>
              <a:off x="5673725" y="16383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Rettangolo 80"/>
            <p:cNvSpPr/>
            <p:nvPr/>
          </p:nvSpPr>
          <p:spPr>
            <a:xfrm>
              <a:off x="5927725" y="16383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Rettangolo 81"/>
            <p:cNvSpPr/>
            <p:nvPr/>
          </p:nvSpPr>
          <p:spPr>
            <a:xfrm>
              <a:off x="5419725" y="18034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Rettangolo 82"/>
            <p:cNvSpPr/>
            <p:nvPr/>
          </p:nvSpPr>
          <p:spPr>
            <a:xfrm>
              <a:off x="5673725" y="18034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Rettangolo 83"/>
            <p:cNvSpPr/>
            <p:nvPr/>
          </p:nvSpPr>
          <p:spPr>
            <a:xfrm>
              <a:off x="5927725" y="18034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Rettangolo 84"/>
            <p:cNvSpPr/>
            <p:nvPr/>
          </p:nvSpPr>
          <p:spPr>
            <a:xfrm>
              <a:off x="5032375" y="16383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Triangolo isoscele 85"/>
            <p:cNvSpPr/>
            <p:nvPr/>
          </p:nvSpPr>
          <p:spPr>
            <a:xfrm>
              <a:off x="4867275" y="1257300"/>
              <a:ext cx="425450" cy="273050"/>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Rettangolo 86"/>
            <p:cNvSpPr/>
            <p:nvPr/>
          </p:nvSpPr>
          <p:spPr>
            <a:xfrm>
              <a:off x="4752974" y="1753225"/>
              <a:ext cx="1543051" cy="58477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EDILIZIA Danneggiata</a:t>
              </a:r>
            </a:p>
          </p:txBody>
        </p:sp>
        <p:grpSp>
          <p:nvGrpSpPr>
            <p:cNvPr id="6" name="Gruppo 129"/>
            <p:cNvGrpSpPr/>
            <p:nvPr/>
          </p:nvGrpSpPr>
          <p:grpSpPr>
            <a:xfrm>
              <a:off x="5553075" y="1647825"/>
              <a:ext cx="104775" cy="95250"/>
              <a:chOff x="5553075" y="1647825"/>
              <a:chExt cx="104775" cy="95250"/>
            </a:xfrm>
          </p:grpSpPr>
          <p:sp>
            <p:nvSpPr>
              <p:cNvPr id="99" name="Figura a mano libera 98"/>
              <p:cNvSpPr/>
              <p:nvPr/>
            </p:nvSpPr>
            <p:spPr>
              <a:xfrm>
                <a:off x="5553075" y="1654157"/>
                <a:ext cx="95250" cy="88918"/>
              </a:xfrm>
              <a:custGeom>
                <a:avLst/>
                <a:gdLst>
                  <a:gd name="connsiteX0" fmla="*/ 0 w 95250"/>
                  <a:gd name="connsiteY0" fmla="*/ 3193 h 88918"/>
                  <a:gd name="connsiteX1" fmla="*/ 57150 w 95250"/>
                  <a:gd name="connsiteY1" fmla="*/ 12718 h 88918"/>
                  <a:gd name="connsiteX2" fmla="*/ 76200 w 95250"/>
                  <a:gd name="connsiteY2" fmla="*/ 69868 h 88918"/>
                  <a:gd name="connsiteX3" fmla="*/ 95250 w 95250"/>
                  <a:gd name="connsiteY3" fmla="*/ 88918 h 88918"/>
                </a:gdLst>
                <a:ahLst/>
                <a:cxnLst>
                  <a:cxn ang="0">
                    <a:pos x="connsiteX0" y="connsiteY0"/>
                  </a:cxn>
                  <a:cxn ang="0">
                    <a:pos x="connsiteX1" y="connsiteY1"/>
                  </a:cxn>
                  <a:cxn ang="0">
                    <a:pos x="connsiteX2" y="connsiteY2"/>
                  </a:cxn>
                  <a:cxn ang="0">
                    <a:pos x="connsiteX3" y="connsiteY3"/>
                  </a:cxn>
                </a:cxnLst>
                <a:rect l="l" t="t" r="r" b="b"/>
                <a:pathLst>
                  <a:path w="95250" h="88918">
                    <a:moveTo>
                      <a:pt x="0" y="3193"/>
                    </a:moveTo>
                    <a:cubicBezTo>
                      <a:pt x="19050" y="6368"/>
                      <a:pt x="42616" y="0"/>
                      <a:pt x="57150" y="12718"/>
                    </a:cubicBezTo>
                    <a:cubicBezTo>
                      <a:pt x="72262" y="25941"/>
                      <a:pt x="62001" y="55669"/>
                      <a:pt x="76200" y="69868"/>
                    </a:cubicBezTo>
                    <a:lnTo>
                      <a:pt x="95250" y="889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0" name="Figura a mano libera 99"/>
              <p:cNvSpPr/>
              <p:nvPr/>
            </p:nvSpPr>
            <p:spPr>
              <a:xfrm>
                <a:off x="5562600" y="1647825"/>
                <a:ext cx="95250" cy="95250"/>
              </a:xfrm>
              <a:custGeom>
                <a:avLst/>
                <a:gdLst>
                  <a:gd name="connsiteX0" fmla="*/ 0 w 95250"/>
                  <a:gd name="connsiteY0" fmla="*/ 95250 h 95250"/>
                  <a:gd name="connsiteX1" fmla="*/ 19050 w 95250"/>
                  <a:gd name="connsiteY1" fmla="*/ 66675 h 95250"/>
                  <a:gd name="connsiteX2" fmla="*/ 28575 w 95250"/>
                  <a:gd name="connsiteY2" fmla="*/ 28575 h 95250"/>
                  <a:gd name="connsiteX3" fmla="*/ 57150 w 95250"/>
                  <a:gd name="connsiteY3" fmla="*/ 9525 h 95250"/>
                  <a:gd name="connsiteX4" fmla="*/ 9525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0" y="95250"/>
                    </a:moveTo>
                    <a:cubicBezTo>
                      <a:pt x="6350" y="85725"/>
                      <a:pt x="14541" y="77197"/>
                      <a:pt x="19050" y="66675"/>
                    </a:cubicBezTo>
                    <a:cubicBezTo>
                      <a:pt x="24207" y="54643"/>
                      <a:pt x="21313" y="39467"/>
                      <a:pt x="28575" y="28575"/>
                    </a:cubicBezTo>
                    <a:cubicBezTo>
                      <a:pt x="34925" y="19050"/>
                      <a:pt x="46628" y="14034"/>
                      <a:pt x="57150" y="9525"/>
                    </a:cubicBezTo>
                    <a:cubicBezTo>
                      <a:pt x="69182" y="4368"/>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7" name="Gruppo 130"/>
            <p:cNvGrpSpPr/>
            <p:nvPr/>
          </p:nvGrpSpPr>
          <p:grpSpPr>
            <a:xfrm>
              <a:off x="5810250" y="1647825"/>
              <a:ext cx="104775" cy="95250"/>
              <a:chOff x="5553075" y="1647825"/>
              <a:chExt cx="104775" cy="95250"/>
            </a:xfrm>
          </p:grpSpPr>
          <p:sp>
            <p:nvSpPr>
              <p:cNvPr id="97" name="Figura a mano libera 96"/>
              <p:cNvSpPr/>
              <p:nvPr/>
            </p:nvSpPr>
            <p:spPr>
              <a:xfrm>
                <a:off x="5553075" y="1654157"/>
                <a:ext cx="95250" cy="88918"/>
              </a:xfrm>
              <a:custGeom>
                <a:avLst/>
                <a:gdLst>
                  <a:gd name="connsiteX0" fmla="*/ 0 w 95250"/>
                  <a:gd name="connsiteY0" fmla="*/ 3193 h 88918"/>
                  <a:gd name="connsiteX1" fmla="*/ 57150 w 95250"/>
                  <a:gd name="connsiteY1" fmla="*/ 12718 h 88918"/>
                  <a:gd name="connsiteX2" fmla="*/ 76200 w 95250"/>
                  <a:gd name="connsiteY2" fmla="*/ 69868 h 88918"/>
                  <a:gd name="connsiteX3" fmla="*/ 95250 w 95250"/>
                  <a:gd name="connsiteY3" fmla="*/ 88918 h 88918"/>
                </a:gdLst>
                <a:ahLst/>
                <a:cxnLst>
                  <a:cxn ang="0">
                    <a:pos x="connsiteX0" y="connsiteY0"/>
                  </a:cxn>
                  <a:cxn ang="0">
                    <a:pos x="connsiteX1" y="connsiteY1"/>
                  </a:cxn>
                  <a:cxn ang="0">
                    <a:pos x="connsiteX2" y="connsiteY2"/>
                  </a:cxn>
                  <a:cxn ang="0">
                    <a:pos x="connsiteX3" y="connsiteY3"/>
                  </a:cxn>
                </a:cxnLst>
                <a:rect l="l" t="t" r="r" b="b"/>
                <a:pathLst>
                  <a:path w="95250" h="88918">
                    <a:moveTo>
                      <a:pt x="0" y="3193"/>
                    </a:moveTo>
                    <a:cubicBezTo>
                      <a:pt x="19050" y="6368"/>
                      <a:pt x="42616" y="0"/>
                      <a:pt x="57150" y="12718"/>
                    </a:cubicBezTo>
                    <a:cubicBezTo>
                      <a:pt x="72262" y="25941"/>
                      <a:pt x="62001" y="55669"/>
                      <a:pt x="76200" y="69868"/>
                    </a:cubicBezTo>
                    <a:lnTo>
                      <a:pt x="95250" y="889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8" name="Figura a mano libera 97"/>
              <p:cNvSpPr/>
              <p:nvPr/>
            </p:nvSpPr>
            <p:spPr>
              <a:xfrm>
                <a:off x="5562600" y="1647825"/>
                <a:ext cx="95250" cy="95250"/>
              </a:xfrm>
              <a:custGeom>
                <a:avLst/>
                <a:gdLst>
                  <a:gd name="connsiteX0" fmla="*/ 0 w 95250"/>
                  <a:gd name="connsiteY0" fmla="*/ 95250 h 95250"/>
                  <a:gd name="connsiteX1" fmla="*/ 19050 w 95250"/>
                  <a:gd name="connsiteY1" fmla="*/ 66675 h 95250"/>
                  <a:gd name="connsiteX2" fmla="*/ 28575 w 95250"/>
                  <a:gd name="connsiteY2" fmla="*/ 28575 h 95250"/>
                  <a:gd name="connsiteX3" fmla="*/ 57150 w 95250"/>
                  <a:gd name="connsiteY3" fmla="*/ 9525 h 95250"/>
                  <a:gd name="connsiteX4" fmla="*/ 9525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0" y="95250"/>
                    </a:moveTo>
                    <a:cubicBezTo>
                      <a:pt x="6350" y="85725"/>
                      <a:pt x="14541" y="77197"/>
                      <a:pt x="19050" y="66675"/>
                    </a:cubicBezTo>
                    <a:cubicBezTo>
                      <a:pt x="24207" y="54643"/>
                      <a:pt x="21313" y="39467"/>
                      <a:pt x="28575" y="28575"/>
                    </a:cubicBezTo>
                    <a:cubicBezTo>
                      <a:pt x="34925" y="19050"/>
                      <a:pt x="46628" y="14034"/>
                      <a:pt x="57150" y="9525"/>
                    </a:cubicBezTo>
                    <a:cubicBezTo>
                      <a:pt x="69182" y="4368"/>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8" name="Gruppo 133"/>
            <p:cNvGrpSpPr/>
            <p:nvPr/>
          </p:nvGrpSpPr>
          <p:grpSpPr>
            <a:xfrm>
              <a:off x="5810250" y="1809750"/>
              <a:ext cx="104775" cy="95250"/>
              <a:chOff x="5553075" y="1647825"/>
              <a:chExt cx="104775" cy="95250"/>
            </a:xfrm>
          </p:grpSpPr>
          <p:sp>
            <p:nvSpPr>
              <p:cNvPr id="95" name="Figura a mano libera 94"/>
              <p:cNvSpPr/>
              <p:nvPr/>
            </p:nvSpPr>
            <p:spPr>
              <a:xfrm>
                <a:off x="5553075" y="1654157"/>
                <a:ext cx="95250" cy="88918"/>
              </a:xfrm>
              <a:custGeom>
                <a:avLst/>
                <a:gdLst>
                  <a:gd name="connsiteX0" fmla="*/ 0 w 95250"/>
                  <a:gd name="connsiteY0" fmla="*/ 3193 h 88918"/>
                  <a:gd name="connsiteX1" fmla="*/ 57150 w 95250"/>
                  <a:gd name="connsiteY1" fmla="*/ 12718 h 88918"/>
                  <a:gd name="connsiteX2" fmla="*/ 76200 w 95250"/>
                  <a:gd name="connsiteY2" fmla="*/ 69868 h 88918"/>
                  <a:gd name="connsiteX3" fmla="*/ 95250 w 95250"/>
                  <a:gd name="connsiteY3" fmla="*/ 88918 h 88918"/>
                </a:gdLst>
                <a:ahLst/>
                <a:cxnLst>
                  <a:cxn ang="0">
                    <a:pos x="connsiteX0" y="connsiteY0"/>
                  </a:cxn>
                  <a:cxn ang="0">
                    <a:pos x="connsiteX1" y="connsiteY1"/>
                  </a:cxn>
                  <a:cxn ang="0">
                    <a:pos x="connsiteX2" y="connsiteY2"/>
                  </a:cxn>
                  <a:cxn ang="0">
                    <a:pos x="connsiteX3" y="connsiteY3"/>
                  </a:cxn>
                </a:cxnLst>
                <a:rect l="l" t="t" r="r" b="b"/>
                <a:pathLst>
                  <a:path w="95250" h="88918">
                    <a:moveTo>
                      <a:pt x="0" y="3193"/>
                    </a:moveTo>
                    <a:cubicBezTo>
                      <a:pt x="19050" y="6368"/>
                      <a:pt x="42616" y="0"/>
                      <a:pt x="57150" y="12718"/>
                    </a:cubicBezTo>
                    <a:cubicBezTo>
                      <a:pt x="72262" y="25941"/>
                      <a:pt x="62001" y="55669"/>
                      <a:pt x="76200" y="69868"/>
                    </a:cubicBezTo>
                    <a:lnTo>
                      <a:pt x="95250" y="889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6" name="Figura a mano libera 95"/>
              <p:cNvSpPr/>
              <p:nvPr/>
            </p:nvSpPr>
            <p:spPr>
              <a:xfrm>
                <a:off x="5562600" y="1647825"/>
                <a:ext cx="95250" cy="95250"/>
              </a:xfrm>
              <a:custGeom>
                <a:avLst/>
                <a:gdLst>
                  <a:gd name="connsiteX0" fmla="*/ 0 w 95250"/>
                  <a:gd name="connsiteY0" fmla="*/ 95250 h 95250"/>
                  <a:gd name="connsiteX1" fmla="*/ 19050 w 95250"/>
                  <a:gd name="connsiteY1" fmla="*/ 66675 h 95250"/>
                  <a:gd name="connsiteX2" fmla="*/ 28575 w 95250"/>
                  <a:gd name="connsiteY2" fmla="*/ 28575 h 95250"/>
                  <a:gd name="connsiteX3" fmla="*/ 57150 w 95250"/>
                  <a:gd name="connsiteY3" fmla="*/ 9525 h 95250"/>
                  <a:gd name="connsiteX4" fmla="*/ 9525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0" y="95250"/>
                    </a:moveTo>
                    <a:cubicBezTo>
                      <a:pt x="6350" y="85725"/>
                      <a:pt x="14541" y="77197"/>
                      <a:pt x="19050" y="66675"/>
                    </a:cubicBezTo>
                    <a:cubicBezTo>
                      <a:pt x="24207" y="54643"/>
                      <a:pt x="21313" y="39467"/>
                      <a:pt x="28575" y="28575"/>
                    </a:cubicBezTo>
                    <a:cubicBezTo>
                      <a:pt x="34925" y="19050"/>
                      <a:pt x="46628" y="14034"/>
                      <a:pt x="57150" y="9525"/>
                    </a:cubicBezTo>
                    <a:cubicBezTo>
                      <a:pt x="69182" y="4368"/>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9" name="Gruppo 136"/>
            <p:cNvGrpSpPr/>
            <p:nvPr/>
          </p:nvGrpSpPr>
          <p:grpSpPr>
            <a:xfrm>
              <a:off x="5543550" y="1809750"/>
              <a:ext cx="104775" cy="95250"/>
              <a:chOff x="5553075" y="1647825"/>
              <a:chExt cx="104775" cy="95250"/>
            </a:xfrm>
          </p:grpSpPr>
          <p:sp>
            <p:nvSpPr>
              <p:cNvPr id="93" name="Figura a mano libera 92"/>
              <p:cNvSpPr/>
              <p:nvPr/>
            </p:nvSpPr>
            <p:spPr>
              <a:xfrm>
                <a:off x="5553075" y="1654157"/>
                <a:ext cx="95250" cy="88918"/>
              </a:xfrm>
              <a:custGeom>
                <a:avLst/>
                <a:gdLst>
                  <a:gd name="connsiteX0" fmla="*/ 0 w 95250"/>
                  <a:gd name="connsiteY0" fmla="*/ 3193 h 88918"/>
                  <a:gd name="connsiteX1" fmla="*/ 57150 w 95250"/>
                  <a:gd name="connsiteY1" fmla="*/ 12718 h 88918"/>
                  <a:gd name="connsiteX2" fmla="*/ 76200 w 95250"/>
                  <a:gd name="connsiteY2" fmla="*/ 69868 h 88918"/>
                  <a:gd name="connsiteX3" fmla="*/ 95250 w 95250"/>
                  <a:gd name="connsiteY3" fmla="*/ 88918 h 88918"/>
                </a:gdLst>
                <a:ahLst/>
                <a:cxnLst>
                  <a:cxn ang="0">
                    <a:pos x="connsiteX0" y="connsiteY0"/>
                  </a:cxn>
                  <a:cxn ang="0">
                    <a:pos x="connsiteX1" y="connsiteY1"/>
                  </a:cxn>
                  <a:cxn ang="0">
                    <a:pos x="connsiteX2" y="connsiteY2"/>
                  </a:cxn>
                  <a:cxn ang="0">
                    <a:pos x="connsiteX3" y="connsiteY3"/>
                  </a:cxn>
                </a:cxnLst>
                <a:rect l="l" t="t" r="r" b="b"/>
                <a:pathLst>
                  <a:path w="95250" h="88918">
                    <a:moveTo>
                      <a:pt x="0" y="3193"/>
                    </a:moveTo>
                    <a:cubicBezTo>
                      <a:pt x="19050" y="6368"/>
                      <a:pt x="42616" y="0"/>
                      <a:pt x="57150" y="12718"/>
                    </a:cubicBezTo>
                    <a:cubicBezTo>
                      <a:pt x="72262" y="25941"/>
                      <a:pt x="62001" y="55669"/>
                      <a:pt x="76200" y="69868"/>
                    </a:cubicBezTo>
                    <a:lnTo>
                      <a:pt x="95250" y="889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4" name="Figura a mano libera 93"/>
              <p:cNvSpPr/>
              <p:nvPr/>
            </p:nvSpPr>
            <p:spPr>
              <a:xfrm>
                <a:off x="5562600" y="1647825"/>
                <a:ext cx="95250" cy="95250"/>
              </a:xfrm>
              <a:custGeom>
                <a:avLst/>
                <a:gdLst>
                  <a:gd name="connsiteX0" fmla="*/ 0 w 95250"/>
                  <a:gd name="connsiteY0" fmla="*/ 95250 h 95250"/>
                  <a:gd name="connsiteX1" fmla="*/ 19050 w 95250"/>
                  <a:gd name="connsiteY1" fmla="*/ 66675 h 95250"/>
                  <a:gd name="connsiteX2" fmla="*/ 28575 w 95250"/>
                  <a:gd name="connsiteY2" fmla="*/ 28575 h 95250"/>
                  <a:gd name="connsiteX3" fmla="*/ 57150 w 95250"/>
                  <a:gd name="connsiteY3" fmla="*/ 9525 h 95250"/>
                  <a:gd name="connsiteX4" fmla="*/ 9525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0" y="95250"/>
                    </a:moveTo>
                    <a:cubicBezTo>
                      <a:pt x="6350" y="85725"/>
                      <a:pt x="14541" y="77197"/>
                      <a:pt x="19050" y="66675"/>
                    </a:cubicBezTo>
                    <a:cubicBezTo>
                      <a:pt x="24207" y="54643"/>
                      <a:pt x="21313" y="39467"/>
                      <a:pt x="28575" y="28575"/>
                    </a:cubicBezTo>
                    <a:cubicBezTo>
                      <a:pt x="34925" y="19050"/>
                      <a:pt x="46628" y="14034"/>
                      <a:pt x="57150" y="9525"/>
                    </a:cubicBezTo>
                    <a:cubicBezTo>
                      <a:pt x="69182" y="4368"/>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92" name="Figura a mano libera 91"/>
            <p:cNvSpPr/>
            <p:nvPr/>
          </p:nvSpPr>
          <p:spPr>
            <a:xfrm>
              <a:off x="4876800" y="1438276"/>
              <a:ext cx="76200" cy="590550"/>
            </a:xfrm>
            <a:custGeom>
              <a:avLst/>
              <a:gdLst>
                <a:gd name="connsiteX0" fmla="*/ 76200 w 76200"/>
                <a:gd name="connsiteY0" fmla="*/ 0 h 485775"/>
                <a:gd name="connsiteX1" fmla="*/ 66675 w 76200"/>
                <a:gd name="connsiteY1" fmla="*/ 161925 h 485775"/>
                <a:gd name="connsiteX2" fmla="*/ 57150 w 76200"/>
                <a:gd name="connsiteY2" fmla="*/ 190500 h 485775"/>
                <a:gd name="connsiteX3" fmla="*/ 28575 w 76200"/>
                <a:gd name="connsiteY3" fmla="*/ 209550 h 485775"/>
                <a:gd name="connsiteX4" fmla="*/ 38100 w 76200"/>
                <a:gd name="connsiteY4" fmla="*/ 352425 h 485775"/>
                <a:gd name="connsiteX5" fmla="*/ 47625 w 76200"/>
                <a:gd name="connsiteY5" fmla="*/ 381000 h 485775"/>
                <a:gd name="connsiteX6" fmla="*/ 38100 w 76200"/>
                <a:gd name="connsiteY6" fmla="*/ 447675 h 485775"/>
                <a:gd name="connsiteX7" fmla="*/ 28575 w 76200"/>
                <a:gd name="connsiteY7" fmla="*/ 476250 h 485775"/>
                <a:gd name="connsiteX8" fmla="*/ 0 w 76200"/>
                <a:gd name="connsiteY8" fmla="*/ 48577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485775">
                  <a:moveTo>
                    <a:pt x="76200" y="0"/>
                  </a:moveTo>
                  <a:cubicBezTo>
                    <a:pt x="73025" y="53975"/>
                    <a:pt x="72055" y="108125"/>
                    <a:pt x="66675" y="161925"/>
                  </a:cubicBezTo>
                  <a:cubicBezTo>
                    <a:pt x="65676" y="171915"/>
                    <a:pt x="63422" y="182660"/>
                    <a:pt x="57150" y="190500"/>
                  </a:cubicBezTo>
                  <a:cubicBezTo>
                    <a:pt x="49999" y="199439"/>
                    <a:pt x="38100" y="203200"/>
                    <a:pt x="28575" y="209550"/>
                  </a:cubicBezTo>
                  <a:cubicBezTo>
                    <a:pt x="31750" y="257175"/>
                    <a:pt x="32829" y="304986"/>
                    <a:pt x="38100" y="352425"/>
                  </a:cubicBezTo>
                  <a:cubicBezTo>
                    <a:pt x="39209" y="362404"/>
                    <a:pt x="47625" y="370960"/>
                    <a:pt x="47625" y="381000"/>
                  </a:cubicBezTo>
                  <a:cubicBezTo>
                    <a:pt x="47625" y="403451"/>
                    <a:pt x="42503" y="425660"/>
                    <a:pt x="38100" y="447675"/>
                  </a:cubicBezTo>
                  <a:cubicBezTo>
                    <a:pt x="36131" y="457520"/>
                    <a:pt x="35675" y="469150"/>
                    <a:pt x="28575" y="476250"/>
                  </a:cubicBezTo>
                  <a:cubicBezTo>
                    <a:pt x="21475" y="483350"/>
                    <a:pt x="0" y="485775"/>
                    <a:pt x="0" y="4857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10" name="Gruppo 100"/>
          <p:cNvGrpSpPr/>
          <p:nvPr/>
        </p:nvGrpSpPr>
        <p:grpSpPr>
          <a:xfrm>
            <a:off x="799316" y="3078256"/>
            <a:ext cx="1553359" cy="1194099"/>
            <a:chOff x="4742666" y="1154206"/>
            <a:chExt cx="1553359" cy="1194099"/>
          </a:xfrm>
        </p:grpSpPr>
        <p:sp>
          <p:nvSpPr>
            <p:cNvPr id="102" name="Rettangolo 101"/>
            <p:cNvSpPr/>
            <p:nvPr/>
          </p:nvSpPr>
          <p:spPr>
            <a:xfrm>
              <a:off x="4742666" y="1154206"/>
              <a:ext cx="1549101" cy="119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ysClr val="windowText" lastClr="000000"/>
                </a:solidFill>
              </a:endParaRPr>
            </a:p>
          </p:txBody>
        </p:sp>
        <p:sp>
          <p:nvSpPr>
            <p:cNvPr id="103" name="Rettangolo 102"/>
            <p:cNvSpPr/>
            <p:nvPr/>
          </p:nvSpPr>
          <p:spPr>
            <a:xfrm>
              <a:off x="5286375" y="1533525"/>
              <a:ext cx="8636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Parallelogramma 103"/>
            <p:cNvSpPr/>
            <p:nvPr/>
          </p:nvSpPr>
          <p:spPr>
            <a:xfrm flipH="1">
              <a:off x="5076825" y="1257300"/>
              <a:ext cx="1079500" cy="279400"/>
            </a:xfrm>
            <a:prstGeom prst="parallelogram">
              <a:avLst>
                <a:gd name="adj" fmla="val 77273"/>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Rettangolo 104"/>
            <p:cNvSpPr/>
            <p:nvPr/>
          </p:nvSpPr>
          <p:spPr>
            <a:xfrm>
              <a:off x="4867275" y="1530350"/>
              <a:ext cx="4191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Rettangolo 105"/>
            <p:cNvSpPr/>
            <p:nvPr/>
          </p:nvSpPr>
          <p:spPr>
            <a:xfrm>
              <a:off x="5029200" y="1816100"/>
              <a:ext cx="101600" cy="203200"/>
            </a:xfrm>
            <a:prstGeom prst="rect">
              <a:avLst/>
            </a:prstGeom>
            <a:solidFill>
              <a:schemeClr val="accent3">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Rettangolo 106"/>
            <p:cNvSpPr/>
            <p:nvPr/>
          </p:nvSpPr>
          <p:spPr>
            <a:xfrm>
              <a:off x="5419725" y="16383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Rettangolo 107"/>
            <p:cNvSpPr/>
            <p:nvPr/>
          </p:nvSpPr>
          <p:spPr>
            <a:xfrm>
              <a:off x="5673725" y="16383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9" name="Rettangolo 108"/>
            <p:cNvSpPr/>
            <p:nvPr/>
          </p:nvSpPr>
          <p:spPr>
            <a:xfrm>
              <a:off x="5927725" y="16383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0" name="Rettangolo 109"/>
            <p:cNvSpPr/>
            <p:nvPr/>
          </p:nvSpPr>
          <p:spPr>
            <a:xfrm>
              <a:off x="5419725" y="18034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1" name="Rettangolo 110"/>
            <p:cNvSpPr/>
            <p:nvPr/>
          </p:nvSpPr>
          <p:spPr>
            <a:xfrm>
              <a:off x="5673725" y="18034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2" name="Rettangolo 111"/>
            <p:cNvSpPr/>
            <p:nvPr/>
          </p:nvSpPr>
          <p:spPr>
            <a:xfrm>
              <a:off x="5927725" y="18034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3" name="Rettangolo 112"/>
            <p:cNvSpPr/>
            <p:nvPr/>
          </p:nvSpPr>
          <p:spPr>
            <a:xfrm>
              <a:off x="5032375" y="16383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 name="Triangolo isoscele 113"/>
            <p:cNvSpPr/>
            <p:nvPr/>
          </p:nvSpPr>
          <p:spPr>
            <a:xfrm>
              <a:off x="4867275" y="1257300"/>
              <a:ext cx="425450" cy="273050"/>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5" name="Rettangolo 114"/>
            <p:cNvSpPr/>
            <p:nvPr/>
          </p:nvSpPr>
          <p:spPr>
            <a:xfrm>
              <a:off x="4752974" y="1753225"/>
              <a:ext cx="1543051" cy="58477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EDILIZIA Danneggiata</a:t>
              </a:r>
            </a:p>
          </p:txBody>
        </p:sp>
        <p:grpSp>
          <p:nvGrpSpPr>
            <p:cNvPr id="11" name="Gruppo 129"/>
            <p:cNvGrpSpPr/>
            <p:nvPr/>
          </p:nvGrpSpPr>
          <p:grpSpPr>
            <a:xfrm>
              <a:off x="5553075" y="1647825"/>
              <a:ext cx="104775" cy="95250"/>
              <a:chOff x="5553075" y="1647825"/>
              <a:chExt cx="104775" cy="95250"/>
            </a:xfrm>
          </p:grpSpPr>
          <p:sp>
            <p:nvSpPr>
              <p:cNvPr id="127" name="Figura a mano libera 126"/>
              <p:cNvSpPr/>
              <p:nvPr/>
            </p:nvSpPr>
            <p:spPr>
              <a:xfrm>
                <a:off x="5553075" y="1654157"/>
                <a:ext cx="95250" cy="88918"/>
              </a:xfrm>
              <a:custGeom>
                <a:avLst/>
                <a:gdLst>
                  <a:gd name="connsiteX0" fmla="*/ 0 w 95250"/>
                  <a:gd name="connsiteY0" fmla="*/ 3193 h 88918"/>
                  <a:gd name="connsiteX1" fmla="*/ 57150 w 95250"/>
                  <a:gd name="connsiteY1" fmla="*/ 12718 h 88918"/>
                  <a:gd name="connsiteX2" fmla="*/ 76200 w 95250"/>
                  <a:gd name="connsiteY2" fmla="*/ 69868 h 88918"/>
                  <a:gd name="connsiteX3" fmla="*/ 95250 w 95250"/>
                  <a:gd name="connsiteY3" fmla="*/ 88918 h 88918"/>
                </a:gdLst>
                <a:ahLst/>
                <a:cxnLst>
                  <a:cxn ang="0">
                    <a:pos x="connsiteX0" y="connsiteY0"/>
                  </a:cxn>
                  <a:cxn ang="0">
                    <a:pos x="connsiteX1" y="connsiteY1"/>
                  </a:cxn>
                  <a:cxn ang="0">
                    <a:pos x="connsiteX2" y="connsiteY2"/>
                  </a:cxn>
                  <a:cxn ang="0">
                    <a:pos x="connsiteX3" y="connsiteY3"/>
                  </a:cxn>
                </a:cxnLst>
                <a:rect l="l" t="t" r="r" b="b"/>
                <a:pathLst>
                  <a:path w="95250" h="88918">
                    <a:moveTo>
                      <a:pt x="0" y="3193"/>
                    </a:moveTo>
                    <a:cubicBezTo>
                      <a:pt x="19050" y="6368"/>
                      <a:pt x="42616" y="0"/>
                      <a:pt x="57150" y="12718"/>
                    </a:cubicBezTo>
                    <a:cubicBezTo>
                      <a:pt x="72262" y="25941"/>
                      <a:pt x="62001" y="55669"/>
                      <a:pt x="76200" y="69868"/>
                    </a:cubicBezTo>
                    <a:lnTo>
                      <a:pt x="95250" y="889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8" name="Figura a mano libera 127"/>
              <p:cNvSpPr/>
              <p:nvPr/>
            </p:nvSpPr>
            <p:spPr>
              <a:xfrm>
                <a:off x="5562600" y="1647825"/>
                <a:ext cx="95250" cy="95250"/>
              </a:xfrm>
              <a:custGeom>
                <a:avLst/>
                <a:gdLst>
                  <a:gd name="connsiteX0" fmla="*/ 0 w 95250"/>
                  <a:gd name="connsiteY0" fmla="*/ 95250 h 95250"/>
                  <a:gd name="connsiteX1" fmla="*/ 19050 w 95250"/>
                  <a:gd name="connsiteY1" fmla="*/ 66675 h 95250"/>
                  <a:gd name="connsiteX2" fmla="*/ 28575 w 95250"/>
                  <a:gd name="connsiteY2" fmla="*/ 28575 h 95250"/>
                  <a:gd name="connsiteX3" fmla="*/ 57150 w 95250"/>
                  <a:gd name="connsiteY3" fmla="*/ 9525 h 95250"/>
                  <a:gd name="connsiteX4" fmla="*/ 9525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0" y="95250"/>
                    </a:moveTo>
                    <a:cubicBezTo>
                      <a:pt x="6350" y="85725"/>
                      <a:pt x="14541" y="77197"/>
                      <a:pt x="19050" y="66675"/>
                    </a:cubicBezTo>
                    <a:cubicBezTo>
                      <a:pt x="24207" y="54643"/>
                      <a:pt x="21313" y="39467"/>
                      <a:pt x="28575" y="28575"/>
                    </a:cubicBezTo>
                    <a:cubicBezTo>
                      <a:pt x="34925" y="19050"/>
                      <a:pt x="46628" y="14034"/>
                      <a:pt x="57150" y="9525"/>
                    </a:cubicBezTo>
                    <a:cubicBezTo>
                      <a:pt x="69182" y="4368"/>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13" name="Gruppo 130"/>
            <p:cNvGrpSpPr/>
            <p:nvPr/>
          </p:nvGrpSpPr>
          <p:grpSpPr>
            <a:xfrm>
              <a:off x="5810250" y="1647825"/>
              <a:ext cx="104775" cy="95250"/>
              <a:chOff x="5553075" y="1647825"/>
              <a:chExt cx="104775" cy="95250"/>
            </a:xfrm>
          </p:grpSpPr>
          <p:sp>
            <p:nvSpPr>
              <p:cNvPr id="125" name="Figura a mano libera 124"/>
              <p:cNvSpPr/>
              <p:nvPr/>
            </p:nvSpPr>
            <p:spPr>
              <a:xfrm>
                <a:off x="5553075" y="1654157"/>
                <a:ext cx="95250" cy="88918"/>
              </a:xfrm>
              <a:custGeom>
                <a:avLst/>
                <a:gdLst>
                  <a:gd name="connsiteX0" fmla="*/ 0 w 95250"/>
                  <a:gd name="connsiteY0" fmla="*/ 3193 h 88918"/>
                  <a:gd name="connsiteX1" fmla="*/ 57150 w 95250"/>
                  <a:gd name="connsiteY1" fmla="*/ 12718 h 88918"/>
                  <a:gd name="connsiteX2" fmla="*/ 76200 w 95250"/>
                  <a:gd name="connsiteY2" fmla="*/ 69868 h 88918"/>
                  <a:gd name="connsiteX3" fmla="*/ 95250 w 95250"/>
                  <a:gd name="connsiteY3" fmla="*/ 88918 h 88918"/>
                </a:gdLst>
                <a:ahLst/>
                <a:cxnLst>
                  <a:cxn ang="0">
                    <a:pos x="connsiteX0" y="connsiteY0"/>
                  </a:cxn>
                  <a:cxn ang="0">
                    <a:pos x="connsiteX1" y="connsiteY1"/>
                  </a:cxn>
                  <a:cxn ang="0">
                    <a:pos x="connsiteX2" y="connsiteY2"/>
                  </a:cxn>
                  <a:cxn ang="0">
                    <a:pos x="connsiteX3" y="connsiteY3"/>
                  </a:cxn>
                </a:cxnLst>
                <a:rect l="l" t="t" r="r" b="b"/>
                <a:pathLst>
                  <a:path w="95250" h="88918">
                    <a:moveTo>
                      <a:pt x="0" y="3193"/>
                    </a:moveTo>
                    <a:cubicBezTo>
                      <a:pt x="19050" y="6368"/>
                      <a:pt x="42616" y="0"/>
                      <a:pt x="57150" y="12718"/>
                    </a:cubicBezTo>
                    <a:cubicBezTo>
                      <a:pt x="72262" y="25941"/>
                      <a:pt x="62001" y="55669"/>
                      <a:pt x="76200" y="69868"/>
                    </a:cubicBezTo>
                    <a:lnTo>
                      <a:pt x="95250" y="889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6" name="Figura a mano libera 125"/>
              <p:cNvSpPr/>
              <p:nvPr/>
            </p:nvSpPr>
            <p:spPr>
              <a:xfrm>
                <a:off x="5562600" y="1647825"/>
                <a:ext cx="95250" cy="95250"/>
              </a:xfrm>
              <a:custGeom>
                <a:avLst/>
                <a:gdLst>
                  <a:gd name="connsiteX0" fmla="*/ 0 w 95250"/>
                  <a:gd name="connsiteY0" fmla="*/ 95250 h 95250"/>
                  <a:gd name="connsiteX1" fmla="*/ 19050 w 95250"/>
                  <a:gd name="connsiteY1" fmla="*/ 66675 h 95250"/>
                  <a:gd name="connsiteX2" fmla="*/ 28575 w 95250"/>
                  <a:gd name="connsiteY2" fmla="*/ 28575 h 95250"/>
                  <a:gd name="connsiteX3" fmla="*/ 57150 w 95250"/>
                  <a:gd name="connsiteY3" fmla="*/ 9525 h 95250"/>
                  <a:gd name="connsiteX4" fmla="*/ 9525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0" y="95250"/>
                    </a:moveTo>
                    <a:cubicBezTo>
                      <a:pt x="6350" y="85725"/>
                      <a:pt x="14541" y="77197"/>
                      <a:pt x="19050" y="66675"/>
                    </a:cubicBezTo>
                    <a:cubicBezTo>
                      <a:pt x="24207" y="54643"/>
                      <a:pt x="21313" y="39467"/>
                      <a:pt x="28575" y="28575"/>
                    </a:cubicBezTo>
                    <a:cubicBezTo>
                      <a:pt x="34925" y="19050"/>
                      <a:pt x="46628" y="14034"/>
                      <a:pt x="57150" y="9525"/>
                    </a:cubicBezTo>
                    <a:cubicBezTo>
                      <a:pt x="69182" y="4368"/>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14" name="Gruppo 133"/>
            <p:cNvGrpSpPr/>
            <p:nvPr/>
          </p:nvGrpSpPr>
          <p:grpSpPr>
            <a:xfrm>
              <a:off x="5810250" y="1809750"/>
              <a:ext cx="104775" cy="95250"/>
              <a:chOff x="5553075" y="1647825"/>
              <a:chExt cx="104775" cy="95250"/>
            </a:xfrm>
          </p:grpSpPr>
          <p:sp>
            <p:nvSpPr>
              <p:cNvPr id="123" name="Figura a mano libera 122"/>
              <p:cNvSpPr/>
              <p:nvPr/>
            </p:nvSpPr>
            <p:spPr>
              <a:xfrm>
                <a:off x="5553075" y="1654157"/>
                <a:ext cx="95250" cy="88918"/>
              </a:xfrm>
              <a:custGeom>
                <a:avLst/>
                <a:gdLst>
                  <a:gd name="connsiteX0" fmla="*/ 0 w 95250"/>
                  <a:gd name="connsiteY0" fmla="*/ 3193 h 88918"/>
                  <a:gd name="connsiteX1" fmla="*/ 57150 w 95250"/>
                  <a:gd name="connsiteY1" fmla="*/ 12718 h 88918"/>
                  <a:gd name="connsiteX2" fmla="*/ 76200 w 95250"/>
                  <a:gd name="connsiteY2" fmla="*/ 69868 h 88918"/>
                  <a:gd name="connsiteX3" fmla="*/ 95250 w 95250"/>
                  <a:gd name="connsiteY3" fmla="*/ 88918 h 88918"/>
                </a:gdLst>
                <a:ahLst/>
                <a:cxnLst>
                  <a:cxn ang="0">
                    <a:pos x="connsiteX0" y="connsiteY0"/>
                  </a:cxn>
                  <a:cxn ang="0">
                    <a:pos x="connsiteX1" y="connsiteY1"/>
                  </a:cxn>
                  <a:cxn ang="0">
                    <a:pos x="connsiteX2" y="connsiteY2"/>
                  </a:cxn>
                  <a:cxn ang="0">
                    <a:pos x="connsiteX3" y="connsiteY3"/>
                  </a:cxn>
                </a:cxnLst>
                <a:rect l="l" t="t" r="r" b="b"/>
                <a:pathLst>
                  <a:path w="95250" h="88918">
                    <a:moveTo>
                      <a:pt x="0" y="3193"/>
                    </a:moveTo>
                    <a:cubicBezTo>
                      <a:pt x="19050" y="6368"/>
                      <a:pt x="42616" y="0"/>
                      <a:pt x="57150" y="12718"/>
                    </a:cubicBezTo>
                    <a:cubicBezTo>
                      <a:pt x="72262" y="25941"/>
                      <a:pt x="62001" y="55669"/>
                      <a:pt x="76200" y="69868"/>
                    </a:cubicBezTo>
                    <a:lnTo>
                      <a:pt x="95250" y="889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4" name="Figura a mano libera 123"/>
              <p:cNvSpPr/>
              <p:nvPr/>
            </p:nvSpPr>
            <p:spPr>
              <a:xfrm>
                <a:off x="5562600" y="1647825"/>
                <a:ext cx="95250" cy="95250"/>
              </a:xfrm>
              <a:custGeom>
                <a:avLst/>
                <a:gdLst>
                  <a:gd name="connsiteX0" fmla="*/ 0 w 95250"/>
                  <a:gd name="connsiteY0" fmla="*/ 95250 h 95250"/>
                  <a:gd name="connsiteX1" fmla="*/ 19050 w 95250"/>
                  <a:gd name="connsiteY1" fmla="*/ 66675 h 95250"/>
                  <a:gd name="connsiteX2" fmla="*/ 28575 w 95250"/>
                  <a:gd name="connsiteY2" fmla="*/ 28575 h 95250"/>
                  <a:gd name="connsiteX3" fmla="*/ 57150 w 95250"/>
                  <a:gd name="connsiteY3" fmla="*/ 9525 h 95250"/>
                  <a:gd name="connsiteX4" fmla="*/ 9525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0" y="95250"/>
                    </a:moveTo>
                    <a:cubicBezTo>
                      <a:pt x="6350" y="85725"/>
                      <a:pt x="14541" y="77197"/>
                      <a:pt x="19050" y="66675"/>
                    </a:cubicBezTo>
                    <a:cubicBezTo>
                      <a:pt x="24207" y="54643"/>
                      <a:pt x="21313" y="39467"/>
                      <a:pt x="28575" y="28575"/>
                    </a:cubicBezTo>
                    <a:cubicBezTo>
                      <a:pt x="34925" y="19050"/>
                      <a:pt x="46628" y="14034"/>
                      <a:pt x="57150" y="9525"/>
                    </a:cubicBezTo>
                    <a:cubicBezTo>
                      <a:pt x="69182" y="4368"/>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15" name="Gruppo 136"/>
            <p:cNvGrpSpPr/>
            <p:nvPr/>
          </p:nvGrpSpPr>
          <p:grpSpPr>
            <a:xfrm>
              <a:off x="5543550" y="1809750"/>
              <a:ext cx="104775" cy="95250"/>
              <a:chOff x="5553075" y="1647825"/>
              <a:chExt cx="104775" cy="95250"/>
            </a:xfrm>
          </p:grpSpPr>
          <p:sp>
            <p:nvSpPr>
              <p:cNvPr id="121" name="Figura a mano libera 120"/>
              <p:cNvSpPr/>
              <p:nvPr/>
            </p:nvSpPr>
            <p:spPr>
              <a:xfrm>
                <a:off x="5553075" y="1654157"/>
                <a:ext cx="95250" cy="88918"/>
              </a:xfrm>
              <a:custGeom>
                <a:avLst/>
                <a:gdLst>
                  <a:gd name="connsiteX0" fmla="*/ 0 w 95250"/>
                  <a:gd name="connsiteY0" fmla="*/ 3193 h 88918"/>
                  <a:gd name="connsiteX1" fmla="*/ 57150 w 95250"/>
                  <a:gd name="connsiteY1" fmla="*/ 12718 h 88918"/>
                  <a:gd name="connsiteX2" fmla="*/ 76200 w 95250"/>
                  <a:gd name="connsiteY2" fmla="*/ 69868 h 88918"/>
                  <a:gd name="connsiteX3" fmla="*/ 95250 w 95250"/>
                  <a:gd name="connsiteY3" fmla="*/ 88918 h 88918"/>
                </a:gdLst>
                <a:ahLst/>
                <a:cxnLst>
                  <a:cxn ang="0">
                    <a:pos x="connsiteX0" y="connsiteY0"/>
                  </a:cxn>
                  <a:cxn ang="0">
                    <a:pos x="connsiteX1" y="connsiteY1"/>
                  </a:cxn>
                  <a:cxn ang="0">
                    <a:pos x="connsiteX2" y="connsiteY2"/>
                  </a:cxn>
                  <a:cxn ang="0">
                    <a:pos x="connsiteX3" y="connsiteY3"/>
                  </a:cxn>
                </a:cxnLst>
                <a:rect l="l" t="t" r="r" b="b"/>
                <a:pathLst>
                  <a:path w="95250" h="88918">
                    <a:moveTo>
                      <a:pt x="0" y="3193"/>
                    </a:moveTo>
                    <a:cubicBezTo>
                      <a:pt x="19050" y="6368"/>
                      <a:pt x="42616" y="0"/>
                      <a:pt x="57150" y="12718"/>
                    </a:cubicBezTo>
                    <a:cubicBezTo>
                      <a:pt x="72262" y="25941"/>
                      <a:pt x="62001" y="55669"/>
                      <a:pt x="76200" y="69868"/>
                    </a:cubicBezTo>
                    <a:lnTo>
                      <a:pt x="95250" y="889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2" name="Figura a mano libera 121"/>
              <p:cNvSpPr/>
              <p:nvPr/>
            </p:nvSpPr>
            <p:spPr>
              <a:xfrm>
                <a:off x="5562600" y="1647825"/>
                <a:ext cx="95250" cy="95250"/>
              </a:xfrm>
              <a:custGeom>
                <a:avLst/>
                <a:gdLst>
                  <a:gd name="connsiteX0" fmla="*/ 0 w 95250"/>
                  <a:gd name="connsiteY0" fmla="*/ 95250 h 95250"/>
                  <a:gd name="connsiteX1" fmla="*/ 19050 w 95250"/>
                  <a:gd name="connsiteY1" fmla="*/ 66675 h 95250"/>
                  <a:gd name="connsiteX2" fmla="*/ 28575 w 95250"/>
                  <a:gd name="connsiteY2" fmla="*/ 28575 h 95250"/>
                  <a:gd name="connsiteX3" fmla="*/ 57150 w 95250"/>
                  <a:gd name="connsiteY3" fmla="*/ 9525 h 95250"/>
                  <a:gd name="connsiteX4" fmla="*/ 9525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0" y="95250"/>
                    </a:moveTo>
                    <a:cubicBezTo>
                      <a:pt x="6350" y="85725"/>
                      <a:pt x="14541" y="77197"/>
                      <a:pt x="19050" y="66675"/>
                    </a:cubicBezTo>
                    <a:cubicBezTo>
                      <a:pt x="24207" y="54643"/>
                      <a:pt x="21313" y="39467"/>
                      <a:pt x="28575" y="28575"/>
                    </a:cubicBezTo>
                    <a:cubicBezTo>
                      <a:pt x="34925" y="19050"/>
                      <a:pt x="46628" y="14034"/>
                      <a:pt x="57150" y="9525"/>
                    </a:cubicBezTo>
                    <a:cubicBezTo>
                      <a:pt x="69182" y="4368"/>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120" name="Figura a mano libera 119"/>
            <p:cNvSpPr/>
            <p:nvPr/>
          </p:nvSpPr>
          <p:spPr>
            <a:xfrm>
              <a:off x="4876800" y="1438276"/>
              <a:ext cx="76200" cy="590550"/>
            </a:xfrm>
            <a:custGeom>
              <a:avLst/>
              <a:gdLst>
                <a:gd name="connsiteX0" fmla="*/ 76200 w 76200"/>
                <a:gd name="connsiteY0" fmla="*/ 0 h 485775"/>
                <a:gd name="connsiteX1" fmla="*/ 66675 w 76200"/>
                <a:gd name="connsiteY1" fmla="*/ 161925 h 485775"/>
                <a:gd name="connsiteX2" fmla="*/ 57150 w 76200"/>
                <a:gd name="connsiteY2" fmla="*/ 190500 h 485775"/>
                <a:gd name="connsiteX3" fmla="*/ 28575 w 76200"/>
                <a:gd name="connsiteY3" fmla="*/ 209550 h 485775"/>
                <a:gd name="connsiteX4" fmla="*/ 38100 w 76200"/>
                <a:gd name="connsiteY4" fmla="*/ 352425 h 485775"/>
                <a:gd name="connsiteX5" fmla="*/ 47625 w 76200"/>
                <a:gd name="connsiteY5" fmla="*/ 381000 h 485775"/>
                <a:gd name="connsiteX6" fmla="*/ 38100 w 76200"/>
                <a:gd name="connsiteY6" fmla="*/ 447675 h 485775"/>
                <a:gd name="connsiteX7" fmla="*/ 28575 w 76200"/>
                <a:gd name="connsiteY7" fmla="*/ 476250 h 485775"/>
                <a:gd name="connsiteX8" fmla="*/ 0 w 76200"/>
                <a:gd name="connsiteY8" fmla="*/ 48577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485775">
                  <a:moveTo>
                    <a:pt x="76200" y="0"/>
                  </a:moveTo>
                  <a:cubicBezTo>
                    <a:pt x="73025" y="53975"/>
                    <a:pt x="72055" y="108125"/>
                    <a:pt x="66675" y="161925"/>
                  </a:cubicBezTo>
                  <a:cubicBezTo>
                    <a:pt x="65676" y="171915"/>
                    <a:pt x="63422" y="182660"/>
                    <a:pt x="57150" y="190500"/>
                  </a:cubicBezTo>
                  <a:cubicBezTo>
                    <a:pt x="49999" y="199439"/>
                    <a:pt x="38100" y="203200"/>
                    <a:pt x="28575" y="209550"/>
                  </a:cubicBezTo>
                  <a:cubicBezTo>
                    <a:pt x="31750" y="257175"/>
                    <a:pt x="32829" y="304986"/>
                    <a:pt x="38100" y="352425"/>
                  </a:cubicBezTo>
                  <a:cubicBezTo>
                    <a:pt x="39209" y="362404"/>
                    <a:pt x="47625" y="370960"/>
                    <a:pt x="47625" y="381000"/>
                  </a:cubicBezTo>
                  <a:cubicBezTo>
                    <a:pt x="47625" y="403451"/>
                    <a:pt x="42503" y="425660"/>
                    <a:pt x="38100" y="447675"/>
                  </a:cubicBezTo>
                  <a:cubicBezTo>
                    <a:pt x="36131" y="457520"/>
                    <a:pt x="35675" y="469150"/>
                    <a:pt x="28575" y="476250"/>
                  </a:cubicBezTo>
                  <a:cubicBezTo>
                    <a:pt x="21475" y="483350"/>
                    <a:pt x="0" y="485775"/>
                    <a:pt x="0" y="4857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16" name="Gruppo 130"/>
          <p:cNvGrpSpPr/>
          <p:nvPr/>
        </p:nvGrpSpPr>
        <p:grpSpPr>
          <a:xfrm>
            <a:off x="799316" y="4449856"/>
            <a:ext cx="1553359" cy="1194099"/>
            <a:chOff x="4742666" y="1154206"/>
            <a:chExt cx="1553359" cy="1194099"/>
          </a:xfrm>
        </p:grpSpPr>
        <p:sp>
          <p:nvSpPr>
            <p:cNvPr id="132" name="Rettangolo 131"/>
            <p:cNvSpPr/>
            <p:nvPr/>
          </p:nvSpPr>
          <p:spPr>
            <a:xfrm>
              <a:off x="4742666" y="1154206"/>
              <a:ext cx="1549101" cy="119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ysClr val="windowText" lastClr="000000"/>
                </a:solidFill>
              </a:endParaRPr>
            </a:p>
          </p:txBody>
        </p:sp>
        <p:sp>
          <p:nvSpPr>
            <p:cNvPr id="133" name="Rettangolo 132"/>
            <p:cNvSpPr/>
            <p:nvPr/>
          </p:nvSpPr>
          <p:spPr>
            <a:xfrm>
              <a:off x="5286375" y="1533525"/>
              <a:ext cx="8636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4" name="Parallelogramma 133"/>
            <p:cNvSpPr/>
            <p:nvPr/>
          </p:nvSpPr>
          <p:spPr>
            <a:xfrm flipH="1">
              <a:off x="5076825" y="1257300"/>
              <a:ext cx="1079500" cy="279400"/>
            </a:xfrm>
            <a:prstGeom prst="parallelogram">
              <a:avLst>
                <a:gd name="adj" fmla="val 77273"/>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5" name="Rettangolo 134"/>
            <p:cNvSpPr/>
            <p:nvPr/>
          </p:nvSpPr>
          <p:spPr>
            <a:xfrm>
              <a:off x="4867275" y="1530350"/>
              <a:ext cx="4191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6" name="Rettangolo 135"/>
            <p:cNvSpPr/>
            <p:nvPr/>
          </p:nvSpPr>
          <p:spPr>
            <a:xfrm>
              <a:off x="5029200" y="1816100"/>
              <a:ext cx="101600" cy="203200"/>
            </a:xfrm>
            <a:prstGeom prst="rect">
              <a:avLst/>
            </a:prstGeom>
            <a:solidFill>
              <a:schemeClr val="accent3">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7" name="Rettangolo 136"/>
            <p:cNvSpPr/>
            <p:nvPr/>
          </p:nvSpPr>
          <p:spPr>
            <a:xfrm>
              <a:off x="5419725" y="16383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8" name="Rettangolo 137"/>
            <p:cNvSpPr/>
            <p:nvPr/>
          </p:nvSpPr>
          <p:spPr>
            <a:xfrm>
              <a:off x="5673725" y="16383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9" name="Rettangolo 138"/>
            <p:cNvSpPr/>
            <p:nvPr/>
          </p:nvSpPr>
          <p:spPr>
            <a:xfrm>
              <a:off x="5927725" y="16383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0" name="Rettangolo 139"/>
            <p:cNvSpPr/>
            <p:nvPr/>
          </p:nvSpPr>
          <p:spPr>
            <a:xfrm>
              <a:off x="5419725" y="18034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1" name="Rettangolo 140"/>
            <p:cNvSpPr/>
            <p:nvPr/>
          </p:nvSpPr>
          <p:spPr>
            <a:xfrm>
              <a:off x="5673725" y="18034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2" name="Rettangolo 141"/>
            <p:cNvSpPr/>
            <p:nvPr/>
          </p:nvSpPr>
          <p:spPr>
            <a:xfrm>
              <a:off x="5927725" y="18034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3" name="Rettangolo 142"/>
            <p:cNvSpPr/>
            <p:nvPr/>
          </p:nvSpPr>
          <p:spPr>
            <a:xfrm>
              <a:off x="5032375" y="16383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4" name="Triangolo isoscele 143"/>
            <p:cNvSpPr/>
            <p:nvPr/>
          </p:nvSpPr>
          <p:spPr>
            <a:xfrm>
              <a:off x="4867275" y="1257300"/>
              <a:ext cx="425450" cy="273050"/>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5" name="Rettangolo 144"/>
            <p:cNvSpPr/>
            <p:nvPr/>
          </p:nvSpPr>
          <p:spPr>
            <a:xfrm>
              <a:off x="4752974" y="1753225"/>
              <a:ext cx="1543051" cy="58477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EDILIZIA Danneggiata</a:t>
              </a:r>
            </a:p>
          </p:txBody>
        </p:sp>
        <p:grpSp>
          <p:nvGrpSpPr>
            <p:cNvPr id="17" name="Gruppo 129"/>
            <p:cNvGrpSpPr/>
            <p:nvPr/>
          </p:nvGrpSpPr>
          <p:grpSpPr>
            <a:xfrm>
              <a:off x="5553075" y="1647825"/>
              <a:ext cx="104775" cy="95250"/>
              <a:chOff x="5553075" y="1647825"/>
              <a:chExt cx="104775" cy="95250"/>
            </a:xfrm>
          </p:grpSpPr>
          <p:sp>
            <p:nvSpPr>
              <p:cNvPr id="157" name="Figura a mano libera 156"/>
              <p:cNvSpPr/>
              <p:nvPr/>
            </p:nvSpPr>
            <p:spPr>
              <a:xfrm>
                <a:off x="5553075" y="1654157"/>
                <a:ext cx="95250" cy="88918"/>
              </a:xfrm>
              <a:custGeom>
                <a:avLst/>
                <a:gdLst>
                  <a:gd name="connsiteX0" fmla="*/ 0 w 95250"/>
                  <a:gd name="connsiteY0" fmla="*/ 3193 h 88918"/>
                  <a:gd name="connsiteX1" fmla="*/ 57150 w 95250"/>
                  <a:gd name="connsiteY1" fmla="*/ 12718 h 88918"/>
                  <a:gd name="connsiteX2" fmla="*/ 76200 w 95250"/>
                  <a:gd name="connsiteY2" fmla="*/ 69868 h 88918"/>
                  <a:gd name="connsiteX3" fmla="*/ 95250 w 95250"/>
                  <a:gd name="connsiteY3" fmla="*/ 88918 h 88918"/>
                </a:gdLst>
                <a:ahLst/>
                <a:cxnLst>
                  <a:cxn ang="0">
                    <a:pos x="connsiteX0" y="connsiteY0"/>
                  </a:cxn>
                  <a:cxn ang="0">
                    <a:pos x="connsiteX1" y="connsiteY1"/>
                  </a:cxn>
                  <a:cxn ang="0">
                    <a:pos x="connsiteX2" y="connsiteY2"/>
                  </a:cxn>
                  <a:cxn ang="0">
                    <a:pos x="connsiteX3" y="connsiteY3"/>
                  </a:cxn>
                </a:cxnLst>
                <a:rect l="l" t="t" r="r" b="b"/>
                <a:pathLst>
                  <a:path w="95250" h="88918">
                    <a:moveTo>
                      <a:pt x="0" y="3193"/>
                    </a:moveTo>
                    <a:cubicBezTo>
                      <a:pt x="19050" y="6368"/>
                      <a:pt x="42616" y="0"/>
                      <a:pt x="57150" y="12718"/>
                    </a:cubicBezTo>
                    <a:cubicBezTo>
                      <a:pt x="72262" y="25941"/>
                      <a:pt x="62001" y="55669"/>
                      <a:pt x="76200" y="69868"/>
                    </a:cubicBezTo>
                    <a:lnTo>
                      <a:pt x="95250" y="889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8" name="Figura a mano libera 157"/>
              <p:cNvSpPr/>
              <p:nvPr/>
            </p:nvSpPr>
            <p:spPr>
              <a:xfrm>
                <a:off x="5562600" y="1647825"/>
                <a:ext cx="95250" cy="95250"/>
              </a:xfrm>
              <a:custGeom>
                <a:avLst/>
                <a:gdLst>
                  <a:gd name="connsiteX0" fmla="*/ 0 w 95250"/>
                  <a:gd name="connsiteY0" fmla="*/ 95250 h 95250"/>
                  <a:gd name="connsiteX1" fmla="*/ 19050 w 95250"/>
                  <a:gd name="connsiteY1" fmla="*/ 66675 h 95250"/>
                  <a:gd name="connsiteX2" fmla="*/ 28575 w 95250"/>
                  <a:gd name="connsiteY2" fmla="*/ 28575 h 95250"/>
                  <a:gd name="connsiteX3" fmla="*/ 57150 w 95250"/>
                  <a:gd name="connsiteY3" fmla="*/ 9525 h 95250"/>
                  <a:gd name="connsiteX4" fmla="*/ 9525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0" y="95250"/>
                    </a:moveTo>
                    <a:cubicBezTo>
                      <a:pt x="6350" y="85725"/>
                      <a:pt x="14541" y="77197"/>
                      <a:pt x="19050" y="66675"/>
                    </a:cubicBezTo>
                    <a:cubicBezTo>
                      <a:pt x="24207" y="54643"/>
                      <a:pt x="21313" y="39467"/>
                      <a:pt x="28575" y="28575"/>
                    </a:cubicBezTo>
                    <a:cubicBezTo>
                      <a:pt x="34925" y="19050"/>
                      <a:pt x="46628" y="14034"/>
                      <a:pt x="57150" y="9525"/>
                    </a:cubicBezTo>
                    <a:cubicBezTo>
                      <a:pt x="69182" y="4368"/>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18" name="Gruppo 130"/>
            <p:cNvGrpSpPr/>
            <p:nvPr/>
          </p:nvGrpSpPr>
          <p:grpSpPr>
            <a:xfrm>
              <a:off x="5810250" y="1647825"/>
              <a:ext cx="104775" cy="95250"/>
              <a:chOff x="5553075" y="1647825"/>
              <a:chExt cx="104775" cy="95250"/>
            </a:xfrm>
          </p:grpSpPr>
          <p:sp>
            <p:nvSpPr>
              <p:cNvPr id="155" name="Figura a mano libera 154"/>
              <p:cNvSpPr/>
              <p:nvPr/>
            </p:nvSpPr>
            <p:spPr>
              <a:xfrm>
                <a:off x="5553075" y="1654157"/>
                <a:ext cx="95250" cy="88918"/>
              </a:xfrm>
              <a:custGeom>
                <a:avLst/>
                <a:gdLst>
                  <a:gd name="connsiteX0" fmla="*/ 0 w 95250"/>
                  <a:gd name="connsiteY0" fmla="*/ 3193 h 88918"/>
                  <a:gd name="connsiteX1" fmla="*/ 57150 w 95250"/>
                  <a:gd name="connsiteY1" fmla="*/ 12718 h 88918"/>
                  <a:gd name="connsiteX2" fmla="*/ 76200 w 95250"/>
                  <a:gd name="connsiteY2" fmla="*/ 69868 h 88918"/>
                  <a:gd name="connsiteX3" fmla="*/ 95250 w 95250"/>
                  <a:gd name="connsiteY3" fmla="*/ 88918 h 88918"/>
                </a:gdLst>
                <a:ahLst/>
                <a:cxnLst>
                  <a:cxn ang="0">
                    <a:pos x="connsiteX0" y="connsiteY0"/>
                  </a:cxn>
                  <a:cxn ang="0">
                    <a:pos x="connsiteX1" y="connsiteY1"/>
                  </a:cxn>
                  <a:cxn ang="0">
                    <a:pos x="connsiteX2" y="connsiteY2"/>
                  </a:cxn>
                  <a:cxn ang="0">
                    <a:pos x="connsiteX3" y="connsiteY3"/>
                  </a:cxn>
                </a:cxnLst>
                <a:rect l="l" t="t" r="r" b="b"/>
                <a:pathLst>
                  <a:path w="95250" h="88918">
                    <a:moveTo>
                      <a:pt x="0" y="3193"/>
                    </a:moveTo>
                    <a:cubicBezTo>
                      <a:pt x="19050" y="6368"/>
                      <a:pt x="42616" y="0"/>
                      <a:pt x="57150" y="12718"/>
                    </a:cubicBezTo>
                    <a:cubicBezTo>
                      <a:pt x="72262" y="25941"/>
                      <a:pt x="62001" y="55669"/>
                      <a:pt x="76200" y="69868"/>
                    </a:cubicBezTo>
                    <a:lnTo>
                      <a:pt x="95250" y="889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6" name="Figura a mano libera 155"/>
              <p:cNvSpPr/>
              <p:nvPr/>
            </p:nvSpPr>
            <p:spPr>
              <a:xfrm>
                <a:off x="5562600" y="1647825"/>
                <a:ext cx="95250" cy="95250"/>
              </a:xfrm>
              <a:custGeom>
                <a:avLst/>
                <a:gdLst>
                  <a:gd name="connsiteX0" fmla="*/ 0 w 95250"/>
                  <a:gd name="connsiteY0" fmla="*/ 95250 h 95250"/>
                  <a:gd name="connsiteX1" fmla="*/ 19050 w 95250"/>
                  <a:gd name="connsiteY1" fmla="*/ 66675 h 95250"/>
                  <a:gd name="connsiteX2" fmla="*/ 28575 w 95250"/>
                  <a:gd name="connsiteY2" fmla="*/ 28575 h 95250"/>
                  <a:gd name="connsiteX3" fmla="*/ 57150 w 95250"/>
                  <a:gd name="connsiteY3" fmla="*/ 9525 h 95250"/>
                  <a:gd name="connsiteX4" fmla="*/ 9525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0" y="95250"/>
                    </a:moveTo>
                    <a:cubicBezTo>
                      <a:pt x="6350" y="85725"/>
                      <a:pt x="14541" y="77197"/>
                      <a:pt x="19050" y="66675"/>
                    </a:cubicBezTo>
                    <a:cubicBezTo>
                      <a:pt x="24207" y="54643"/>
                      <a:pt x="21313" y="39467"/>
                      <a:pt x="28575" y="28575"/>
                    </a:cubicBezTo>
                    <a:cubicBezTo>
                      <a:pt x="34925" y="19050"/>
                      <a:pt x="46628" y="14034"/>
                      <a:pt x="57150" y="9525"/>
                    </a:cubicBezTo>
                    <a:cubicBezTo>
                      <a:pt x="69182" y="4368"/>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19" name="Gruppo 133"/>
            <p:cNvGrpSpPr/>
            <p:nvPr/>
          </p:nvGrpSpPr>
          <p:grpSpPr>
            <a:xfrm>
              <a:off x="5810250" y="1809750"/>
              <a:ext cx="104775" cy="95250"/>
              <a:chOff x="5553075" y="1647825"/>
              <a:chExt cx="104775" cy="95250"/>
            </a:xfrm>
          </p:grpSpPr>
          <p:sp>
            <p:nvSpPr>
              <p:cNvPr id="153" name="Figura a mano libera 152"/>
              <p:cNvSpPr/>
              <p:nvPr/>
            </p:nvSpPr>
            <p:spPr>
              <a:xfrm>
                <a:off x="5553075" y="1654157"/>
                <a:ext cx="95250" cy="88918"/>
              </a:xfrm>
              <a:custGeom>
                <a:avLst/>
                <a:gdLst>
                  <a:gd name="connsiteX0" fmla="*/ 0 w 95250"/>
                  <a:gd name="connsiteY0" fmla="*/ 3193 h 88918"/>
                  <a:gd name="connsiteX1" fmla="*/ 57150 w 95250"/>
                  <a:gd name="connsiteY1" fmla="*/ 12718 h 88918"/>
                  <a:gd name="connsiteX2" fmla="*/ 76200 w 95250"/>
                  <a:gd name="connsiteY2" fmla="*/ 69868 h 88918"/>
                  <a:gd name="connsiteX3" fmla="*/ 95250 w 95250"/>
                  <a:gd name="connsiteY3" fmla="*/ 88918 h 88918"/>
                </a:gdLst>
                <a:ahLst/>
                <a:cxnLst>
                  <a:cxn ang="0">
                    <a:pos x="connsiteX0" y="connsiteY0"/>
                  </a:cxn>
                  <a:cxn ang="0">
                    <a:pos x="connsiteX1" y="connsiteY1"/>
                  </a:cxn>
                  <a:cxn ang="0">
                    <a:pos x="connsiteX2" y="connsiteY2"/>
                  </a:cxn>
                  <a:cxn ang="0">
                    <a:pos x="connsiteX3" y="connsiteY3"/>
                  </a:cxn>
                </a:cxnLst>
                <a:rect l="l" t="t" r="r" b="b"/>
                <a:pathLst>
                  <a:path w="95250" h="88918">
                    <a:moveTo>
                      <a:pt x="0" y="3193"/>
                    </a:moveTo>
                    <a:cubicBezTo>
                      <a:pt x="19050" y="6368"/>
                      <a:pt x="42616" y="0"/>
                      <a:pt x="57150" y="12718"/>
                    </a:cubicBezTo>
                    <a:cubicBezTo>
                      <a:pt x="72262" y="25941"/>
                      <a:pt x="62001" y="55669"/>
                      <a:pt x="76200" y="69868"/>
                    </a:cubicBezTo>
                    <a:lnTo>
                      <a:pt x="95250" y="889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4" name="Figura a mano libera 153"/>
              <p:cNvSpPr/>
              <p:nvPr/>
            </p:nvSpPr>
            <p:spPr>
              <a:xfrm>
                <a:off x="5562600" y="1647825"/>
                <a:ext cx="95250" cy="95250"/>
              </a:xfrm>
              <a:custGeom>
                <a:avLst/>
                <a:gdLst>
                  <a:gd name="connsiteX0" fmla="*/ 0 w 95250"/>
                  <a:gd name="connsiteY0" fmla="*/ 95250 h 95250"/>
                  <a:gd name="connsiteX1" fmla="*/ 19050 w 95250"/>
                  <a:gd name="connsiteY1" fmla="*/ 66675 h 95250"/>
                  <a:gd name="connsiteX2" fmla="*/ 28575 w 95250"/>
                  <a:gd name="connsiteY2" fmla="*/ 28575 h 95250"/>
                  <a:gd name="connsiteX3" fmla="*/ 57150 w 95250"/>
                  <a:gd name="connsiteY3" fmla="*/ 9525 h 95250"/>
                  <a:gd name="connsiteX4" fmla="*/ 9525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0" y="95250"/>
                    </a:moveTo>
                    <a:cubicBezTo>
                      <a:pt x="6350" y="85725"/>
                      <a:pt x="14541" y="77197"/>
                      <a:pt x="19050" y="66675"/>
                    </a:cubicBezTo>
                    <a:cubicBezTo>
                      <a:pt x="24207" y="54643"/>
                      <a:pt x="21313" y="39467"/>
                      <a:pt x="28575" y="28575"/>
                    </a:cubicBezTo>
                    <a:cubicBezTo>
                      <a:pt x="34925" y="19050"/>
                      <a:pt x="46628" y="14034"/>
                      <a:pt x="57150" y="9525"/>
                    </a:cubicBezTo>
                    <a:cubicBezTo>
                      <a:pt x="69182" y="4368"/>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20" name="Gruppo 136"/>
            <p:cNvGrpSpPr/>
            <p:nvPr/>
          </p:nvGrpSpPr>
          <p:grpSpPr>
            <a:xfrm>
              <a:off x="5543550" y="1809750"/>
              <a:ext cx="104775" cy="95250"/>
              <a:chOff x="5553075" y="1647825"/>
              <a:chExt cx="104775" cy="95250"/>
            </a:xfrm>
          </p:grpSpPr>
          <p:sp>
            <p:nvSpPr>
              <p:cNvPr id="151" name="Figura a mano libera 150"/>
              <p:cNvSpPr/>
              <p:nvPr/>
            </p:nvSpPr>
            <p:spPr>
              <a:xfrm>
                <a:off x="5553075" y="1654157"/>
                <a:ext cx="95250" cy="88918"/>
              </a:xfrm>
              <a:custGeom>
                <a:avLst/>
                <a:gdLst>
                  <a:gd name="connsiteX0" fmla="*/ 0 w 95250"/>
                  <a:gd name="connsiteY0" fmla="*/ 3193 h 88918"/>
                  <a:gd name="connsiteX1" fmla="*/ 57150 w 95250"/>
                  <a:gd name="connsiteY1" fmla="*/ 12718 h 88918"/>
                  <a:gd name="connsiteX2" fmla="*/ 76200 w 95250"/>
                  <a:gd name="connsiteY2" fmla="*/ 69868 h 88918"/>
                  <a:gd name="connsiteX3" fmla="*/ 95250 w 95250"/>
                  <a:gd name="connsiteY3" fmla="*/ 88918 h 88918"/>
                </a:gdLst>
                <a:ahLst/>
                <a:cxnLst>
                  <a:cxn ang="0">
                    <a:pos x="connsiteX0" y="connsiteY0"/>
                  </a:cxn>
                  <a:cxn ang="0">
                    <a:pos x="connsiteX1" y="connsiteY1"/>
                  </a:cxn>
                  <a:cxn ang="0">
                    <a:pos x="connsiteX2" y="connsiteY2"/>
                  </a:cxn>
                  <a:cxn ang="0">
                    <a:pos x="connsiteX3" y="connsiteY3"/>
                  </a:cxn>
                </a:cxnLst>
                <a:rect l="l" t="t" r="r" b="b"/>
                <a:pathLst>
                  <a:path w="95250" h="88918">
                    <a:moveTo>
                      <a:pt x="0" y="3193"/>
                    </a:moveTo>
                    <a:cubicBezTo>
                      <a:pt x="19050" y="6368"/>
                      <a:pt x="42616" y="0"/>
                      <a:pt x="57150" y="12718"/>
                    </a:cubicBezTo>
                    <a:cubicBezTo>
                      <a:pt x="72262" y="25941"/>
                      <a:pt x="62001" y="55669"/>
                      <a:pt x="76200" y="69868"/>
                    </a:cubicBezTo>
                    <a:lnTo>
                      <a:pt x="95250" y="889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2" name="Figura a mano libera 151"/>
              <p:cNvSpPr/>
              <p:nvPr/>
            </p:nvSpPr>
            <p:spPr>
              <a:xfrm>
                <a:off x="5562600" y="1647825"/>
                <a:ext cx="95250" cy="95250"/>
              </a:xfrm>
              <a:custGeom>
                <a:avLst/>
                <a:gdLst>
                  <a:gd name="connsiteX0" fmla="*/ 0 w 95250"/>
                  <a:gd name="connsiteY0" fmla="*/ 95250 h 95250"/>
                  <a:gd name="connsiteX1" fmla="*/ 19050 w 95250"/>
                  <a:gd name="connsiteY1" fmla="*/ 66675 h 95250"/>
                  <a:gd name="connsiteX2" fmla="*/ 28575 w 95250"/>
                  <a:gd name="connsiteY2" fmla="*/ 28575 h 95250"/>
                  <a:gd name="connsiteX3" fmla="*/ 57150 w 95250"/>
                  <a:gd name="connsiteY3" fmla="*/ 9525 h 95250"/>
                  <a:gd name="connsiteX4" fmla="*/ 9525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0" y="95250"/>
                    </a:moveTo>
                    <a:cubicBezTo>
                      <a:pt x="6350" y="85725"/>
                      <a:pt x="14541" y="77197"/>
                      <a:pt x="19050" y="66675"/>
                    </a:cubicBezTo>
                    <a:cubicBezTo>
                      <a:pt x="24207" y="54643"/>
                      <a:pt x="21313" y="39467"/>
                      <a:pt x="28575" y="28575"/>
                    </a:cubicBezTo>
                    <a:cubicBezTo>
                      <a:pt x="34925" y="19050"/>
                      <a:pt x="46628" y="14034"/>
                      <a:pt x="57150" y="9525"/>
                    </a:cubicBezTo>
                    <a:cubicBezTo>
                      <a:pt x="69182" y="4368"/>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150" name="Figura a mano libera 149"/>
            <p:cNvSpPr/>
            <p:nvPr/>
          </p:nvSpPr>
          <p:spPr>
            <a:xfrm>
              <a:off x="4876800" y="1438276"/>
              <a:ext cx="76200" cy="590550"/>
            </a:xfrm>
            <a:custGeom>
              <a:avLst/>
              <a:gdLst>
                <a:gd name="connsiteX0" fmla="*/ 76200 w 76200"/>
                <a:gd name="connsiteY0" fmla="*/ 0 h 485775"/>
                <a:gd name="connsiteX1" fmla="*/ 66675 w 76200"/>
                <a:gd name="connsiteY1" fmla="*/ 161925 h 485775"/>
                <a:gd name="connsiteX2" fmla="*/ 57150 w 76200"/>
                <a:gd name="connsiteY2" fmla="*/ 190500 h 485775"/>
                <a:gd name="connsiteX3" fmla="*/ 28575 w 76200"/>
                <a:gd name="connsiteY3" fmla="*/ 209550 h 485775"/>
                <a:gd name="connsiteX4" fmla="*/ 38100 w 76200"/>
                <a:gd name="connsiteY4" fmla="*/ 352425 h 485775"/>
                <a:gd name="connsiteX5" fmla="*/ 47625 w 76200"/>
                <a:gd name="connsiteY5" fmla="*/ 381000 h 485775"/>
                <a:gd name="connsiteX6" fmla="*/ 38100 w 76200"/>
                <a:gd name="connsiteY6" fmla="*/ 447675 h 485775"/>
                <a:gd name="connsiteX7" fmla="*/ 28575 w 76200"/>
                <a:gd name="connsiteY7" fmla="*/ 476250 h 485775"/>
                <a:gd name="connsiteX8" fmla="*/ 0 w 76200"/>
                <a:gd name="connsiteY8" fmla="*/ 48577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485775">
                  <a:moveTo>
                    <a:pt x="76200" y="0"/>
                  </a:moveTo>
                  <a:cubicBezTo>
                    <a:pt x="73025" y="53975"/>
                    <a:pt x="72055" y="108125"/>
                    <a:pt x="66675" y="161925"/>
                  </a:cubicBezTo>
                  <a:cubicBezTo>
                    <a:pt x="65676" y="171915"/>
                    <a:pt x="63422" y="182660"/>
                    <a:pt x="57150" y="190500"/>
                  </a:cubicBezTo>
                  <a:cubicBezTo>
                    <a:pt x="49999" y="199439"/>
                    <a:pt x="38100" y="203200"/>
                    <a:pt x="28575" y="209550"/>
                  </a:cubicBezTo>
                  <a:cubicBezTo>
                    <a:pt x="31750" y="257175"/>
                    <a:pt x="32829" y="304986"/>
                    <a:pt x="38100" y="352425"/>
                  </a:cubicBezTo>
                  <a:cubicBezTo>
                    <a:pt x="39209" y="362404"/>
                    <a:pt x="47625" y="370960"/>
                    <a:pt x="47625" y="381000"/>
                  </a:cubicBezTo>
                  <a:cubicBezTo>
                    <a:pt x="47625" y="403451"/>
                    <a:pt x="42503" y="425660"/>
                    <a:pt x="38100" y="447675"/>
                  </a:cubicBezTo>
                  <a:cubicBezTo>
                    <a:pt x="36131" y="457520"/>
                    <a:pt x="35675" y="469150"/>
                    <a:pt x="28575" y="476250"/>
                  </a:cubicBezTo>
                  <a:cubicBezTo>
                    <a:pt x="21475" y="483350"/>
                    <a:pt x="0" y="485775"/>
                    <a:pt x="0" y="4857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21" name="Gruppo 158"/>
          <p:cNvGrpSpPr/>
          <p:nvPr/>
        </p:nvGrpSpPr>
        <p:grpSpPr>
          <a:xfrm>
            <a:off x="2466974" y="4810125"/>
            <a:ext cx="1543051" cy="824240"/>
            <a:chOff x="7715249" y="1914525"/>
            <a:chExt cx="1543051" cy="824240"/>
          </a:xfrm>
        </p:grpSpPr>
        <p:sp>
          <p:nvSpPr>
            <p:cNvPr id="160" name="Ovale 159"/>
            <p:cNvSpPr/>
            <p:nvPr/>
          </p:nvSpPr>
          <p:spPr>
            <a:xfrm>
              <a:off x="8649565" y="1914525"/>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1" name="Ovale 160"/>
            <p:cNvSpPr/>
            <p:nvPr/>
          </p:nvSpPr>
          <p:spPr>
            <a:xfrm>
              <a:off x="7962899" y="1914525"/>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2" name="Rettangolo 161"/>
            <p:cNvSpPr/>
            <p:nvPr/>
          </p:nvSpPr>
          <p:spPr>
            <a:xfrm>
              <a:off x="7715249" y="22771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DELOCALIZ</a:t>
              </a:r>
              <a:br>
                <a:rPr lang="it-IT" sz="1200" dirty="0">
                  <a:solidFill>
                    <a:schemeClr val="tx1"/>
                  </a:solidFill>
                </a:rPr>
              </a:br>
              <a:r>
                <a:rPr lang="it-IT" sz="1200" dirty="0">
                  <a:solidFill>
                    <a:schemeClr val="tx1"/>
                  </a:solidFill>
                </a:rPr>
                <a:t>ZAZIONE</a:t>
              </a:r>
            </a:p>
          </p:txBody>
        </p:sp>
        <p:sp>
          <p:nvSpPr>
            <p:cNvPr id="163" name="Freccia a destra 162"/>
            <p:cNvSpPr/>
            <p:nvPr/>
          </p:nvSpPr>
          <p:spPr>
            <a:xfrm>
              <a:off x="8372475" y="1990725"/>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Disciplina d’uso zone di ricostruzione (FAC)</a:t>
            </a:r>
          </a:p>
        </p:txBody>
      </p:sp>
      <p:graphicFrame>
        <p:nvGraphicFramePr>
          <p:cNvPr id="45" name="Tabella 44"/>
          <p:cNvGraphicFramePr>
            <a:graphicFrameLocks noGrp="1"/>
          </p:cNvGraphicFramePr>
          <p:nvPr/>
        </p:nvGraphicFramePr>
        <p:xfrm>
          <a:off x="719137" y="1390650"/>
          <a:ext cx="7705724" cy="5091114"/>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1639692">
                  <a:extLst>
                    <a:ext uri="{9D8B030D-6E8A-4147-A177-3AD203B41FA5}">
                      <a16:colId xmlns:a16="http://schemas.microsoft.com/office/drawing/2014/main" val="20000"/>
                    </a:ext>
                  </a:extLst>
                </a:gridCol>
                <a:gridCol w="819846">
                  <a:extLst>
                    <a:ext uri="{9D8B030D-6E8A-4147-A177-3AD203B41FA5}">
                      <a16:colId xmlns:a16="http://schemas.microsoft.com/office/drawing/2014/main" val="20001"/>
                    </a:ext>
                  </a:extLst>
                </a:gridCol>
                <a:gridCol w="819846">
                  <a:extLst>
                    <a:ext uri="{9D8B030D-6E8A-4147-A177-3AD203B41FA5}">
                      <a16:colId xmlns:a16="http://schemas.microsoft.com/office/drawing/2014/main" val="20002"/>
                    </a:ext>
                  </a:extLst>
                </a:gridCol>
                <a:gridCol w="717282">
                  <a:extLst>
                    <a:ext uri="{9D8B030D-6E8A-4147-A177-3AD203B41FA5}">
                      <a16:colId xmlns:a16="http://schemas.microsoft.com/office/drawing/2014/main" val="20003"/>
                    </a:ext>
                  </a:extLst>
                </a:gridCol>
                <a:gridCol w="717282">
                  <a:extLst>
                    <a:ext uri="{9D8B030D-6E8A-4147-A177-3AD203B41FA5}">
                      <a16:colId xmlns:a16="http://schemas.microsoft.com/office/drawing/2014/main" val="20004"/>
                    </a:ext>
                  </a:extLst>
                </a:gridCol>
                <a:gridCol w="742320">
                  <a:extLst>
                    <a:ext uri="{9D8B030D-6E8A-4147-A177-3AD203B41FA5}">
                      <a16:colId xmlns:a16="http://schemas.microsoft.com/office/drawing/2014/main" val="20005"/>
                    </a:ext>
                  </a:extLst>
                </a:gridCol>
                <a:gridCol w="742320">
                  <a:extLst>
                    <a:ext uri="{9D8B030D-6E8A-4147-A177-3AD203B41FA5}">
                      <a16:colId xmlns:a16="http://schemas.microsoft.com/office/drawing/2014/main" val="20006"/>
                    </a:ext>
                  </a:extLst>
                </a:gridCol>
                <a:gridCol w="753568">
                  <a:extLst>
                    <a:ext uri="{9D8B030D-6E8A-4147-A177-3AD203B41FA5}">
                      <a16:colId xmlns:a16="http://schemas.microsoft.com/office/drawing/2014/main" val="20007"/>
                    </a:ext>
                  </a:extLst>
                </a:gridCol>
                <a:gridCol w="753568">
                  <a:extLst>
                    <a:ext uri="{9D8B030D-6E8A-4147-A177-3AD203B41FA5}">
                      <a16:colId xmlns:a16="http://schemas.microsoft.com/office/drawing/2014/main" val="20008"/>
                    </a:ext>
                  </a:extLst>
                </a:gridCol>
              </a:tblGrid>
              <a:tr h="466725">
                <a:tc rowSpan="2">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a:solidFill>
                            <a:schemeClr val="tx1"/>
                          </a:solidFill>
                        </a:rPr>
                        <a:t>Obiettivo</a:t>
                      </a:r>
                      <a:r>
                        <a:rPr lang="it-IT" baseline="0" dirty="0">
                          <a:solidFill>
                            <a:schemeClr val="tx1"/>
                          </a:solidFill>
                        </a:rPr>
                        <a:t> 1</a:t>
                      </a:r>
                      <a:endParaRPr lang="it-IT"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it-IT"/>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a:solidFill>
                            <a:schemeClr val="tx1"/>
                          </a:solidFill>
                        </a:rPr>
                        <a:t>Obiettivo 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it-IT"/>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a:solidFill>
                            <a:schemeClr val="tx1"/>
                          </a:solidFill>
                        </a:rPr>
                        <a:t>Obiettivo 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it-IT"/>
                    </a:p>
                  </a:txBody>
                  <a:tcPr/>
                </a:tc>
                <a:tc gridSpan="2">
                  <a:txBody>
                    <a:bodyPr/>
                    <a:lstStyle/>
                    <a:p>
                      <a:pPr algn="ctr"/>
                      <a:r>
                        <a:rPr lang="it-IT" dirty="0">
                          <a:solidFill>
                            <a:schemeClr val="tx1"/>
                          </a:solidFill>
                        </a:rPr>
                        <a:t>Obiettivo 4</a:t>
                      </a: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it-IT"/>
                    </a:p>
                  </a:txBody>
                  <a:tcPr/>
                </a:tc>
                <a:extLst>
                  <a:ext uri="{0D108BD9-81ED-4DB2-BD59-A6C34878D82A}">
                    <a16:rowId xmlns:a16="http://schemas.microsoft.com/office/drawing/2014/main" val="10000"/>
                  </a:ext>
                </a:extLst>
              </a:tr>
              <a:tr h="904875">
                <a:tc vMerge="1">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it-IT" sz="3200" b="1" dirty="0"/>
                        <a:t>ZS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r>
                        <a:rPr lang="it-IT" sz="3200" b="1" dirty="0"/>
                        <a:t>ZR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p>
                      <a:pPr algn="ctr"/>
                      <a:r>
                        <a:rPr lang="it-IT" sz="3200" b="1" dirty="0"/>
                        <a:t>ZS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r>
                        <a:rPr lang="it-IT" sz="3200" b="1" dirty="0"/>
                        <a:t>ZR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p>
                      <a:pPr algn="ctr"/>
                      <a:r>
                        <a:rPr lang="it-IT" sz="3200" b="1" dirty="0"/>
                        <a:t>ZS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r>
                        <a:rPr lang="it-IT" sz="3200" b="1" dirty="0"/>
                        <a:t>ZR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p>
                      <a:pPr algn="ctr"/>
                      <a:r>
                        <a:rPr lang="it-IT" sz="3200" b="1" dirty="0"/>
                        <a:t>ZS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r>
                        <a:rPr lang="it-IT" sz="3200" b="1" dirty="0"/>
                        <a:t>ZR</a:t>
                      </a: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FF"/>
                    </a:solidFill>
                  </a:tcPr>
                </a:tc>
                <a:extLst>
                  <a:ext uri="{0D108BD9-81ED-4DB2-BD59-A6C34878D82A}">
                    <a16:rowId xmlns:a16="http://schemas.microsoft.com/office/drawing/2014/main" val="10001"/>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2">
                  <a:txBody>
                    <a:bodyPr/>
                    <a:lstStyle/>
                    <a:p>
                      <a:endParaRPr lang="it-IT" dirty="0"/>
                    </a:p>
                  </a:txBody>
                  <a:tcP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it-IT"/>
                    </a:p>
                  </a:txBody>
                  <a:tcPr/>
                </a:tc>
                <a:extLst>
                  <a:ext uri="{0D108BD9-81ED-4DB2-BD59-A6C34878D82A}">
                    <a16:rowId xmlns:a16="http://schemas.microsoft.com/office/drawing/2014/main" val="10002"/>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2">
                  <a:txBody>
                    <a:bodyPr/>
                    <a:lstStyle/>
                    <a:p>
                      <a:endParaRPr lang="it-IT" sz="1600" dirty="0"/>
                    </a:p>
                  </a:txBody>
                  <a:tcP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it-IT"/>
                    </a:p>
                  </a:txBody>
                  <a:tcPr/>
                </a:tc>
                <a:extLst>
                  <a:ext uri="{0D108BD9-81ED-4DB2-BD59-A6C34878D82A}">
                    <a16:rowId xmlns:a16="http://schemas.microsoft.com/office/drawing/2014/main" val="10003"/>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gridSpan="2">
                  <a:txBody>
                    <a:bodyPr/>
                    <a:lstStyle/>
                    <a:p>
                      <a:endParaRPr lang="it-IT" sz="1600" dirty="0"/>
                    </a:p>
                  </a:txBody>
                  <a:tcP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it-IT"/>
                    </a:p>
                  </a:txBody>
                  <a:tcPr/>
                </a:tc>
                <a:extLst>
                  <a:ext uri="{0D108BD9-81ED-4DB2-BD59-A6C34878D82A}">
                    <a16:rowId xmlns:a16="http://schemas.microsoft.com/office/drawing/2014/main" val="10004"/>
                  </a:ext>
                </a:extLst>
              </a:tr>
            </a:tbl>
          </a:graphicData>
        </a:graphic>
      </p:graphicFrame>
      <p:grpSp>
        <p:nvGrpSpPr>
          <p:cNvPr id="2" name="Gruppo 59"/>
          <p:cNvGrpSpPr/>
          <p:nvPr/>
        </p:nvGrpSpPr>
        <p:grpSpPr>
          <a:xfrm>
            <a:off x="780266" y="1544731"/>
            <a:ext cx="1553359" cy="1194099"/>
            <a:chOff x="4742666" y="1154206"/>
            <a:chExt cx="1553359" cy="1194099"/>
          </a:xfrm>
        </p:grpSpPr>
        <p:sp>
          <p:nvSpPr>
            <p:cNvPr id="64" name="Rettangolo 63"/>
            <p:cNvSpPr/>
            <p:nvPr/>
          </p:nvSpPr>
          <p:spPr>
            <a:xfrm>
              <a:off x="4742666" y="1154206"/>
              <a:ext cx="1549101" cy="119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ysClr val="windowText" lastClr="000000"/>
                </a:solidFill>
              </a:endParaRPr>
            </a:p>
          </p:txBody>
        </p:sp>
        <p:sp>
          <p:nvSpPr>
            <p:cNvPr id="73" name="Rettangolo 72"/>
            <p:cNvSpPr/>
            <p:nvPr/>
          </p:nvSpPr>
          <p:spPr>
            <a:xfrm>
              <a:off x="5286375" y="1533525"/>
              <a:ext cx="8636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Parallelogramma 75"/>
            <p:cNvSpPr/>
            <p:nvPr/>
          </p:nvSpPr>
          <p:spPr>
            <a:xfrm flipH="1">
              <a:off x="5076825" y="1257300"/>
              <a:ext cx="1079500" cy="279400"/>
            </a:xfrm>
            <a:prstGeom prst="parallelogram">
              <a:avLst>
                <a:gd name="adj" fmla="val 77273"/>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Rettangolo 76"/>
            <p:cNvSpPr/>
            <p:nvPr/>
          </p:nvSpPr>
          <p:spPr>
            <a:xfrm>
              <a:off x="4867275" y="1530350"/>
              <a:ext cx="4191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Rettangolo 77"/>
            <p:cNvSpPr/>
            <p:nvPr/>
          </p:nvSpPr>
          <p:spPr>
            <a:xfrm>
              <a:off x="5029200" y="1816100"/>
              <a:ext cx="101600" cy="203200"/>
            </a:xfrm>
            <a:prstGeom prst="rect">
              <a:avLst/>
            </a:prstGeom>
            <a:solidFill>
              <a:schemeClr val="accent3">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Rettangolo 80"/>
            <p:cNvSpPr/>
            <p:nvPr/>
          </p:nvSpPr>
          <p:spPr>
            <a:xfrm>
              <a:off x="5419725" y="16383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Rettangolo 83"/>
            <p:cNvSpPr/>
            <p:nvPr/>
          </p:nvSpPr>
          <p:spPr>
            <a:xfrm>
              <a:off x="5673725" y="16383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Rettangolo 84"/>
            <p:cNvSpPr/>
            <p:nvPr/>
          </p:nvSpPr>
          <p:spPr>
            <a:xfrm>
              <a:off x="5927725" y="16383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Rettangolo 85"/>
            <p:cNvSpPr/>
            <p:nvPr/>
          </p:nvSpPr>
          <p:spPr>
            <a:xfrm>
              <a:off x="5419725" y="18034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Rettangolo 86"/>
            <p:cNvSpPr/>
            <p:nvPr/>
          </p:nvSpPr>
          <p:spPr>
            <a:xfrm>
              <a:off x="5673725" y="18034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Rettangolo 87"/>
            <p:cNvSpPr/>
            <p:nvPr/>
          </p:nvSpPr>
          <p:spPr>
            <a:xfrm>
              <a:off x="5927725" y="18034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1" name="Rettangolo 90"/>
            <p:cNvSpPr/>
            <p:nvPr/>
          </p:nvSpPr>
          <p:spPr>
            <a:xfrm>
              <a:off x="5032375" y="1638300"/>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4" name="Triangolo isoscele 93"/>
            <p:cNvSpPr/>
            <p:nvPr/>
          </p:nvSpPr>
          <p:spPr>
            <a:xfrm>
              <a:off x="4867275" y="1257300"/>
              <a:ext cx="425450" cy="273050"/>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 name="Rettangolo 101"/>
            <p:cNvSpPr/>
            <p:nvPr/>
          </p:nvSpPr>
          <p:spPr>
            <a:xfrm>
              <a:off x="4752974" y="1753225"/>
              <a:ext cx="1543051" cy="58477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EDILIZIA Danneggiata</a:t>
              </a:r>
            </a:p>
          </p:txBody>
        </p:sp>
        <p:grpSp>
          <p:nvGrpSpPr>
            <p:cNvPr id="4" name="Gruppo 129"/>
            <p:cNvGrpSpPr/>
            <p:nvPr/>
          </p:nvGrpSpPr>
          <p:grpSpPr>
            <a:xfrm>
              <a:off x="5553075" y="1647825"/>
              <a:ext cx="104775" cy="95250"/>
              <a:chOff x="5553075" y="1647825"/>
              <a:chExt cx="104775" cy="95250"/>
            </a:xfrm>
          </p:grpSpPr>
          <p:sp>
            <p:nvSpPr>
              <p:cNvPr id="114" name="Figura a mano libera 113"/>
              <p:cNvSpPr/>
              <p:nvPr/>
            </p:nvSpPr>
            <p:spPr>
              <a:xfrm>
                <a:off x="5553075" y="1654157"/>
                <a:ext cx="95250" cy="88918"/>
              </a:xfrm>
              <a:custGeom>
                <a:avLst/>
                <a:gdLst>
                  <a:gd name="connsiteX0" fmla="*/ 0 w 95250"/>
                  <a:gd name="connsiteY0" fmla="*/ 3193 h 88918"/>
                  <a:gd name="connsiteX1" fmla="*/ 57150 w 95250"/>
                  <a:gd name="connsiteY1" fmla="*/ 12718 h 88918"/>
                  <a:gd name="connsiteX2" fmla="*/ 76200 w 95250"/>
                  <a:gd name="connsiteY2" fmla="*/ 69868 h 88918"/>
                  <a:gd name="connsiteX3" fmla="*/ 95250 w 95250"/>
                  <a:gd name="connsiteY3" fmla="*/ 88918 h 88918"/>
                </a:gdLst>
                <a:ahLst/>
                <a:cxnLst>
                  <a:cxn ang="0">
                    <a:pos x="connsiteX0" y="connsiteY0"/>
                  </a:cxn>
                  <a:cxn ang="0">
                    <a:pos x="connsiteX1" y="connsiteY1"/>
                  </a:cxn>
                  <a:cxn ang="0">
                    <a:pos x="connsiteX2" y="connsiteY2"/>
                  </a:cxn>
                  <a:cxn ang="0">
                    <a:pos x="connsiteX3" y="connsiteY3"/>
                  </a:cxn>
                </a:cxnLst>
                <a:rect l="l" t="t" r="r" b="b"/>
                <a:pathLst>
                  <a:path w="95250" h="88918">
                    <a:moveTo>
                      <a:pt x="0" y="3193"/>
                    </a:moveTo>
                    <a:cubicBezTo>
                      <a:pt x="19050" y="6368"/>
                      <a:pt x="42616" y="0"/>
                      <a:pt x="57150" y="12718"/>
                    </a:cubicBezTo>
                    <a:cubicBezTo>
                      <a:pt x="72262" y="25941"/>
                      <a:pt x="62001" y="55669"/>
                      <a:pt x="76200" y="69868"/>
                    </a:cubicBezTo>
                    <a:lnTo>
                      <a:pt x="95250" y="889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5" name="Figura a mano libera 114"/>
              <p:cNvSpPr/>
              <p:nvPr/>
            </p:nvSpPr>
            <p:spPr>
              <a:xfrm>
                <a:off x="5562600" y="1647825"/>
                <a:ext cx="95250" cy="95250"/>
              </a:xfrm>
              <a:custGeom>
                <a:avLst/>
                <a:gdLst>
                  <a:gd name="connsiteX0" fmla="*/ 0 w 95250"/>
                  <a:gd name="connsiteY0" fmla="*/ 95250 h 95250"/>
                  <a:gd name="connsiteX1" fmla="*/ 19050 w 95250"/>
                  <a:gd name="connsiteY1" fmla="*/ 66675 h 95250"/>
                  <a:gd name="connsiteX2" fmla="*/ 28575 w 95250"/>
                  <a:gd name="connsiteY2" fmla="*/ 28575 h 95250"/>
                  <a:gd name="connsiteX3" fmla="*/ 57150 w 95250"/>
                  <a:gd name="connsiteY3" fmla="*/ 9525 h 95250"/>
                  <a:gd name="connsiteX4" fmla="*/ 9525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0" y="95250"/>
                    </a:moveTo>
                    <a:cubicBezTo>
                      <a:pt x="6350" y="85725"/>
                      <a:pt x="14541" y="77197"/>
                      <a:pt x="19050" y="66675"/>
                    </a:cubicBezTo>
                    <a:cubicBezTo>
                      <a:pt x="24207" y="54643"/>
                      <a:pt x="21313" y="39467"/>
                      <a:pt x="28575" y="28575"/>
                    </a:cubicBezTo>
                    <a:cubicBezTo>
                      <a:pt x="34925" y="19050"/>
                      <a:pt x="46628" y="14034"/>
                      <a:pt x="57150" y="9525"/>
                    </a:cubicBezTo>
                    <a:cubicBezTo>
                      <a:pt x="69182" y="4368"/>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5" name="Gruppo 130"/>
            <p:cNvGrpSpPr/>
            <p:nvPr/>
          </p:nvGrpSpPr>
          <p:grpSpPr>
            <a:xfrm>
              <a:off x="5810250" y="1647825"/>
              <a:ext cx="104775" cy="95250"/>
              <a:chOff x="5553075" y="1647825"/>
              <a:chExt cx="104775" cy="95250"/>
            </a:xfrm>
          </p:grpSpPr>
          <p:sp>
            <p:nvSpPr>
              <p:cNvPr id="112" name="Figura a mano libera 111"/>
              <p:cNvSpPr/>
              <p:nvPr/>
            </p:nvSpPr>
            <p:spPr>
              <a:xfrm>
                <a:off x="5553075" y="1654157"/>
                <a:ext cx="95250" cy="88918"/>
              </a:xfrm>
              <a:custGeom>
                <a:avLst/>
                <a:gdLst>
                  <a:gd name="connsiteX0" fmla="*/ 0 w 95250"/>
                  <a:gd name="connsiteY0" fmla="*/ 3193 h 88918"/>
                  <a:gd name="connsiteX1" fmla="*/ 57150 w 95250"/>
                  <a:gd name="connsiteY1" fmla="*/ 12718 h 88918"/>
                  <a:gd name="connsiteX2" fmla="*/ 76200 w 95250"/>
                  <a:gd name="connsiteY2" fmla="*/ 69868 h 88918"/>
                  <a:gd name="connsiteX3" fmla="*/ 95250 w 95250"/>
                  <a:gd name="connsiteY3" fmla="*/ 88918 h 88918"/>
                </a:gdLst>
                <a:ahLst/>
                <a:cxnLst>
                  <a:cxn ang="0">
                    <a:pos x="connsiteX0" y="connsiteY0"/>
                  </a:cxn>
                  <a:cxn ang="0">
                    <a:pos x="connsiteX1" y="connsiteY1"/>
                  </a:cxn>
                  <a:cxn ang="0">
                    <a:pos x="connsiteX2" y="connsiteY2"/>
                  </a:cxn>
                  <a:cxn ang="0">
                    <a:pos x="connsiteX3" y="connsiteY3"/>
                  </a:cxn>
                </a:cxnLst>
                <a:rect l="l" t="t" r="r" b="b"/>
                <a:pathLst>
                  <a:path w="95250" h="88918">
                    <a:moveTo>
                      <a:pt x="0" y="3193"/>
                    </a:moveTo>
                    <a:cubicBezTo>
                      <a:pt x="19050" y="6368"/>
                      <a:pt x="42616" y="0"/>
                      <a:pt x="57150" y="12718"/>
                    </a:cubicBezTo>
                    <a:cubicBezTo>
                      <a:pt x="72262" y="25941"/>
                      <a:pt x="62001" y="55669"/>
                      <a:pt x="76200" y="69868"/>
                    </a:cubicBezTo>
                    <a:lnTo>
                      <a:pt x="95250" y="889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3" name="Figura a mano libera 112"/>
              <p:cNvSpPr/>
              <p:nvPr/>
            </p:nvSpPr>
            <p:spPr>
              <a:xfrm>
                <a:off x="5562600" y="1647825"/>
                <a:ext cx="95250" cy="95250"/>
              </a:xfrm>
              <a:custGeom>
                <a:avLst/>
                <a:gdLst>
                  <a:gd name="connsiteX0" fmla="*/ 0 w 95250"/>
                  <a:gd name="connsiteY0" fmla="*/ 95250 h 95250"/>
                  <a:gd name="connsiteX1" fmla="*/ 19050 w 95250"/>
                  <a:gd name="connsiteY1" fmla="*/ 66675 h 95250"/>
                  <a:gd name="connsiteX2" fmla="*/ 28575 w 95250"/>
                  <a:gd name="connsiteY2" fmla="*/ 28575 h 95250"/>
                  <a:gd name="connsiteX3" fmla="*/ 57150 w 95250"/>
                  <a:gd name="connsiteY3" fmla="*/ 9525 h 95250"/>
                  <a:gd name="connsiteX4" fmla="*/ 9525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0" y="95250"/>
                    </a:moveTo>
                    <a:cubicBezTo>
                      <a:pt x="6350" y="85725"/>
                      <a:pt x="14541" y="77197"/>
                      <a:pt x="19050" y="66675"/>
                    </a:cubicBezTo>
                    <a:cubicBezTo>
                      <a:pt x="24207" y="54643"/>
                      <a:pt x="21313" y="39467"/>
                      <a:pt x="28575" y="28575"/>
                    </a:cubicBezTo>
                    <a:cubicBezTo>
                      <a:pt x="34925" y="19050"/>
                      <a:pt x="46628" y="14034"/>
                      <a:pt x="57150" y="9525"/>
                    </a:cubicBezTo>
                    <a:cubicBezTo>
                      <a:pt x="69182" y="4368"/>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6" name="Gruppo 133"/>
            <p:cNvGrpSpPr/>
            <p:nvPr/>
          </p:nvGrpSpPr>
          <p:grpSpPr>
            <a:xfrm>
              <a:off x="5810250" y="1809750"/>
              <a:ext cx="104775" cy="95250"/>
              <a:chOff x="5553075" y="1647825"/>
              <a:chExt cx="104775" cy="95250"/>
            </a:xfrm>
          </p:grpSpPr>
          <p:sp>
            <p:nvSpPr>
              <p:cNvPr id="110" name="Figura a mano libera 109"/>
              <p:cNvSpPr/>
              <p:nvPr/>
            </p:nvSpPr>
            <p:spPr>
              <a:xfrm>
                <a:off x="5553075" y="1654157"/>
                <a:ext cx="95250" cy="88918"/>
              </a:xfrm>
              <a:custGeom>
                <a:avLst/>
                <a:gdLst>
                  <a:gd name="connsiteX0" fmla="*/ 0 w 95250"/>
                  <a:gd name="connsiteY0" fmla="*/ 3193 h 88918"/>
                  <a:gd name="connsiteX1" fmla="*/ 57150 w 95250"/>
                  <a:gd name="connsiteY1" fmla="*/ 12718 h 88918"/>
                  <a:gd name="connsiteX2" fmla="*/ 76200 w 95250"/>
                  <a:gd name="connsiteY2" fmla="*/ 69868 h 88918"/>
                  <a:gd name="connsiteX3" fmla="*/ 95250 w 95250"/>
                  <a:gd name="connsiteY3" fmla="*/ 88918 h 88918"/>
                </a:gdLst>
                <a:ahLst/>
                <a:cxnLst>
                  <a:cxn ang="0">
                    <a:pos x="connsiteX0" y="connsiteY0"/>
                  </a:cxn>
                  <a:cxn ang="0">
                    <a:pos x="connsiteX1" y="connsiteY1"/>
                  </a:cxn>
                  <a:cxn ang="0">
                    <a:pos x="connsiteX2" y="connsiteY2"/>
                  </a:cxn>
                  <a:cxn ang="0">
                    <a:pos x="connsiteX3" y="connsiteY3"/>
                  </a:cxn>
                </a:cxnLst>
                <a:rect l="l" t="t" r="r" b="b"/>
                <a:pathLst>
                  <a:path w="95250" h="88918">
                    <a:moveTo>
                      <a:pt x="0" y="3193"/>
                    </a:moveTo>
                    <a:cubicBezTo>
                      <a:pt x="19050" y="6368"/>
                      <a:pt x="42616" y="0"/>
                      <a:pt x="57150" y="12718"/>
                    </a:cubicBezTo>
                    <a:cubicBezTo>
                      <a:pt x="72262" y="25941"/>
                      <a:pt x="62001" y="55669"/>
                      <a:pt x="76200" y="69868"/>
                    </a:cubicBezTo>
                    <a:lnTo>
                      <a:pt x="95250" y="889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1" name="Figura a mano libera 110"/>
              <p:cNvSpPr/>
              <p:nvPr/>
            </p:nvSpPr>
            <p:spPr>
              <a:xfrm>
                <a:off x="5562600" y="1647825"/>
                <a:ext cx="95250" cy="95250"/>
              </a:xfrm>
              <a:custGeom>
                <a:avLst/>
                <a:gdLst>
                  <a:gd name="connsiteX0" fmla="*/ 0 w 95250"/>
                  <a:gd name="connsiteY0" fmla="*/ 95250 h 95250"/>
                  <a:gd name="connsiteX1" fmla="*/ 19050 w 95250"/>
                  <a:gd name="connsiteY1" fmla="*/ 66675 h 95250"/>
                  <a:gd name="connsiteX2" fmla="*/ 28575 w 95250"/>
                  <a:gd name="connsiteY2" fmla="*/ 28575 h 95250"/>
                  <a:gd name="connsiteX3" fmla="*/ 57150 w 95250"/>
                  <a:gd name="connsiteY3" fmla="*/ 9525 h 95250"/>
                  <a:gd name="connsiteX4" fmla="*/ 9525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0" y="95250"/>
                    </a:moveTo>
                    <a:cubicBezTo>
                      <a:pt x="6350" y="85725"/>
                      <a:pt x="14541" y="77197"/>
                      <a:pt x="19050" y="66675"/>
                    </a:cubicBezTo>
                    <a:cubicBezTo>
                      <a:pt x="24207" y="54643"/>
                      <a:pt x="21313" y="39467"/>
                      <a:pt x="28575" y="28575"/>
                    </a:cubicBezTo>
                    <a:cubicBezTo>
                      <a:pt x="34925" y="19050"/>
                      <a:pt x="46628" y="14034"/>
                      <a:pt x="57150" y="9525"/>
                    </a:cubicBezTo>
                    <a:cubicBezTo>
                      <a:pt x="69182" y="4368"/>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7" name="Gruppo 136"/>
            <p:cNvGrpSpPr/>
            <p:nvPr/>
          </p:nvGrpSpPr>
          <p:grpSpPr>
            <a:xfrm>
              <a:off x="5543550" y="1809750"/>
              <a:ext cx="104775" cy="95250"/>
              <a:chOff x="5553075" y="1647825"/>
              <a:chExt cx="104775" cy="95250"/>
            </a:xfrm>
          </p:grpSpPr>
          <p:sp>
            <p:nvSpPr>
              <p:cNvPr id="108" name="Figura a mano libera 107"/>
              <p:cNvSpPr/>
              <p:nvPr/>
            </p:nvSpPr>
            <p:spPr>
              <a:xfrm>
                <a:off x="5553075" y="1654157"/>
                <a:ext cx="95250" cy="88918"/>
              </a:xfrm>
              <a:custGeom>
                <a:avLst/>
                <a:gdLst>
                  <a:gd name="connsiteX0" fmla="*/ 0 w 95250"/>
                  <a:gd name="connsiteY0" fmla="*/ 3193 h 88918"/>
                  <a:gd name="connsiteX1" fmla="*/ 57150 w 95250"/>
                  <a:gd name="connsiteY1" fmla="*/ 12718 h 88918"/>
                  <a:gd name="connsiteX2" fmla="*/ 76200 w 95250"/>
                  <a:gd name="connsiteY2" fmla="*/ 69868 h 88918"/>
                  <a:gd name="connsiteX3" fmla="*/ 95250 w 95250"/>
                  <a:gd name="connsiteY3" fmla="*/ 88918 h 88918"/>
                </a:gdLst>
                <a:ahLst/>
                <a:cxnLst>
                  <a:cxn ang="0">
                    <a:pos x="connsiteX0" y="connsiteY0"/>
                  </a:cxn>
                  <a:cxn ang="0">
                    <a:pos x="connsiteX1" y="connsiteY1"/>
                  </a:cxn>
                  <a:cxn ang="0">
                    <a:pos x="connsiteX2" y="connsiteY2"/>
                  </a:cxn>
                  <a:cxn ang="0">
                    <a:pos x="connsiteX3" y="connsiteY3"/>
                  </a:cxn>
                </a:cxnLst>
                <a:rect l="l" t="t" r="r" b="b"/>
                <a:pathLst>
                  <a:path w="95250" h="88918">
                    <a:moveTo>
                      <a:pt x="0" y="3193"/>
                    </a:moveTo>
                    <a:cubicBezTo>
                      <a:pt x="19050" y="6368"/>
                      <a:pt x="42616" y="0"/>
                      <a:pt x="57150" y="12718"/>
                    </a:cubicBezTo>
                    <a:cubicBezTo>
                      <a:pt x="72262" y="25941"/>
                      <a:pt x="62001" y="55669"/>
                      <a:pt x="76200" y="69868"/>
                    </a:cubicBezTo>
                    <a:lnTo>
                      <a:pt x="95250" y="889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9" name="Figura a mano libera 108"/>
              <p:cNvSpPr/>
              <p:nvPr/>
            </p:nvSpPr>
            <p:spPr>
              <a:xfrm>
                <a:off x="5562600" y="1647825"/>
                <a:ext cx="95250" cy="95250"/>
              </a:xfrm>
              <a:custGeom>
                <a:avLst/>
                <a:gdLst>
                  <a:gd name="connsiteX0" fmla="*/ 0 w 95250"/>
                  <a:gd name="connsiteY0" fmla="*/ 95250 h 95250"/>
                  <a:gd name="connsiteX1" fmla="*/ 19050 w 95250"/>
                  <a:gd name="connsiteY1" fmla="*/ 66675 h 95250"/>
                  <a:gd name="connsiteX2" fmla="*/ 28575 w 95250"/>
                  <a:gd name="connsiteY2" fmla="*/ 28575 h 95250"/>
                  <a:gd name="connsiteX3" fmla="*/ 57150 w 95250"/>
                  <a:gd name="connsiteY3" fmla="*/ 9525 h 95250"/>
                  <a:gd name="connsiteX4" fmla="*/ 95250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0" y="95250"/>
                    </a:moveTo>
                    <a:cubicBezTo>
                      <a:pt x="6350" y="85725"/>
                      <a:pt x="14541" y="77197"/>
                      <a:pt x="19050" y="66675"/>
                    </a:cubicBezTo>
                    <a:cubicBezTo>
                      <a:pt x="24207" y="54643"/>
                      <a:pt x="21313" y="39467"/>
                      <a:pt x="28575" y="28575"/>
                    </a:cubicBezTo>
                    <a:cubicBezTo>
                      <a:pt x="34925" y="19050"/>
                      <a:pt x="46628" y="14034"/>
                      <a:pt x="57150" y="9525"/>
                    </a:cubicBezTo>
                    <a:cubicBezTo>
                      <a:pt x="69182" y="4368"/>
                      <a:pt x="95250" y="0"/>
                      <a:pt x="952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107" name="Figura a mano libera 106"/>
            <p:cNvSpPr/>
            <p:nvPr/>
          </p:nvSpPr>
          <p:spPr>
            <a:xfrm>
              <a:off x="4876800" y="1438276"/>
              <a:ext cx="76200" cy="590550"/>
            </a:xfrm>
            <a:custGeom>
              <a:avLst/>
              <a:gdLst>
                <a:gd name="connsiteX0" fmla="*/ 76200 w 76200"/>
                <a:gd name="connsiteY0" fmla="*/ 0 h 485775"/>
                <a:gd name="connsiteX1" fmla="*/ 66675 w 76200"/>
                <a:gd name="connsiteY1" fmla="*/ 161925 h 485775"/>
                <a:gd name="connsiteX2" fmla="*/ 57150 w 76200"/>
                <a:gd name="connsiteY2" fmla="*/ 190500 h 485775"/>
                <a:gd name="connsiteX3" fmla="*/ 28575 w 76200"/>
                <a:gd name="connsiteY3" fmla="*/ 209550 h 485775"/>
                <a:gd name="connsiteX4" fmla="*/ 38100 w 76200"/>
                <a:gd name="connsiteY4" fmla="*/ 352425 h 485775"/>
                <a:gd name="connsiteX5" fmla="*/ 47625 w 76200"/>
                <a:gd name="connsiteY5" fmla="*/ 381000 h 485775"/>
                <a:gd name="connsiteX6" fmla="*/ 38100 w 76200"/>
                <a:gd name="connsiteY6" fmla="*/ 447675 h 485775"/>
                <a:gd name="connsiteX7" fmla="*/ 28575 w 76200"/>
                <a:gd name="connsiteY7" fmla="*/ 476250 h 485775"/>
                <a:gd name="connsiteX8" fmla="*/ 0 w 76200"/>
                <a:gd name="connsiteY8" fmla="*/ 48577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485775">
                  <a:moveTo>
                    <a:pt x="76200" y="0"/>
                  </a:moveTo>
                  <a:cubicBezTo>
                    <a:pt x="73025" y="53975"/>
                    <a:pt x="72055" y="108125"/>
                    <a:pt x="66675" y="161925"/>
                  </a:cubicBezTo>
                  <a:cubicBezTo>
                    <a:pt x="65676" y="171915"/>
                    <a:pt x="63422" y="182660"/>
                    <a:pt x="57150" y="190500"/>
                  </a:cubicBezTo>
                  <a:cubicBezTo>
                    <a:pt x="49999" y="199439"/>
                    <a:pt x="38100" y="203200"/>
                    <a:pt x="28575" y="209550"/>
                  </a:cubicBezTo>
                  <a:cubicBezTo>
                    <a:pt x="31750" y="257175"/>
                    <a:pt x="32829" y="304986"/>
                    <a:pt x="38100" y="352425"/>
                  </a:cubicBezTo>
                  <a:cubicBezTo>
                    <a:pt x="39209" y="362404"/>
                    <a:pt x="47625" y="370960"/>
                    <a:pt x="47625" y="381000"/>
                  </a:cubicBezTo>
                  <a:cubicBezTo>
                    <a:pt x="47625" y="403451"/>
                    <a:pt x="42503" y="425660"/>
                    <a:pt x="38100" y="447675"/>
                  </a:cubicBezTo>
                  <a:cubicBezTo>
                    <a:pt x="36131" y="457520"/>
                    <a:pt x="35675" y="469150"/>
                    <a:pt x="28575" y="476250"/>
                  </a:cubicBezTo>
                  <a:cubicBezTo>
                    <a:pt x="21475" y="483350"/>
                    <a:pt x="0" y="485775"/>
                    <a:pt x="0" y="4857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116" name="Rettangolo 115"/>
          <p:cNvSpPr/>
          <p:nvPr/>
        </p:nvSpPr>
        <p:spPr>
          <a:xfrm>
            <a:off x="828674" y="3143874"/>
            <a:ext cx="1752601" cy="584775"/>
          </a:xfrm>
          <a:prstGeom prst="rect">
            <a:avLst/>
          </a:prstGeom>
          <a:effectLst>
            <a:outerShdw blurRad="50800" dist="38100" dir="2700000" algn="tl" rotWithShape="0">
              <a:prstClr val="black">
                <a:alpha val="40000"/>
              </a:prstClr>
            </a:outerShdw>
          </a:effectLst>
        </p:spPr>
        <p:txBody>
          <a:bodyPr wrap="square">
            <a:spAutoFit/>
          </a:bodyPr>
          <a:lstStyle/>
          <a:p>
            <a:r>
              <a:rPr lang="it-IT" sz="1600" dirty="0">
                <a:solidFill>
                  <a:schemeClr val="tx1"/>
                </a:solidFill>
              </a:rPr>
              <a:t>Danno </a:t>
            </a:r>
          </a:p>
          <a:p>
            <a:r>
              <a:rPr lang="it-IT" sz="1600" dirty="0">
                <a:solidFill>
                  <a:schemeClr val="tx1"/>
                </a:solidFill>
              </a:rPr>
              <a:t>leggero</a:t>
            </a:r>
          </a:p>
        </p:txBody>
      </p:sp>
      <p:sp>
        <p:nvSpPr>
          <p:cNvPr id="117" name="Rettangolo 116"/>
          <p:cNvSpPr/>
          <p:nvPr/>
        </p:nvSpPr>
        <p:spPr>
          <a:xfrm>
            <a:off x="809625" y="4305925"/>
            <a:ext cx="1743076" cy="584775"/>
          </a:xfrm>
          <a:prstGeom prst="rect">
            <a:avLst/>
          </a:prstGeom>
          <a:effectLst>
            <a:outerShdw blurRad="50800" dist="38100" dir="2700000" algn="tl" rotWithShape="0">
              <a:prstClr val="black">
                <a:alpha val="40000"/>
              </a:prstClr>
            </a:outerShdw>
          </a:effectLst>
        </p:spPr>
        <p:txBody>
          <a:bodyPr wrap="square">
            <a:spAutoFit/>
          </a:bodyPr>
          <a:lstStyle/>
          <a:p>
            <a:r>
              <a:rPr lang="it-IT" sz="1600" dirty="0">
                <a:solidFill>
                  <a:schemeClr val="tx1"/>
                </a:solidFill>
              </a:rPr>
              <a:t>Danno </a:t>
            </a:r>
          </a:p>
          <a:p>
            <a:r>
              <a:rPr lang="it-IT" sz="1600" dirty="0" err="1">
                <a:solidFill>
                  <a:schemeClr val="tx1"/>
                </a:solidFill>
              </a:rPr>
              <a:t>medio-grave</a:t>
            </a:r>
            <a:endParaRPr lang="it-IT" sz="1600" dirty="0">
              <a:solidFill>
                <a:schemeClr val="tx1"/>
              </a:solidFill>
            </a:endParaRPr>
          </a:p>
        </p:txBody>
      </p:sp>
      <p:sp>
        <p:nvSpPr>
          <p:cNvPr id="118" name="Rettangolo 117"/>
          <p:cNvSpPr/>
          <p:nvPr/>
        </p:nvSpPr>
        <p:spPr>
          <a:xfrm>
            <a:off x="781049" y="5496549"/>
            <a:ext cx="1447801" cy="584775"/>
          </a:xfrm>
          <a:prstGeom prst="rect">
            <a:avLst/>
          </a:prstGeom>
          <a:effectLst>
            <a:outerShdw blurRad="50800" dist="38100" dir="2700000" algn="tl" rotWithShape="0">
              <a:prstClr val="black">
                <a:alpha val="40000"/>
              </a:prstClr>
            </a:outerShdw>
          </a:effectLst>
        </p:spPr>
        <p:txBody>
          <a:bodyPr wrap="square">
            <a:spAutoFit/>
          </a:bodyPr>
          <a:lstStyle/>
          <a:p>
            <a:r>
              <a:rPr lang="it-IT" sz="1600" dirty="0">
                <a:solidFill>
                  <a:schemeClr val="tx1"/>
                </a:solidFill>
              </a:rPr>
              <a:t>Danno gravissimo</a:t>
            </a:r>
          </a:p>
        </p:txBody>
      </p:sp>
      <p:sp>
        <p:nvSpPr>
          <p:cNvPr id="134" name="Ovale 133"/>
          <p:cNvSpPr/>
          <p:nvPr/>
        </p:nvSpPr>
        <p:spPr>
          <a:xfrm>
            <a:off x="5543549" y="3162300"/>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
        <p:nvSpPr>
          <p:cNvPr id="135" name="Ovale 134"/>
          <p:cNvSpPr/>
          <p:nvPr/>
        </p:nvSpPr>
        <p:spPr>
          <a:xfrm>
            <a:off x="3314699" y="3162300"/>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
        <p:nvSpPr>
          <p:cNvPr id="137" name="Ovale 136"/>
          <p:cNvSpPr/>
          <p:nvPr/>
        </p:nvSpPr>
        <p:spPr>
          <a:xfrm>
            <a:off x="4095749" y="3162300"/>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
        <p:nvSpPr>
          <p:cNvPr id="65" name="Arco 64"/>
          <p:cNvSpPr/>
          <p:nvPr/>
        </p:nvSpPr>
        <p:spPr>
          <a:xfrm flipH="1">
            <a:off x="2465244" y="3154074"/>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6" name="Arco 65"/>
          <p:cNvSpPr/>
          <p:nvPr/>
        </p:nvSpPr>
        <p:spPr>
          <a:xfrm>
            <a:off x="2462212" y="3152775"/>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7" name="Arco 66"/>
          <p:cNvSpPr/>
          <p:nvPr/>
        </p:nvSpPr>
        <p:spPr>
          <a:xfrm flipH="1">
            <a:off x="2465244" y="4297074"/>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8" name="Arco 67"/>
          <p:cNvSpPr/>
          <p:nvPr/>
        </p:nvSpPr>
        <p:spPr>
          <a:xfrm>
            <a:off x="2462212" y="4295775"/>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9" name="Arco 68"/>
          <p:cNvSpPr/>
          <p:nvPr/>
        </p:nvSpPr>
        <p:spPr>
          <a:xfrm flipH="1">
            <a:off x="2465244" y="5535324"/>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0" name="Arco 69"/>
          <p:cNvSpPr/>
          <p:nvPr/>
        </p:nvSpPr>
        <p:spPr>
          <a:xfrm>
            <a:off x="2462212" y="5534025"/>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1" name="Ovale 70"/>
          <p:cNvSpPr/>
          <p:nvPr/>
        </p:nvSpPr>
        <p:spPr>
          <a:xfrm>
            <a:off x="3314699" y="4343400"/>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
        <p:nvSpPr>
          <p:cNvPr id="72" name="Ovale 71"/>
          <p:cNvSpPr/>
          <p:nvPr/>
        </p:nvSpPr>
        <p:spPr>
          <a:xfrm>
            <a:off x="3314699" y="5524500"/>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
        <p:nvSpPr>
          <p:cNvPr id="74" name="Ovale 73"/>
          <p:cNvSpPr/>
          <p:nvPr/>
        </p:nvSpPr>
        <p:spPr>
          <a:xfrm>
            <a:off x="4095749" y="4333875"/>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grpSp>
        <p:nvGrpSpPr>
          <p:cNvPr id="8" name="Gruppo 74"/>
          <p:cNvGrpSpPr/>
          <p:nvPr/>
        </p:nvGrpSpPr>
        <p:grpSpPr>
          <a:xfrm>
            <a:off x="6886574" y="3076575"/>
            <a:ext cx="1543051" cy="824240"/>
            <a:chOff x="7715249" y="1914525"/>
            <a:chExt cx="1543051" cy="824240"/>
          </a:xfrm>
        </p:grpSpPr>
        <p:sp>
          <p:nvSpPr>
            <p:cNvPr id="79" name="Ovale 78"/>
            <p:cNvSpPr/>
            <p:nvPr/>
          </p:nvSpPr>
          <p:spPr>
            <a:xfrm>
              <a:off x="8649565" y="1914525"/>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0" name="Ovale 79"/>
            <p:cNvSpPr/>
            <p:nvPr/>
          </p:nvSpPr>
          <p:spPr>
            <a:xfrm>
              <a:off x="7962899" y="1914525"/>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2" name="Rettangolo 81"/>
            <p:cNvSpPr/>
            <p:nvPr/>
          </p:nvSpPr>
          <p:spPr>
            <a:xfrm>
              <a:off x="7715249" y="22771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DELOCALIZ</a:t>
              </a:r>
              <a:br>
                <a:rPr lang="it-IT" sz="1200" dirty="0">
                  <a:solidFill>
                    <a:schemeClr val="tx1"/>
                  </a:solidFill>
                </a:rPr>
              </a:br>
              <a:r>
                <a:rPr lang="it-IT" sz="1200" dirty="0">
                  <a:solidFill>
                    <a:schemeClr val="tx1"/>
                  </a:solidFill>
                </a:rPr>
                <a:t>ZAZIONE</a:t>
              </a:r>
            </a:p>
          </p:txBody>
        </p:sp>
        <p:sp>
          <p:nvSpPr>
            <p:cNvPr id="83" name="Freccia a destra 82"/>
            <p:cNvSpPr/>
            <p:nvPr/>
          </p:nvSpPr>
          <p:spPr>
            <a:xfrm>
              <a:off x="8372475" y="1990725"/>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9" name="Gruppo 91"/>
          <p:cNvGrpSpPr/>
          <p:nvPr/>
        </p:nvGrpSpPr>
        <p:grpSpPr>
          <a:xfrm>
            <a:off x="6886574" y="4248150"/>
            <a:ext cx="1543051" cy="824240"/>
            <a:chOff x="7715249" y="1914525"/>
            <a:chExt cx="1543051" cy="824240"/>
          </a:xfrm>
        </p:grpSpPr>
        <p:sp>
          <p:nvSpPr>
            <p:cNvPr id="93" name="Ovale 92"/>
            <p:cNvSpPr/>
            <p:nvPr/>
          </p:nvSpPr>
          <p:spPr>
            <a:xfrm>
              <a:off x="8649565" y="1914525"/>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5" name="Ovale 94"/>
            <p:cNvSpPr/>
            <p:nvPr/>
          </p:nvSpPr>
          <p:spPr>
            <a:xfrm>
              <a:off x="7962899" y="1914525"/>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6" name="Rettangolo 95"/>
            <p:cNvSpPr/>
            <p:nvPr/>
          </p:nvSpPr>
          <p:spPr>
            <a:xfrm>
              <a:off x="7715249" y="22771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DELOCALIZ</a:t>
              </a:r>
              <a:br>
                <a:rPr lang="it-IT" sz="1200" dirty="0">
                  <a:solidFill>
                    <a:schemeClr val="tx1"/>
                  </a:solidFill>
                </a:rPr>
              </a:br>
              <a:r>
                <a:rPr lang="it-IT" sz="1200" dirty="0">
                  <a:solidFill>
                    <a:schemeClr val="tx1"/>
                  </a:solidFill>
                </a:rPr>
                <a:t>ZAZIONE</a:t>
              </a:r>
            </a:p>
          </p:txBody>
        </p:sp>
        <p:sp>
          <p:nvSpPr>
            <p:cNvPr id="97" name="Freccia a destra 96"/>
            <p:cNvSpPr/>
            <p:nvPr/>
          </p:nvSpPr>
          <p:spPr>
            <a:xfrm>
              <a:off x="8372475" y="1990725"/>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0" name="Gruppo 97"/>
          <p:cNvGrpSpPr/>
          <p:nvPr/>
        </p:nvGrpSpPr>
        <p:grpSpPr>
          <a:xfrm>
            <a:off x="6886574" y="5505450"/>
            <a:ext cx="1543051" cy="824240"/>
            <a:chOff x="7715249" y="1914525"/>
            <a:chExt cx="1543051" cy="824240"/>
          </a:xfrm>
        </p:grpSpPr>
        <p:sp>
          <p:nvSpPr>
            <p:cNvPr id="99" name="Ovale 98"/>
            <p:cNvSpPr/>
            <p:nvPr/>
          </p:nvSpPr>
          <p:spPr>
            <a:xfrm>
              <a:off x="8649565" y="1914525"/>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0" name="Ovale 99"/>
            <p:cNvSpPr/>
            <p:nvPr/>
          </p:nvSpPr>
          <p:spPr>
            <a:xfrm>
              <a:off x="7962899" y="1914525"/>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1" name="Rettangolo 100"/>
            <p:cNvSpPr/>
            <p:nvPr/>
          </p:nvSpPr>
          <p:spPr>
            <a:xfrm>
              <a:off x="7715249" y="22771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DELOCALIZ</a:t>
              </a:r>
              <a:br>
                <a:rPr lang="it-IT" sz="1200" dirty="0">
                  <a:solidFill>
                    <a:schemeClr val="tx1"/>
                  </a:solidFill>
                </a:rPr>
              </a:br>
              <a:r>
                <a:rPr lang="it-IT" sz="1200" dirty="0">
                  <a:solidFill>
                    <a:schemeClr val="tx1"/>
                  </a:solidFill>
                </a:rPr>
                <a:t>ZAZIONE</a:t>
              </a:r>
            </a:p>
          </p:txBody>
        </p:sp>
        <p:sp>
          <p:nvSpPr>
            <p:cNvPr id="103" name="Freccia a destra 102"/>
            <p:cNvSpPr/>
            <p:nvPr/>
          </p:nvSpPr>
          <p:spPr>
            <a:xfrm>
              <a:off x="8372475" y="1990725"/>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1" name="Gruppo 118"/>
          <p:cNvGrpSpPr/>
          <p:nvPr/>
        </p:nvGrpSpPr>
        <p:grpSpPr>
          <a:xfrm>
            <a:off x="6372224" y="3324225"/>
            <a:ext cx="330199" cy="104775"/>
            <a:chOff x="7115174" y="952500"/>
            <a:chExt cx="990602" cy="314326"/>
          </a:xfrm>
        </p:grpSpPr>
        <p:sp>
          <p:nvSpPr>
            <p:cNvPr id="104" name="Ovale 103"/>
            <p:cNvSpPr/>
            <p:nvPr/>
          </p:nvSpPr>
          <p:spPr>
            <a:xfrm>
              <a:off x="7801840" y="952500"/>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5" name="Ovale 104"/>
            <p:cNvSpPr/>
            <p:nvPr/>
          </p:nvSpPr>
          <p:spPr>
            <a:xfrm>
              <a:off x="7115174" y="952500"/>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6" name="Freccia a destra 105"/>
            <p:cNvSpPr/>
            <p:nvPr/>
          </p:nvSpPr>
          <p:spPr>
            <a:xfrm>
              <a:off x="7524750" y="1028700"/>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2" name="Gruppo 119"/>
          <p:cNvGrpSpPr/>
          <p:nvPr/>
        </p:nvGrpSpPr>
        <p:grpSpPr>
          <a:xfrm>
            <a:off x="6372224" y="4581525"/>
            <a:ext cx="330199" cy="104775"/>
            <a:chOff x="7115174" y="952500"/>
            <a:chExt cx="990602" cy="314326"/>
          </a:xfrm>
        </p:grpSpPr>
        <p:sp>
          <p:nvSpPr>
            <p:cNvPr id="123" name="Ovale 122"/>
            <p:cNvSpPr/>
            <p:nvPr/>
          </p:nvSpPr>
          <p:spPr>
            <a:xfrm>
              <a:off x="7801840" y="952500"/>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6" name="Ovale 125"/>
            <p:cNvSpPr/>
            <p:nvPr/>
          </p:nvSpPr>
          <p:spPr>
            <a:xfrm>
              <a:off x="7115174" y="952500"/>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0" name="Freccia a destra 129"/>
            <p:cNvSpPr/>
            <p:nvPr/>
          </p:nvSpPr>
          <p:spPr>
            <a:xfrm>
              <a:off x="7524750" y="1028700"/>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3" name="Gruppo 137"/>
          <p:cNvGrpSpPr/>
          <p:nvPr/>
        </p:nvGrpSpPr>
        <p:grpSpPr>
          <a:xfrm>
            <a:off x="6372224" y="5734050"/>
            <a:ext cx="330199" cy="104775"/>
            <a:chOff x="7115174" y="952500"/>
            <a:chExt cx="990602" cy="314326"/>
          </a:xfrm>
        </p:grpSpPr>
        <p:sp>
          <p:nvSpPr>
            <p:cNvPr id="143" name="Ovale 142"/>
            <p:cNvSpPr/>
            <p:nvPr/>
          </p:nvSpPr>
          <p:spPr>
            <a:xfrm>
              <a:off x="7801840" y="952500"/>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4" name="Ovale 143"/>
            <p:cNvSpPr/>
            <p:nvPr/>
          </p:nvSpPr>
          <p:spPr>
            <a:xfrm>
              <a:off x="7115174" y="952500"/>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5" name="Freccia a destra 144"/>
            <p:cNvSpPr/>
            <p:nvPr/>
          </p:nvSpPr>
          <p:spPr>
            <a:xfrm>
              <a:off x="7524750" y="1028700"/>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4" name="Gruppo 145"/>
          <p:cNvGrpSpPr/>
          <p:nvPr/>
        </p:nvGrpSpPr>
        <p:grpSpPr>
          <a:xfrm>
            <a:off x="5619749" y="5734050"/>
            <a:ext cx="330199" cy="104775"/>
            <a:chOff x="7115174" y="952500"/>
            <a:chExt cx="990602" cy="314326"/>
          </a:xfrm>
        </p:grpSpPr>
        <p:sp>
          <p:nvSpPr>
            <p:cNvPr id="147" name="Ovale 146"/>
            <p:cNvSpPr/>
            <p:nvPr/>
          </p:nvSpPr>
          <p:spPr>
            <a:xfrm>
              <a:off x="7801840" y="952500"/>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8" name="Ovale 147"/>
            <p:cNvSpPr/>
            <p:nvPr/>
          </p:nvSpPr>
          <p:spPr>
            <a:xfrm>
              <a:off x="7115174" y="952500"/>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9" name="Freccia a destra 148"/>
            <p:cNvSpPr/>
            <p:nvPr/>
          </p:nvSpPr>
          <p:spPr>
            <a:xfrm>
              <a:off x="7524750" y="1028700"/>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5" name="Gruppo 149"/>
          <p:cNvGrpSpPr/>
          <p:nvPr/>
        </p:nvGrpSpPr>
        <p:grpSpPr>
          <a:xfrm>
            <a:off x="4895849" y="5734050"/>
            <a:ext cx="330199" cy="104775"/>
            <a:chOff x="7115174" y="952500"/>
            <a:chExt cx="990602" cy="314326"/>
          </a:xfrm>
        </p:grpSpPr>
        <p:sp>
          <p:nvSpPr>
            <p:cNvPr id="151" name="Ovale 150"/>
            <p:cNvSpPr/>
            <p:nvPr/>
          </p:nvSpPr>
          <p:spPr>
            <a:xfrm>
              <a:off x="7801840" y="952500"/>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2" name="Ovale 151"/>
            <p:cNvSpPr/>
            <p:nvPr/>
          </p:nvSpPr>
          <p:spPr>
            <a:xfrm>
              <a:off x="7115174" y="952500"/>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3" name="Freccia a destra 152"/>
            <p:cNvSpPr/>
            <p:nvPr/>
          </p:nvSpPr>
          <p:spPr>
            <a:xfrm>
              <a:off x="7524750" y="1028700"/>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6" name="Gruppo 153"/>
          <p:cNvGrpSpPr/>
          <p:nvPr/>
        </p:nvGrpSpPr>
        <p:grpSpPr>
          <a:xfrm>
            <a:off x="4241801" y="5734050"/>
            <a:ext cx="330199" cy="104775"/>
            <a:chOff x="7115174" y="952500"/>
            <a:chExt cx="990602" cy="314326"/>
          </a:xfrm>
        </p:grpSpPr>
        <p:sp>
          <p:nvSpPr>
            <p:cNvPr id="155" name="Ovale 154"/>
            <p:cNvSpPr/>
            <p:nvPr/>
          </p:nvSpPr>
          <p:spPr>
            <a:xfrm>
              <a:off x="7801840" y="952500"/>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6" name="Ovale 155"/>
            <p:cNvSpPr/>
            <p:nvPr/>
          </p:nvSpPr>
          <p:spPr>
            <a:xfrm>
              <a:off x="7115174" y="952500"/>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7" name="Freccia a destra 156"/>
            <p:cNvSpPr/>
            <p:nvPr/>
          </p:nvSpPr>
          <p:spPr>
            <a:xfrm>
              <a:off x="7524750" y="1028700"/>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7" name="Gruppo 157"/>
          <p:cNvGrpSpPr/>
          <p:nvPr/>
        </p:nvGrpSpPr>
        <p:grpSpPr>
          <a:xfrm>
            <a:off x="4895849" y="4562475"/>
            <a:ext cx="330199" cy="104775"/>
            <a:chOff x="7115174" y="952500"/>
            <a:chExt cx="990602" cy="314326"/>
          </a:xfrm>
        </p:grpSpPr>
        <p:sp>
          <p:nvSpPr>
            <p:cNvPr id="159" name="Ovale 158"/>
            <p:cNvSpPr/>
            <p:nvPr/>
          </p:nvSpPr>
          <p:spPr>
            <a:xfrm>
              <a:off x="7801840" y="952500"/>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0" name="Ovale 159"/>
            <p:cNvSpPr/>
            <p:nvPr/>
          </p:nvSpPr>
          <p:spPr>
            <a:xfrm>
              <a:off x="7115174" y="952500"/>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1" name="Freccia a destra 160"/>
            <p:cNvSpPr/>
            <p:nvPr/>
          </p:nvSpPr>
          <p:spPr>
            <a:xfrm>
              <a:off x="7524750" y="1028700"/>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8" name="Gruppo 161"/>
          <p:cNvGrpSpPr/>
          <p:nvPr/>
        </p:nvGrpSpPr>
        <p:grpSpPr>
          <a:xfrm>
            <a:off x="5648324" y="4562475"/>
            <a:ext cx="330199" cy="104775"/>
            <a:chOff x="7115174" y="952500"/>
            <a:chExt cx="990602" cy="314326"/>
          </a:xfrm>
        </p:grpSpPr>
        <p:sp>
          <p:nvSpPr>
            <p:cNvPr id="163" name="Ovale 162"/>
            <p:cNvSpPr/>
            <p:nvPr/>
          </p:nvSpPr>
          <p:spPr>
            <a:xfrm>
              <a:off x="7801840" y="952500"/>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4" name="Ovale 163"/>
            <p:cNvSpPr/>
            <p:nvPr/>
          </p:nvSpPr>
          <p:spPr>
            <a:xfrm>
              <a:off x="7115174" y="952500"/>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5" name="Freccia a destra 164"/>
            <p:cNvSpPr/>
            <p:nvPr/>
          </p:nvSpPr>
          <p:spPr>
            <a:xfrm>
              <a:off x="7524750" y="1028700"/>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9" name="Gruppo 173"/>
          <p:cNvGrpSpPr/>
          <p:nvPr/>
        </p:nvGrpSpPr>
        <p:grpSpPr>
          <a:xfrm>
            <a:off x="4895849" y="3376612"/>
            <a:ext cx="330199" cy="104775"/>
            <a:chOff x="7115174" y="952500"/>
            <a:chExt cx="990602" cy="314326"/>
          </a:xfrm>
        </p:grpSpPr>
        <p:sp>
          <p:nvSpPr>
            <p:cNvPr id="175" name="Ovale 174"/>
            <p:cNvSpPr/>
            <p:nvPr/>
          </p:nvSpPr>
          <p:spPr>
            <a:xfrm>
              <a:off x="7801840" y="952500"/>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6" name="Ovale 175"/>
            <p:cNvSpPr/>
            <p:nvPr/>
          </p:nvSpPr>
          <p:spPr>
            <a:xfrm>
              <a:off x="7115174" y="952500"/>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7" name="Freccia a destra 176"/>
            <p:cNvSpPr/>
            <p:nvPr/>
          </p:nvSpPr>
          <p:spPr>
            <a:xfrm>
              <a:off x="7524750" y="1028700"/>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p:cNvSpPr/>
          <p:nvPr/>
        </p:nvSpPr>
        <p:spPr>
          <a:xfrm>
            <a:off x="230187" y="969233"/>
            <a:ext cx="1806576" cy="1806576"/>
          </a:xfrm>
          <a:prstGeom prst="ellipse">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2"/>
          <p:cNvSpPr>
            <a:spLocks noGrp="1"/>
          </p:cNvSpPr>
          <p:nvPr>
            <p:ph type="title"/>
          </p:nvPr>
        </p:nvSpPr>
        <p:spPr/>
        <p:txBody>
          <a:bodyPr/>
          <a:lstStyle/>
          <a:p>
            <a:r>
              <a:rPr lang="it-IT" dirty="0"/>
              <a:t>Disciplina d’uso (FAC)</a:t>
            </a:r>
          </a:p>
        </p:txBody>
      </p:sp>
      <p:pic>
        <p:nvPicPr>
          <p:cNvPr id="6" name="Immagine 5"/>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2253802" y="1712888"/>
            <a:ext cx="1532587" cy="1133343"/>
          </a:xfrm>
          <a:prstGeom prst="rect">
            <a:avLst/>
          </a:prstGeom>
          <a:noFill/>
          <a:ln>
            <a:noFill/>
          </a:ln>
        </p:spPr>
      </p:pic>
      <p:pic>
        <p:nvPicPr>
          <p:cNvPr id="7" name="Immagin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2146" y="1700010"/>
            <a:ext cx="1519708" cy="1193797"/>
          </a:xfrm>
          <a:prstGeom prst="rect">
            <a:avLst/>
          </a:prstGeom>
          <a:noFill/>
          <a:ln>
            <a:noFill/>
          </a:ln>
        </p:spPr>
      </p:pic>
      <p:pic>
        <p:nvPicPr>
          <p:cNvPr id="8" name="Immagine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57611" y="1700013"/>
            <a:ext cx="1545465" cy="1161521"/>
          </a:xfrm>
          <a:prstGeom prst="rect">
            <a:avLst/>
          </a:prstGeom>
          <a:noFill/>
          <a:ln>
            <a:noFill/>
          </a:ln>
        </p:spPr>
      </p:pic>
      <p:pic>
        <p:nvPicPr>
          <p:cNvPr id="9" name="Immagine 8" descr="base_1_topografic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34200" y="1704975"/>
            <a:ext cx="1524000" cy="1156559"/>
          </a:xfrm>
          <a:prstGeom prst="rect">
            <a:avLst/>
          </a:prstGeom>
        </p:spPr>
      </p:pic>
      <p:cxnSp>
        <p:nvCxnSpPr>
          <p:cNvPr id="11" name="Connettore 1 10"/>
          <p:cNvCxnSpPr/>
          <p:nvPr/>
        </p:nvCxnSpPr>
        <p:spPr>
          <a:xfrm>
            <a:off x="6953250" y="1981200"/>
            <a:ext cx="1419225" cy="83820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4"/>
          <p:cNvGraphicFramePr>
            <a:graphicFrameLocks noGrp="1"/>
          </p:cNvGraphicFramePr>
          <p:nvPr>
            <p:ph idx="1"/>
            <p:extLst>
              <p:ext uri="{D42A27DB-BD31-4B8C-83A1-F6EECF244321}">
                <p14:modId xmlns:p14="http://schemas.microsoft.com/office/powerpoint/2010/main" val="93202579"/>
              </p:ext>
            </p:extLst>
          </p:nvPr>
        </p:nvGraphicFramePr>
        <p:xfrm>
          <a:off x="666750" y="1676400"/>
          <a:ext cx="7810500" cy="4788796"/>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gridCol w="1562100">
                  <a:extLst>
                    <a:ext uri="{9D8B030D-6E8A-4147-A177-3AD203B41FA5}">
                      <a16:colId xmlns:a16="http://schemas.microsoft.com/office/drawing/2014/main" val="20004"/>
                    </a:ext>
                  </a:extLst>
                </a:gridCol>
              </a:tblGrid>
              <a:tr h="1197199">
                <a:tc>
                  <a:txBody>
                    <a:bodyPr/>
                    <a:lstStyle/>
                    <a:p>
                      <a:endParaRPr lang="it-IT" dirty="0"/>
                    </a:p>
                  </a:txBody>
                  <a:tcP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EDIFICATE</a:t>
                      </a:r>
                    </a:p>
                  </a:txBody>
                  <a:tcPr anchor="ct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DA EDIFICARE</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AREE</a:t>
                      </a:r>
                    </a:p>
                    <a:p>
                      <a:pPr marL="0" algn="ctr" defTabSz="914400" rtl="0" eaLnBrk="1" latinLnBrk="0" hangingPunct="1"/>
                      <a:r>
                        <a:rPr lang="it-IT" sz="2000" b="1" kern="1200" dirty="0">
                          <a:solidFill>
                            <a:sysClr val="windowText" lastClr="000000"/>
                          </a:solidFill>
                          <a:latin typeface="+mn-lt"/>
                          <a:ea typeface="+mn-ea"/>
                          <a:cs typeface="+mn-cs"/>
                        </a:rPr>
                        <a:t>NON EDIFICABILI</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INFRA</a:t>
                      </a:r>
                      <a:br>
                        <a:rPr lang="it-IT" sz="2000" b="1" kern="1200" dirty="0">
                          <a:solidFill>
                            <a:sysClr val="windowText" lastClr="000000"/>
                          </a:solidFill>
                          <a:latin typeface="+mn-lt"/>
                          <a:ea typeface="+mn-ea"/>
                          <a:cs typeface="+mn-cs"/>
                        </a:rPr>
                      </a:br>
                      <a:r>
                        <a:rPr lang="it-IT" sz="2000" b="1" kern="1200" dirty="0">
                          <a:solidFill>
                            <a:sysClr val="windowText" lastClr="000000"/>
                          </a:solidFill>
                          <a:latin typeface="+mn-lt"/>
                          <a:ea typeface="+mn-ea"/>
                          <a:cs typeface="+mn-cs"/>
                        </a:rPr>
                        <a:t>STRUTTURE</a:t>
                      </a:r>
                    </a:p>
                  </a:txBody>
                  <a:tcPr anchor="ctr">
                    <a:noFill/>
                  </a:tcPr>
                </a:tc>
                <a:extLst>
                  <a:ext uri="{0D108BD9-81ED-4DB2-BD59-A6C34878D82A}">
                    <a16:rowId xmlns:a16="http://schemas.microsoft.com/office/drawing/2014/main" val="10000"/>
                  </a:ext>
                </a:extLst>
              </a:tr>
              <a:tr h="1197199">
                <a:tc>
                  <a:txBody>
                    <a:bodyPr/>
                    <a:lstStyle/>
                    <a:p>
                      <a:pPr algn="ctr"/>
                      <a:r>
                        <a:rPr lang="it-IT" sz="2400" b="1" dirty="0"/>
                        <a:t>ZA</a:t>
                      </a:r>
                    </a:p>
                    <a:p>
                      <a:pPr algn="ctr"/>
                      <a:r>
                        <a:rPr lang="it-IT" sz="1600" dirty="0"/>
                        <a:t>ATTENZIONE</a:t>
                      </a:r>
                    </a:p>
                  </a:txBody>
                  <a:tcPr anchor="ctr">
                    <a:solidFill>
                      <a:schemeClr val="tx2">
                        <a:lumMod val="20000"/>
                        <a:lumOff val="80000"/>
                      </a:schemeClr>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60000"/>
                        <a:lumOff val="40000"/>
                      </a:schemeClr>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40000"/>
                        <a:lumOff val="60000"/>
                      </a:schemeClr>
                    </a:solidFill>
                  </a:tcPr>
                </a:tc>
                <a:tc hMerge="1">
                  <a:txBody>
                    <a:bodyPr/>
                    <a:lstStyle/>
                    <a:p>
                      <a:pPr algn="l"/>
                      <a:endParaRPr lang="it-IT" sz="1400" dirty="0"/>
                    </a:p>
                  </a:txBody>
                  <a:tcPr anchor="ctr">
                    <a:solidFill>
                      <a:schemeClr val="tx2">
                        <a:lumMod val="60000"/>
                        <a:lumOff val="40000"/>
                      </a:schemeClr>
                    </a:solidFill>
                  </a:tcPr>
                </a:tc>
                <a:tc row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800" kern="1200" dirty="0">
                          <a:solidFill>
                            <a:schemeClr val="dk1"/>
                          </a:solidFill>
                          <a:latin typeface="+mn-lt"/>
                          <a:ea typeface="+mn-ea"/>
                          <a:cs typeface="+mn-cs"/>
                        </a:rPr>
                        <a:t>Programma Infrastrutture</a:t>
                      </a:r>
                    </a:p>
                  </a:txBody>
                  <a:tcPr anchor="ctr">
                    <a:solidFill>
                      <a:schemeClr val="bg1">
                        <a:lumMod val="85000"/>
                      </a:schemeClr>
                    </a:solidFill>
                  </a:tcPr>
                </a:tc>
                <a:extLst>
                  <a:ext uri="{0D108BD9-81ED-4DB2-BD59-A6C34878D82A}">
                    <a16:rowId xmlns:a16="http://schemas.microsoft.com/office/drawing/2014/main" val="10001"/>
                  </a:ext>
                </a:extLst>
              </a:tr>
              <a:tr h="1197199">
                <a:tc>
                  <a:txBody>
                    <a:bodyPr/>
                    <a:lstStyle/>
                    <a:p>
                      <a:pPr algn="ctr"/>
                      <a:r>
                        <a:rPr lang="it-IT" sz="2400" b="1" kern="1200" dirty="0">
                          <a:solidFill>
                            <a:schemeClr val="dk1"/>
                          </a:solidFill>
                          <a:latin typeface="+mn-lt"/>
                          <a:ea typeface="+mn-ea"/>
                          <a:cs typeface="+mn-cs"/>
                        </a:rPr>
                        <a:t>ZS</a:t>
                      </a:r>
                    </a:p>
                    <a:p>
                      <a:pPr algn="ctr"/>
                      <a:r>
                        <a:rPr lang="it-IT" sz="1600" dirty="0"/>
                        <a:t>SUSCETTIBILITA’</a:t>
                      </a:r>
                    </a:p>
                  </a:txBody>
                  <a:tcPr anchor="ctr">
                    <a:solidFill>
                      <a:srgbClr val="FFCCFF"/>
                    </a:solidFill>
                  </a:tcPr>
                </a:tc>
                <a:tc row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kern="1200" dirty="0">
                        <a:solidFill>
                          <a:schemeClr val="dk1"/>
                        </a:solidFill>
                        <a:latin typeface="+mn-lt"/>
                        <a:ea typeface="+mn-ea"/>
                        <a:cs typeface="+mn-cs"/>
                      </a:endParaRPr>
                    </a:p>
                  </a:txBody>
                  <a:tcPr anchor="ctr">
                    <a:solidFill>
                      <a:srgbClr val="FFFF00"/>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kern="1200" dirty="0">
                        <a:solidFill>
                          <a:schemeClr val="dk1"/>
                        </a:solidFill>
                        <a:latin typeface="+mn-lt"/>
                        <a:ea typeface="+mn-ea"/>
                        <a:cs typeface="+mn-cs"/>
                      </a:endParaRPr>
                    </a:p>
                  </a:txBody>
                  <a:tcPr anchor="ctr">
                    <a:solidFill>
                      <a:srgbClr val="FFC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2"/>
                  </a:ext>
                </a:extLst>
              </a:tr>
              <a:tr h="1197199">
                <a:tc>
                  <a:txBody>
                    <a:bodyPr/>
                    <a:lstStyle/>
                    <a:p>
                      <a:pPr algn="ctr"/>
                      <a:r>
                        <a:rPr lang="it-IT" sz="2400" b="1" kern="1200" dirty="0">
                          <a:solidFill>
                            <a:schemeClr val="dk1"/>
                          </a:solidFill>
                          <a:latin typeface="+mn-lt"/>
                          <a:ea typeface="+mn-ea"/>
                          <a:cs typeface="+mn-cs"/>
                        </a:rPr>
                        <a:t>ZR</a:t>
                      </a:r>
                    </a:p>
                    <a:p>
                      <a:pPr algn="ctr"/>
                      <a:r>
                        <a:rPr lang="it-IT" sz="1600" dirty="0"/>
                        <a:t>RISPETTO</a:t>
                      </a:r>
                    </a:p>
                  </a:txBody>
                  <a:tcPr anchor="ctr">
                    <a:solidFill>
                      <a:srgbClr val="FF66FF"/>
                    </a:solidFill>
                  </a:tcPr>
                </a:tc>
                <a:tc vMerge="1">
                  <a:txBody>
                    <a:bodyPr/>
                    <a:lstStyle/>
                    <a:p>
                      <a:pPr algn="l"/>
                      <a:endParaRPr lang="it-IT" sz="1400" dirty="0"/>
                    </a:p>
                  </a:txBody>
                  <a:tcPr anchor="ctr">
                    <a:solidFill>
                      <a:schemeClr val="bg1"/>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kern="1200" dirty="0">
                        <a:solidFill>
                          <a:schemeClr val="dk1"/>
                        </a:solidFill>
                        <a:latin typeface="+mn-lt"/>
                        <a:ea typeface="+mn-ea"/>
                        <a:cs typeface="+mn-cs"/>
                      </a:endParaRPr>
                    </a:p>
                  </a:txBody>
                  <a:tcPr anchor="ctr">
                    <a:solidFill>
                      <a:srgbClr val="FF0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3"/>
                  </a:ext>
                </a:extLst>
              </a:tr>
            </a:tbl>
          </a:graphicData>
        </a:graphic>
      </p:graphicFrame>
      <p:grpSp>
        <p:nvGrpSpPr>
          <p:cNvPr id="10" name="Gruppo 107"/>
          <p:cNvGrpSpPr/>
          <p:nvPr/>
        </p:nvGrpSpPr>
        <p:grpSpPr>
          <a:xfrm>
            <a:off x="3842356" y="3088389"/>
            <a:ext cx="1343025" cy="884567"/>
            <a:chOff x="7629524" y="1452563"/>
            <a:chExt cx="1543051" cy="1048077"/>
          </a:xfrm>
        </p:grpSpPr>
        <p:sp>
          <p:nvSpPr>
            <p:cNvPr id="12" name="Rettangolo 11"/>
            <p:cNvSpPr/>
            <p:nvPr/>
          </p:nvSpPr>
          <p:spPr>
            <a:xfrm>
              <a:off x="7629524" y="203897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LIMITATO</a:t>
              </a:r>
            </a:p>
          </p:txBody>
        </p:sp>
        <p:sp>
          <p:nvSpPr>
            <p:cNvPr id="13" name="Arco 12"/>
            <p:cNvSpPr/>
            <p:nvPr/>
          </p:nvSpPr>
          <p:spPr>
            <a:xfrm flipH="1">
              <a:off x="8123094" y="1453862"/>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Arco 13"/>
            <p:cNvSpPr/>
            <p:nvPr/>
          </p:nvSpPr>
          <p:spPr>
            <a:xfrm>
              <a:off x="8120062" y="1452563"/>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18" name="Gruppo 71"/>
          <p:cNvGrpSpPr/>
          <p:nvPr/>
        </p:nvGrpSpPr>
        <p:grpSpPr>
          <a:xfrm>
            <a:off x="355599" y="1328139"/>
            <a:ext cx="1543051" cy="1052125"/>
            <a:chOff x="276224" y="5114925"/>
            <a:chExt cx="1543051" cy="1052125"/>
          </a:xfrm>
        </p:grpSpPr>
        <p:sp>
          <p:nvSpPr>
            <p:cNvPr id="19" name="Rettangolo 18"/>
            <p:cNvSpPr/>
            <p:nvPr/>
          </p:nvSpPr>
          <p:spPr>
            <a:xfrm>
              <a:off x="838200" y="5391150"/>
              <a:ext cx="8636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Parallelogramma 19"/>
            <p:cNvSpPr/>
            <p:nvPr/>
          </p:nvSpPr>
          <p:spPr>
            <a:xfrm flipH="1">
              <a:off x="628650" y="5114925"/>
              <a:ext cx="1079500" cy="279400"/>
            </a:xfrm>
            <a:prstGeom prst="parallelogram">
              <a:avLst>
                <a:gd name="adj" fmla="val 77273"/>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419100" y="5387975"/>
              <a:ext cx="419100" cy="48895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581025" y="5673725"/>
              <a:ext cx="101600" cy="203200"/>
            </a:xfrm>
            <a:prstGeom prst="rect">
              <a:avLst/>
            </a:prstGeom>
            <a:solidFill>
              <a:schemeClr val="accent3">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971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1225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147955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971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1225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1479550" y="56610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584200" y="5495925"/>
              <a:ext cx="95250" cy="95250"/>
            </a:xfrm>
            <a:prstGeom prst="rect">
              <a:avLst/>
            </a:prstGeom>
            <a:solidFill>
              <a:schemeClr val="accent5">
                <a:lumMod val="40000"/>
                <a:lumOff val="6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Triangolo isoscele 29"/>
            <p:cNvSpPr/>
            <p:nvPr/>
          </p:nvSpPr>
          <p:spPr>
            <a:xfrm>
              <a:off x="419100" y="5114925"/>
              <a:ext cx="425450" cy="273050"/>
            </a:xfrm>
            <a:prstGeom prst="triangl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276224" y="5582275"/>
              <a:ext cx="1543051" cy="58477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EDILIZIA ESISTENTE</a:t>
              </a:r>
            </a:p>
          </p:txBody>
        </p:sp>
      </p:grpSp>
      <p:grpSp>
        <p:nvGrpSpPr>
          <p:cNvPr id="32" name="Gruppo 31"/>
          <p:cNvGrpSpPr/>
          <p:nvPr/>
        </p:nvGrpSpPr>
        <p:grpSpPr>
          <a:xfrm>
            <a:off x="2400302" y="4963498"/>
            <a:ext cx="1209674" cy="612161"/>
            <a:chOff x="6969695" y="5000626"/>
            <a:chExt cx="2239114" cy="1394272"/>
          </a:xfrm>
        </p:grpSpPr>
        <p:sp>
          <p:nvSpPr>
            <p:cNvPr id="33" name="Ovale 32"/>
            <p:cNvSpPr/>
            <p:nvPr/>
          </p:nvSpPr>
          <p:spPr>
            <a:xfrm>
              <a:off x="7915274" y="5000626"/>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t>!</a:t>
              </a:r>
            </a:p>
          </p:txBody>
        </p:sp>
        <p:sp>
          <p:nvSpPr>
            <p:cNvPr id="34" name="Rettangolo 33"/>
            <p:cNvSpPr/>
            <p:nvPr/>
          </p:nvSpPr>
          <p:spPr>
            <a:xfrm>
              <a:off x="6969695" y="5553699"/>
              <a:ext cx="2239114" cy="841199"/>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900" dirty="0">
                  <a:solidFill>
                    <a:schemeClr val="tx1"/>
                  </a:solidFill>
                </a:rPr>
                <a:t>INTERVENTO</a:t>
              </a:r>
            </a:p>
            <a:p>
              <a:pPr algn="ctr"/>
              <a:r>
                <a:rPr lang="it-IT" sz="900" dirty="0">
                  <a:solidFill>
                    <a:schemeClr val="tx1"/>
                  </a:solidFill>
                </a:rPr>
                <a:t>OBBLIGATORIO</a:t>
              </a:r>
            </a:p>
          </p:txBody>
        </p:sp>
      </p:grpSp>
      <p:grpSp>
        <p:nvGrpSpPr>
          <p:cNvPr id="35" name="Gruppo 107"/>
          <p:cNvGrpSpPr/>
          <p:nvPr/>
        </p:nvGrpSpPr>
        <p:grpSpPr>
          <a:xfrm>
            <a:off x="2400301" y="4161122"/>
            <a:ext cx="1209675" cy="626798"/>
            <a:chOff x="7181915" y="1452563"/>
            <a:chExt cx="2239117" cy="1427611"/>
          </a:xfrm>
        </p:grpSpPr>
        <p:sp>
          <p:nvSpPr>
            <p:cNvPr id="36" name="Rettangolo 35"/>
            <p:cNvSpPr/>
            <p:nvPr/>
          </p:nvSpPr>
          <p:spPr>
            <a:xfrm>
              <a:off x="7181915" y="2038974"/>
              <a:ext cx="2239117" cy="841200"/>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900" dirty="0">
                  <a:solidFill>
                    <a:schemeClr val="tx1"/>
                  </a:solidFill>
                </a:rPr>
                <a:t>INTERVENTO</a:t>
              </a:r>
            </a:p>
            <a:p>
              <a:pPr algn="ctr"/>
              <a:r>
                <a:rPr lang="it-IT" sz="900" dirty="0">
                  <a:solidFill>
                    <a:schemeClr val="tx1"/>
                  </a:solidFill>
                </a:rPr>
                <a:t>LIMITATO</a:t>
              </a:r>
            </a:p>
          </p:txBody>
        </p:sp>
        <p:sp>
          <p:nvSpPr>
            <p:cNvPr id="37" name="Arco 36"/>
            <p:cNvSpPr/>
            <p:nvPr/>
          </p:nvSpPr>
          <p:spPr>
            <a:xfrm flipH="1">
              <a:off x="8123094" y="1453862"/>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00" dirty="0"/>
            </a:p>
          </p:txBody>
        </p:sp>
        <p:sp>
          <p:nvSpPr>
            <p:cNvPr id="38" name="Arco 37"/>
            <p:cNvSpPr/>
            <p:nvPr/>
          </p:nvSpPr>
          <p:spPr>
            <a:xfrm>
              <a:off x="8120062" y="1452563"/>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00" dirty="0"/>
            </a:p>
          </p:txBody>
        </p:sp>
      </p:grpSp>
      <p:grpSp>
        <p:nvGrpSpPr>
          <p:cNvPr id="39" name="Gruppo 38"/>
          <p:cNvGrpSpPr/>
          <p:nvPr/>
        </p:nvGrpSpPr>
        <p:grpSpPr>
          <a:xfrm>
            <a:off x="2415258" y="5825706"/>
            <a:ext cx="1209673" cy="528522"/>
            <a:chOff x="7322849" y="1914525"/>
            <a:chExt cx="2239112" cy="1203774"/>
          </a:xfrm>
        </p:grpSpPr>
        <p:sp>
          <p:nvSpPr>
            <p:cNvPr id="40" name="Ovale 39"/>
            <p:cNvSpPr/>
            <p:nvPr/>
          </p:nvSpPr>
          <p:spPr>
            <a:xfrm>
              <a:off x="8649565" y="1914525"/>
              <a:ext cx="303936" cy="303936"/>
            </a:xfrm>
            <a:prstGeom prst="ellipse">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00" dirty="0"/>
            </a:p>
          </p:txBody>
        </p:sp>
        <p:sp>
          <p:nvSpPr>
            <p:cNvPr id="41" name="Ovale 40"/>
            <p:cNvSpPr/>
            <p:nvPr/>
          </p:nvSpPr>
          <p:spPr>
            <a:xfrm>
              <a:off x="7962899" y="1914525"/>
              <a:ext cx="314326" cy="314326"/>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00" dirty="0"/>
            </a:p>
          </p:txBody>
        </p:sp>
        <p:sp>
          <p:nvSpPr>
            <p:cNvPr id="42" name="Rettangolo 41"/>
            <p:cNvSpPr/>
            <p:nvPr/>
          </p:nvSpPr>
          <p:spPr>
            <a:xfrm>
              <a:off x="7322849" y="2277100"/>
              <a:ext cx="2239112" cy="841199"/>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900" dirty="0">
                  <a:solidFill>
                    <a:schemeClr val="tx1"/>
                  </a:solidFill>
                </a:rPr>
                <a:t>DELOCALIZ</a:t>
              </a:r>
              <a:br>
                <a:rPr lang="it-IT" sz="900" dirty="0">
                  <a:solidFill>
                    <a:schemeClr val="tx1"/>
                  </a:solidFill>
                </a:rPr>
              </a:br>
              <a:r>
                <a:rPr lang="it-IT" sz="900" dirty="0">
                  <a:solidFill>
                    <a:schemeClr val="tx1"/>
                  </a:solidFill>
                </a:rPr>
                <a:t>ZAZIONE</a:t>
              </a:r>
            </a:p>
          </p:txBody>
        </p:sp>
        <p:sp>
          <p:nvSpPr>
            <p:cNvPr id="43" name="Freccia a destra 42"/>
            <p:cNvSpPr/>
            <p:nvPr/>
          </p:nvSpPr>
          <p:spPr>
            <a:xfrm>
              <a:off x="8372475" y="1990725"/>
              <a:ext cx="180975" cy="14287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00"/>
            </a:p>
          </p:txBody>
        </p:sp>
      </p:grpSp>
      <p:grpSp>
        <p:nvGrpSpPr>
          <p:cNvPr id="44" name="Gruppo 43"/>
          <p:cNvGrpSpPr/>
          <p:nvPr/>
        </p:nvGrpSpPr>
        <p:grpSpPr>
          <a:xfrm>
            <a:off x="4581526" y="4161692"/>
            <a:ext cx="1543051" cy="1014739"/>
            <a:chOff x="7410449" y="5000626"/>
            <a:chExt cx="1543051" cy="1014739"/>
          </a:xfrm>
        </p:grpSpPr>
        <p:sp>
          <p:nvSpPr>
            <p:cNvPr id="45" name="Ovale 44"/>
            <p:cNvSpPr/>
            <p:nvPr/>
          </p:nvSpPr>
          <p:spPr>
            <a:xfrm>
              <a:off x="7915274" y="5000626"/>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
          <p:nvSpPr>
            <p:cNvPr id="46" name="Rettangolo 45"/>
            <p:cNvSpPr/>
            <p:nvPr/>
          </p:nvSpPr>
          <p:spPr>
            <a:xfrm>
              <a:off x="7410449" y="55537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OBBLIGATORIO</a:t>
              </a:r>
            </a:p>
          </p:txBody>
        </p:sp>
      </p:grpSp>
      <p:grpSp>
        <p:nvGrpSpPr>
          <p:cNvPr id="47" name="Gruppo 43"/>
          <p:cNvGrpSpPr/>
          <p:nvPr/>
        </p:nvGrpSpPr>
        <p:grpSpPr>
          <a:xfrm>
            <a:off x="4587292" y="5390993"/>
            <a:ext cx="1543051" cy="1014739"/>
            <a:chOff x="7410449" y="5000626"/>
            <a:chExt cx="1543051" cy="1014739"/>
          </a:xfrm>
        </p:grpSpPr>
        <p:sp>
          <p:nvSpPr>
            <p:cNvPr id="48" name="Ovale 47"/>
            <p:cNvSpPr/>
            <p:nvPr/>
          </p:nvSpPr>
          <p:spPr>
            <a:xfrm>
              <a:off x="7915274" y="5000626"/>
              <a:ext cx="533400" cy="533400"/>
            </a:xfrm>
            <a:prstGeom prst="ellipse">
              <a:avLst/>
            </a:prstGeom>
            <a:solidFill>
              <a:schemeClr val="tx2">
                <a:lumMod val="60000"/>
                <a:lumOff val="40000"/>
              </a:schemeClr>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
          <p:nvSpPr>
            <p:cNvPr id="49" name="Rettangolo 48"/>
            <p:cNvSpPr/>
            <p:nvPr/>
          </p:nvSpPr>
          <p:spPr>
            <a:xfrm>
              <a:off x="7410449" y="5553700"/>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OBBLIGATORIO</a:t>
              </a:r>
            </a:p>
          </p:txBody>
        </p:sp>
      </p:grpSp>
    </p:spTree>
    <p:extLst>
      <p:ext uri="{BB962C8B-B14F-4D97-AF65-F5344CB8AC3E}">
        <p14:creationId xmlns:p14="http://schemas.microsoft.com/office/powerpoint/2010/main" val="29634455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p:cNvSpPr/>
          <p:nvPr/>
        </p:nvSpPr>
        <p:spPr>
          <a:xfrm>
            <a:off x="230187" y="969233"/>
            <a:ext cx="1806576" cy="1806576"/>
          </a:xfrm>
          <a:prstGeom prst="ellipse">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2"/>
          <p:cNvSpPr>
            <a:spLocks noGrp="1"/>
          </p:cNvSpPr>
          <p:nvPr>
            <p:ph type="title"/>
          </p:nvPr>
        </p:nvSpPr>
        <p:spPr/>
        <p:txBody>
          <a:bodyPr/>
          <a:lstStyle/>
          <a:p>
            <a:r>
              <a:rPr lang="it-IT" dirty="0"/>
              <a:t>Disciplina d’uso (FAC)</a:t>
            </a:r>
          </a:p>
        </p:txBody>
      </p:sp>
      <p:pic>
        <p:nvPicPr>
          <p:cNvPr id="6" name="Immagine 5"/>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2253802" y="1712888"/>
            <a:ext cx="1532587" cy="1133343"/>
          </a:xfrm>
          <a:prstGeom prst="rect">
            <a:avLst/>
          </a:prstGeom>
          <a:noFill/>
          <a:ln>
            <a:noFill/>
          </a:ln>
        </p:spPr>
      </p:pic>
      <p:pic>
        <p:nvPicPr>
          <p:cNvPr id="7" name="Immagin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2146" y="1700010"/>
            <a:ext cx="1519708" cy="1193797"/>
          </a:xfrm>
          <a:prstGeom prst="rect">
            <a:avLst/>
          </a:prstGeom>
          <a:noFill/>
          <a:ln>
            <a:noFill/>
          </a:ln>
        </p:spPr>
      </p:pic>
      <p:pic>
        <p:nvPicPr>
          <p:cNvPr id="8" name="Immagine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57611" y="1700013"/>
            <a:ext cx="1545465" cy="1161521"/>
          </a:xfrm>
          <a:prstGeom prst="rect">
            <a:avLst/>
          </a:prstGeom>
          <a:noFill/>
          <a:ln>
            <a:noFill/>
          </a:ln>
        </p:spPr>
      </p:pic>
      <p:pic>
        <p:nvPicPr>
          <p:cNvPr id="9" name="Immagine 8" descr="base_1_topografic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34200" y="1704975"/>
            <a:ext cx="1524000" cy="1156559"/>
          </a:xfrm>
          <a:prstGeom prst="rect">
            <a:avLst/>
          </a:prstGeom>
        </p:spPr>
      </p:pic>
      <p:cxnSp>
        <p:nvCxnSpPr>
          <p:cNvPr id="11" name="Connettore 1 10"/>
          <p:cNvCxnSpPr/>
          <p:nvPr/>
        </p:nvCxnSpPr>
        <p:spPr>
          <a:xfrm>
            <a:off x="6953250" y="1981200"/>
            <a:ext cx="1419225" cy="83820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4"/>
          <p:cNvGraphicFramePr>
            <a:graphicFrameLocks noGrp="1"/>
          </p:cNvGraphicFramePr>
          <p:nvPr>
            <p:ph idx="1"/>
            <p:extLst>
              <p:ext uri="{D42A27DB-BD31-4B8C-83A1-F6EECF244321}">
                <p14:modId xmlns:p14="http://schemas.microsoft.com/office/powerpoint/2010/main" val="1468871712"/>
              </p:ext>
            </p:extLst>
          </p:nvPr>
        </p:nvGraphicFramePr>
        <p:xfrm>
          <a:off x="666750" y="1676400"/>
          <a:ext cx="7810500" cy="4788796"/>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gridCol w="1562100">
                  <a:extLst>
                    <a:ext uri="{9D8B030D-6E8A-4147-A177-3AD203B41FA5}">
                      <a16:colId xmlns:a16="http://schemas.microsoft.com/office/drawing/2014/main" val="20004"/>
                    </a:ext>
                  </a:extLst>
                </a:gridCol>
              </a:tblGrid>
              <a:tr h="1197199">
                <a:tc>
                  <a:txBody>
                    <a:bodyPr/>
                    <a:lstStyle/>
                    <a:p>
                      <a:endParaRPr lang="it-IT" dirty="0"/>
                    </a:p>
                  </a:txBody>
                  <a:tcP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EDIFICATE</a:t>
                      </a:r>
                    </a:p>
                  </a:txBody>
                  <a:tcPr anchor="ct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DA EDIFICARE</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AREE</a:t>
                      </a:r>
                    </a:p>
                    <a:p>
                      <a:pPr marL="0" algn="ctr" defTabSz="914400" rtl="0" eaLnBrk="1" latinLnBrk="0" hangingPunct="1"/>
                      <a:r>
                        <a:rPr lang="it-IT" sz="2000" b="1" kern="1200" dirty="0">
                          <a:solidFill>
                            <a:sysClr val="windowText" lastClr="000000"/>
                          </a:solidFill>
                          <a:latin typeface="+mn-lt"/>
                          <a:ea typeface="+mn-ea"/>
                          <a:cs typeface="+mn-cs"/>
                        </a:rPr>
                        <a:t>NON EDIFICABILI</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INFRA</a:t>
                      </a:r>
                      <a:br>
                        <a:rPr lang="it-IT" sz="2000" b="1" kern="1200" dirty="0">
                          <a:solidFill>
                            <a:sysClr val="windowText" lastClr="000000"/>
                          </a:solidFill>
                          <a:latin typeface="+mn-lt"/>
                          <a:ea typeface="+mn-ea"/>
                          <a:cs typeface="+mn-cs"/>
                        </a:rPr>
                      </a:br>
                      <a:r>
                        <a:rPr lang="it-IT" sz="2000" b="1" kern="1200" dirty="0">
                          <a:solidFill>
                            <a:sysClr val="windowText" lastClr="000000"/>
                          </a:solidFill>
                          <a:latin typeface="+mn-lt"/>
                          <a:ea typeface="+mn-ea"/>
                          <a:cs typeface="+mn-cs"/>
                        </a:rPr>
                        <a:t>STRUTTURE</a:t>
                      </a:r>
                    </a:p>
                  </a:txBody>
                  <a:tcPr anchor="ctr">
                    <a:noFill/>
                  </a:tcPr>
                </a:tc>
                <a:extLst>
                  <a:ext uri="{0D108BD9-81ED-4DB2-BD59-A6C34878D82A}">
                    <a16:rowId xmlns:a16="http://schemas.microsoft.com/office/drawing/2014/main" val="10000"/>
                  </a:ext>
                </a:extLst>
              </a:tr>
              <a:tr h="1197199">
                <a:tc>
                  <a:txBody>
                    <a:bodyPr/>
                    <a:lstStyle/>
                    <a:p>
                      <a:pPr algn="ctr"/>
                      <a:r>
                        <a:rPr lang="it-IT" sz="2400" b="1" dirty="0"/>
                        <a:t>ZA</a:t>
                      </a:r>
                    </a:p>
                    <a:p>
                      <a:pPr algn="ctr"/>
                      <a:r>
                        <a:rPr lang="it-IT" sz="1600" dirty="0"/>
                        <a:t>ATTENZIONE</a:t>
                      </a:r>
                    </a:p>
                  </a:txBody>
                  <a:tcPr anchor="ctr">
                    <a:solidFill>
                      <a:schemeClr val="tx2">
                        <a:lumMod val="20000"/>
                        <a:lumOff val="80000"/>
                      </a:schemeClr>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60000"/>
                        <a:lumOff val="40000"/>
                      </a:schemeClr>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40000"/>
                        <a:lumOff val="60000"/>
                      </a:schemeClr>
                    </a:solidFill>
                  </a:tcPr>
                </a:tc>
                <a:tc hMerge="1">
                  <a:txBody>
                    <a:bodyPr/>
                    <a:lstStyle/>
                    <a:p>
                      <a:pPr algn="l"/>
                      <a:endParaRPr lang="it-IT" sz="1400" dirty="0"/>
                    </a:p>
                  </a:txBody>
                  <a:tcPr anchor="ctr">
                    <a:solidFill>
                      <a:schemeClr val="tx2">
                        <a:lumMod val="60000"/>
                        <a:lumOff val="40000"/>
                      </a:schemeClr>
                    </a:solidFill>
                  </a:tcPr>
                </a:tc>
                <a:tc row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800" kern="1200" dirty="0">
                          <a:solidFill>
                            <a:schemeClr val="dk1"/>
                          </a:solidFill>
                          <a:latin typeface="+mn-lt"/>
                          <a:ea typeface="+mn-ea"/>
                          <a:cs typeface="+mn-cs"/>
                        </a:rPr>
                        <a:t>Programma Infrastrutture</a:t>
                      </a:r>
                    </a:p>
                  </a:txBody>
                  <a:tcPr anchor="ctr">
                    <a:solidFill>
                      <a:schemeClr val="bg1">
                        <a:lumMod val="85000"/>
                      </a:schemeClr>
                    </a:solidFill>
                  </a:tcPr>
                </a:tc>
                <a:extLst>
                  <a:ext uri="{0D108BD9-81ED-4DB2-BD59-A6C34878D82A}">
                    <a16:rowId xmlns:a16="http://schemas.microsoft.com/office/drawing/2014/main" val="10001"/>
                  </a:ext>
                </a:extLst>
              </a:tr>
              <a:tr h="1197199">
                <a:tc>
                  <a:txBody>
                    <a:bodyPr/>
                    <a:lstStyle/>
                    <a:p>
                      <a:pPr algn="ctr"/>
                      <a:r>
                        <a:rPr lang="it-IT" sz="2400" b="1" kern="1200" dirty="0">
                          <a:solidFill>
                            <a:schemeClr val="dk1"/>
                          </a:solidFill>
                          <a:latin typeface="+mn-lt"/>
                          <a:ea typeface="+mn-ea"/>
                          <a:cs typeface="+mn-cs"/>
                        </a:rPr>
                        <a:t>ZS</a:t>
                      </a:r>
                    </a:p>
                    <a:p>
                      <a:pPr algn="ctr"/>
                      <a:r>
                        <a:rPr lang="it-IT" sz="1600" dirty="0"/>
                        <a:t>SUSCETTIBILITA’</a:t>
                      </a:r>
                    </a:p>
                  </a:txBody>
                  <a:tcPr anchor="ctr">
                    <a:solidFill>
                      <a:srgbClr val="FFCCFF"/>
                    </a:solidFill>
                  </a:tcPr>
                </a:tc>
                <a:tc row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kern="1200" dirty="0">
                        <a:solidFill>
                          <a:schemeClr val="dk1"/>
                        </a:solidFill>
                        <a:latin typeface="+mn-lt"/>
                        <a:ea typeface="+mn-ea"/>
                        <a:cs typeface="+mn-cs"/>
                      </a:endParaRPr>
                    </a:p>
                  </a:txBody>
                  <a:tcPr anchor="ctr">
                    <a:solidFill>
                      <a:srgbClr val="FFFF00"/>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kern="1200" dirty="0">
                        <a:solidFill>
                          <a:schemeClr val="dk1"/>
                        </a:solidFill>
                        <a:latin typeface="+mn-lt"/>
                        <a:ea typeface="+mn-ea"/>
                        <a:cs typeface="+mn-cs"/>
                      </a:endParaRPr>
                    </a:p>
                  </a:txBody>
                  <a:tcPr anchor="ctr">
                    <a:solidFill>
                      <a:srgbClr val="FFC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2"/>
                  </a:ext>
                </a:extLst>
              </a:tr>
              <a:tr h="1197199">
                <a:tc>
                  <a:txBody>
                    <a:bodyPr/>
                    <a:lstStyle/>
                    <a:p>
                      <a:pPr algn="ctr"/>
                      <a:r>
                        <a:rPr lang="it-IT" sz="2400" b="1" kern="1200" dirty="0">
                          <a:solidFill>
                            <a:schemeClr val="dk1"/>
                          </a:solidFill>
                          <a:latin typeface="+mn-lt"/>
                          <a:ea typeface="+mn-ea"/>
                          <a:cs typeface="+mn-cs"/>
                        </a:rPr>
                        <a:t>ZR</a:t>
                      </a:r>
                    </a:p>
                    <a:p>
                      <a:pPr algn="ctr"/>
                      <a:r>
                        <a:rPr lang="it-IT" sz="1600" dirty="0"/>
                        <a:t>RISPETTO</a:t>
                      </a:r>
                    </a:p>
                  </a:txBody>
                  <a:tcPr anchor="ctr">
                    <a:solidFill>
                      <a:srgbClr val="FF66FF"/>
                    </a:solidFill>
                  </a:tcPr>
                </a:tc>
                <a:tc vMerge="1">
                  <a:txBody>
                    <a:bodyPr/>
                    <a:lstStyle/>
                    <a:p>
                      <a:pPr algn="l"/>
                      <a:endParaRPr lang="it-IT" sz="1400" dirty="0"/>
                    </a:p>
                  </a:txBody>
                  <a:tcPr anchor="ctr">
                    <a:solidFill>
                      <a:schemeClr val="bg1"/>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kern="1200" dirty="0">
                        <a:solidFill>
                          <a:schemeClr val="dk1"/>
                        </a:solidFill>
                        <a:latin typeface="+mn-lt"/>
                        <a:ea typeface="+mn-ea"/>
                        <a:cs typeface="+mn-cs"/>
                      </a:endParaRPr>
                    </a:p>
                  </a:txBody>
                  <a:tcPr anchor="ctr">
                    <a:solidFill>
                      <a:srgbClr val="FF0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3"/>
                  </a:ext>
                </a:extLst>
              </a:tr>
            </a:tbl>
          </a:graphicData>
        </a:graphic>
      </p:graphicFrame>
      <p:grpSp>
        <p:nvGrpSpPr>
          <p:cNvPr id="10" name="Gruppo 107"/>
          <p:cNvGrpSpPr/>
          <p:nvPr/>
        </p:nvGrpSpPr>
        <p:grpSpPr>
          <a:xfrm>
            <a:off x="2437248" y="4646652"/>
            <a:ext cx="1153675" cy="705393"/>
            <a:chOff x="7460298" y="1452563"/>
            <a:chExt cx="1952101" cy="1230880"/>
          </a:xfrm>
        </p:grpSpPr>
        <p:sp>
          <p:nvSpPr>
            <p:cNvPr id="12" name="Rettangolo 11"/>
            <p:cNvSpPr/>
            <p:nvPr/>
          </p:nvSpPr>
          <p:spPr>
            <a:xfrm>
              <a:off x="7460298" y="2038975"/>
              <a:ext cx="1952101" cy="644468"/>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900" dirty="0">
                  <a:solidFill>
                    <a:schemeClr val="tx1"/>
                  </a:solidFill>
                </a:rPr>
                <a:t>INTERVENTO</a:t>
              </a:r>
            </a:p>
            <a:p>
              <a:pPr algn="ctr"/>
              <a:r>
                <a:rPr lang="it-IT" sz="900" dirty="0">
                  <a:solidFill>
                    <a:schemeClr val="tx1"/>
                  </a:solidFill>
                </a:rPr>
                <a:t>LIMITATO</a:t>
              </a:r>
            </a:p>
          </p:txBody>
        </p:sp>
        <p:sp>
          <p:nvSpPr>
            <p:cNvPr id="13" name="Arco 12"/>
            <p:cNvSpPr/>
            <p:nvPr/>
          </p:nvSpPr>
          <p:spPr>
            <a:xfrm flipH="1">
              <a:off x="8123094" y="1453862"/>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Arco 13"/>
            <p:cNvSpPr/>
            <p:nvPr/>
          </p:nvSpPr>
          <p:spPr>
            <a:xfrm>
              <a:off x="8120062" y="1452563"/>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50" name="Gruppo 85"/>
          <p:cNvGrpSpPr/>
          <p:nvPr/>
        </p:nvGrpSpPr>
        <p:grpSpPr>
          <a:xfrm>
            <a:off x="342900" y="1376134"/>
            <a:ext cx="1543051" cy="1145173"/>
            <a:chOff x="2266949" y="5067300"/>
            <a:chExt cx="1543051" cy="1145173"/>
          </a:xfrm>
        </p:grpSpPr>
        <p:sp>
          <p:nvSpPr>
            <p:cNvPr id="51" name="Rettangolo 50"/>
            <p:cNvSpPr/>
            <p:nvPr/>
          </p:nvSpPr>
          <p:spPr>
            <a:xfrm>
              <a:off x="2343151" y="5067300"/>
              <a:ext cx="1428750" cy="866775"/>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p:cNvSpPr/>
            <p:nvPr/>
          </p:nvSpPr>
          <p:spPr>
            <a:xfrm>
              <a:off x="2476501" y="5172075"/>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p:cNvSpPr/>
            <p:nvPr/>
          </p:nvSpPr>
          <p:spPr>
            <a:xfrm>
              <a:off x="3095626" y="5172075"/>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p:cNvSpPr/>
            <p:nvPr/>
          </p:nvSpPr>
          <p:spPr>
            <a:xfrm>
              <a:off x="2476501" y="5467350"/>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p:cNvSpPr/>
            <p:nvPr/>
          </p:nvSpPr>
          <p:spPr>
            <a:xfrm>
              <a:off x="3095626" y="5467350"/>
              <a:ext cx="628650" cy="304800"/>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Rettangolo 55"/>
            <p:cNvSpPr/>
            <p:nvPr/>
          </p:nvSpPr>
          <p:spPr>
            <a:xfrm>
              <a:off x="2733675" y="5124450"/>
              <a:ext cx="1143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p:cNvSpPr/>
            <p:nvPr/>
          </p:nvSpPr>
          <p:spPr>
            <a:xfrm>
              <a:off x="3352800" y="5124450"/>
              <a:ext cx="1143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p:cNvSpPr/>
            <p:nvPr/>
          </p:nvSpPr>
          <p:spPr>
            <a:xfrm>
              <a:off x="2266949" y="5658475"/>
              <a:ext cx="1543051" cy="553998"/>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600" dirty="0">
                  <a:solidFill>
                    <a:schemeClr val="tx1"/>
                  </a:solidFill>
                </a:rPr>
                <a:t>NUOVA</a:t>
              </a:r>
            </a:p>
            <a:p>
              <a:pPr algn="ctr"/>
              <a:r>
                <a:rPr lang="it-IT" sz="1400" dirty="0">
                  <a:solidFill>
                    <a:schemeClr val="tx1"/>
                  </a:solidFill>
                </a:rPr>
                <a:t>COSTRUZIONE</a:t>
              </a:r>
            </a:p>
          </p:txBody>
        </p:sp>
      </p:grpSp>
      <p:grpSp>
        <p:nvGrpSpPr>
          <p:cNvPr id="59" name="Gruppo 118"/>
          <p:cNvGrpSpPr/>
          <p:nvPr/>
        </p:nvGrpSpPr>
        <p:grpSpPr>
          <a:xfrm>
            <a:off x="3800474" y="2984503"/>
            <a:ext cx="1543051" cy="1052839"/>
            <a:chOff x="4295774" y="5086351"/>
            <a:chExt cx="1543051" cy="1052839"/>
          </a:xfrm>
        </p:grpSpPr>
        <p:sp>
          <p:nvSpPr>
            <p:cNvPr id="60" name="Ovale 59"/>
            <p:cNvSpPr/>
            <p:nvPr/>
          </p:nvSpPr>
          <p:spPr>
            <a:xfrm>
              <a:off x="4791074" y="5086351"/>
              <a:ext cx="552450" cy="552450"/>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1" name="Rettangolo 60"/>
            <p:cNvSpPr/>
            <p:nvPr/>
          </p:nvSpPr>
          <p:spPr>
            <a:xfrm>
              <a:off x="4295774" y="567752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INIBITO</a:t>
              </a:r>
            </a:p>
          </p:txBody>
        </p:sp>
      </p:grpSp>
      <p:grpSp>
        <p:nvGrpSpPr>
          <p:cNvPr id="62" name="Gruppo 118"/>
          <p:cNvGrpSpPr/>
          <p:nvPr/>
        </p:nvGrpSpPr>
        <p:grpSpPr>
          <a:xfrm>
            <a:off x="2253802" y="5352893"/>
            <a:ext cx="1451423" cy="770746"/>
            <a:chOff x="3955469" y="5086351"/>
            <a:chExt cx="2137552" cy="1135100"/>
          </a:xfrm>
        </p:grpSpPr>
        <p:sp>
          <p:nvSpPr>
            <p:cNvPr id="63" name="Ovale 62"/>
            <p:cNvSpPr/>
            <p:nvPr/>
          </p:nvSpPr>
          <p:spPr>
            <a:xfrm>
              <a:off x="4791074" y="5086351"/>
              <a:ext cx="552450" cy="552450"/>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4" name="Rettangolo 63"/>
            <p:cNvSpPr/>
            <p:nvPr/>
          </p:nvSpPr>
          <p:spPr>
            <a:xfrm>
              <a:off x="3955469" y="5677525"/>
              <a:ext cx="2137552" cy="543926"/>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900" dirty="0">
                  <a:solidFill>
                    <a:schemeClr val="tx1"/>
                  </a:solidFill>
                </a:rPr>
                <a:t>INTERVENTO</a:t>
              </a:r>
            </a:p>
            <a:p>
              <a:pPr algn="ctr"/>
              <a:r>
                <a:rPr lang="it-IT" sz="900" dirty="0">
                  <a:solidFill>
                    <a:schemeClr val="tx1"/>
                  </a:solidFill>
                </a:rPr>
                <a:t>INIBITO</a:t>
              </a:r>
            </a:p>
          </p:txBody>
        </p:sp>
      </p:grpSp>
      <p:grpSp>
        <p:nvGrpSpPr>
          <p:cNvPr id="65" name="Gruppo 107"/>
          <p:cNvGrpSpPr/>
          <p:nvPr/>
        </p:nvGrpSpPr>
        <p:grpSpPr>
          <a:xfrm>
            <a:off x="4660340" y="4192954"/>
            <a:ext cx="1343025" cy="884567"/>
            <a:chOff x="7629524" y="1452563"/>
            <a:chExt cx="1543051" cy="1048077"/>
          </a:xfrm>
        </p:grpSpPr>
        <p:sp>
          <p:nvSpPr>
            <p:cNvPr id="66" name="Rettangolo 65"/>
            <p:cNvSpPr/>
            <p:nvPr/>
          </p:nvSpPr>
          <p:spPr>
            <a:xfrm>
              <a:off x="7629524" y="203897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LIMITATO</a:t>
              </a:r>
            </a:p>
          </p:txBody>
        </p:sp>
        <p:sp>
          <p:nvSpPr>
            <p:cNvPr id="67" name="Arco 66"/>
            <p:cNvSpPr/>
            <p:nvPr/>
          </p:nvSpPr>
          <p:spPr>
            <a:xfrm flipH="1">
              <a:off x="8123094" y="1453862"/>
              <a:ext cx="552450" cy="552450"/>
            </a:xfrm>
            <a:prstGeom prst="arc">
              <a:avLst>
                <a:gd name="adj1" fmla="val 16200000"/>
                <a:gd name="adj2" fmla="val 5371103"/>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8" name="Arco 67"/>
            <p:cNvSpPr/>
            <p:nvPr/>
          </p:nvSpPr>
          <p:spPr>
            <a:xfrm>
              <a:off x="8120062" y="1452563"/>
              <a:ext cx="552450" cy="552450"/>
            </a:xfrm>
            <a:prstGeom prst="arc">
              <a:avLst>
                <a:gd name="adj1" fmla="val 16200000"/>
                <a:gd name="adj2" fmla="val 5371103"/>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69" name="Gruppo 118"/>
          <p:cNvGrpSpPr/>
          <p:nvPr/>
        </p:nvGrpSpPr>
        <p:grpSpPr>
          <a:xfrm>
            <a:off x="4560328" y="5352893"/>
            <a:ext cx="1543051" cy="1052839"/>
            <a:chOff x="4295774" y="5086351"/>
            <a:chExt cx="1543051" cy="1052839"/>
          </a:xfrm>
        </p:grpSpPr>
        <p:sp>
          <p:nvSpPr>
            <p:cNvPr id="70" name="Ovale 69"/>
            <p:cNvSpPr/>
            <p:nvPr/>
          </p:nvSpPr>
          <p:spPr>
            <a:xfrm>
              <a:off x="4791074" y="5086351"/>
              <a:ext cx="552450" cy="552450"/>
            </a:xfrm>
            <a:prstGeom prst="ellipse">
              <a:avLst/>
            </a:prstGeom>
            <a:solidFill>
              <a:srgbClr val="FF000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1" name="Rettangolo 70"/>
            <p:cNvSpPr/>
            <p:nvPr/>
          </p:nvSpPr>
          <p:spPr>
            <a:xfrm>
              <a:off x="4295774" y="5677525"/>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INTERVENTO</a:t>
              </a:r>
            </a:p>
            <a:p>
              <a:pPr algn="ctr"/>
              <a:r>
                <a:rPr lang="it-IT" sz="1200" dirty="0">
                  <a:solidFill>
                    <a:schemeClr val="tx1"/>
                  </a:solidFill>
                </a:rPr>
                <a:t>INIBITO</a:t>
              </a:r>
            </a:p>
          </p:txBody>
        </p:sp>
      </p:grpSp>
    </p:spTree>
    <p:extLst>
      <p:ext uri="{BB962C8B-B14F-4D97-AF65-F5344CB8AC3E}">
        <p14:creationId xmlns:p14="http://schemas.microsoft.com/office/powerpoint/2010/main" val="31288913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Disciplina d’uso (Zone stabili)</a:t>
            </a:r>
          </a:p>
        </p:txBody>
      </p:sp>
      <p:pic>
        <p:nvPicPr>
          <p:cNvPr id="6" name="Immagine 5"/>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2253802" y="1712888"/>
            <a:ext cx="1532587" cy="1133343"/>
          </a:xfrm>
          <a:prstGeom prst="rect">
            <a:avLst/>
          </a:prstGeom>
          <a:noFill/>
          <a:ln>
            <a:noFill/>
          </a:ln>
        </p:spPr>
      </p:pic>
      <p:pic>
        <p:nvPicPr>
          <p:cNvPr id="7" name="Immagin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2146" y="1700010"/>
            <a:ext cx="1519708" cy="1193797"/>
          </a:xfrm>
          <a:prstGeom prst="rect">
            <a:avLst/>
          </a:prstGeom>
          <a:noFill/>
          <a:ln>
            <a:noFill/>
          </a:ln>
        </p:spPr>
      </p:pic>
      <p:pic>
        <p:nvPicPr>
          <p:cNvPr id="8" name="Immagine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57611" y="1700013"/>
            <a:ext cx="1545465" cy="1161521"/>
          </a:xfrm>
          <a:prstGeom prst="rect">
            <a:avLst/>
          </a:prstGeom>
          <a:noFill/>
          <a:ln>
            <a:noFill/>
          </a:ln>
        </p:spPr>
      </p:pic>
      <p:graphicFrame>
        <p:nvGraphicFramePr>
          <p:cNvPr id="5" name="Segnaposto contenuto 4"/>
          <p:cNvGraphicFramePr>
            <a:graphicFrameLocks noGrp="1"/>
          </p:cNvGraphicFramePr>
          <p:nvPr>
            <p:ph idx="1"/>
            <p:extLst>
              <p:ext uri="{D42A27DB-BD31-4B8C-83A1-F6EECF244321}">
                <p14:modId xmlns:p14="http://schemas.microsoft.com/office/powerpoint/2010/main" val="2457610578"/>
              </p:ext>
            </p:extLst>
          </p:nvPr>
        </p:nvGraphicFramePr>
        <p:xfrm>
          <a:off x="666750" y="1676400"/>
          <a:ext cx="6248400" cy="4788796"/>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tblGrid>
              <a:tr h="1197199">
                <a:tc>
                  <a:txBody>
                    <a:bodyPr/>
                    <a:lstStyle/>
                    <a:p>
                      <a:endParaRPr lang="it-IT" dirty="0"/>
                    </a:p>
                  </a:txBody>
                  <a:tcP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EDIFICATE</a:t>
                      </a:r>
                    </a:p>
                  </a:txBody>
                  <a:tcPr anchor="ct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DA EDIFICARE</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AREE</a:t>
                      </a:r>
                    </a:p>
                    <a:p>
                      <a:pPr marL="0" algn="ctr" defTabSz="914400" rtl="0" eaLnBrk="1" latinLnBrk="0" hangingPunct="1"/>
                      <a:r>
                        <a:rPr lang="it-IT" sz="2000" b="1" kern="1200" dirty="0">
                          <a:solidFill>
                            <a:sysClr val="windowText" lastClr="000000"/>
                          </a:solidFill>
                          <a:latin typeface="+mn-lt"/>
                          <a:ea typeface="+mn-ea"/>
                          <a:cs typeface="+mn-cs"/>
                        </a:rPr>
                        <a:t>NON EDIFICABILI</a:t>
                      </a:r>
                    </a:p>
                  </a:txBody>
                  <a:tcPr anchor="ctr">
                    <a:noFill/>
                  </a:tcPr>
                </a:tc>
                <a:extLst>
                  <a:ext uri="{0D108BD9-81ED-4DB2-BD59-A6C34878D82A}">
                    <a16:rowId xmlns:a16="http://schemas.microsoft.com/office/drawing/2014/main" val="10000"/>
                  </a:ext>
                </a:extLst>
              </a:tr>
              <a:tr h="1197199">
                <a:tc>
                  <a:txBody>
                    <a:bodyPr/>
                    <a:lstStyle/>
                    <a:p>
                      <a:pPr algn="ctr"/>
                      <a:r>
                        <a:rPr lang="it-IT" sz="2400" b="1" dirty="0"/>
                        <a:t>MS</a:t>
                      </a:r>
                    </a:p>
                    <a:p>
                      <a:pPr algn="ctr"/>
                      <a:r>
                        <a:rPr lang="it-IT" sz="2400" b="1" dirty="0"/>
                        <a:t>Livello 1</a:t>
                      </a:r>
                      <a:endParaRPr lang="it-IT" sz="1600" dirty="0"/>
                    </a:p>
                  </a:txBody>
                  <a:tcPr anchor="ctr">
                    <a:solidFill>
                      <a:schemeClr val="tx2">
                        <a:lumMod val="20000"/>
                        <a:lumOff val="80000"/>
                      </a:schemeClr>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dirty="0"/>
                        <a:t>Approfondimenti (</a:t>
                      </a:r>
                      <a:r>
                        <a:rPr lang="it-IT" sz="2000" dirty="0" err="1"/>
                        <a:t>ag</a:t>
                      </a:r>
                      <a:r>
                        <a:rPr lang="it-IT" sz="2000" dirty="0"/>
                        <a:t> &gt; 0,5)</a:t>
                      </a:r>
                    </a:p>
                  </a:txBody>
                  <a:tcPr anchor="ctr">
                    <a:solidFill>
                      <a:schemeClr val="tx2">
                        <a:lumMod val="60000"/>
                        <a:lumOff val="40000"/>
                      </a:schemeClr>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40000"/>
                        <a:lumOff val="60000"/>
                      </a:schemeClr>
                    </a:solidFill>
                  </a:tcPr>
                </a:tc>
                <a:tc hMerge="1">
                  <a:txBody>
                    <a:bodyPr/>
                    <a:lstStyle/>
                    <a:p>
                      <a:pPr algn="l"/>
                      <a:endParaRPr lang="it-IT" sz="1400" dirty="0"/>
                    </a:p>
                  </a:txBody>
                  <a:tcPr anchor="ctr">
                    <a:solidFill>
                      <a:schemeClr val="tx2">
                        <a:lumMod val="60000"/>
                        <a:lumOff val="40000"/>
                      </a:schemeClr>
                    </a:solidFill>
                  </a:tcPr>
                </a:tc>
                <a:extLst>
                  <a:ext uri="{0D108BD9-81ED-4DB2-BD59-A6C34878D82A}">
                    <a16:rowId xmlns:a16="http://schemas.microsoft.com/office/drawing/2014/main" val="10001"/>
                  </a:ext>
                </a:extLst>
              </a:tr>
              <a:tr h="2394398">
                <a:tc>
                  <a:txBody>
                    <a:bodyPr/>
                    <a:lstStyle/>
                    <a:p>
                      <a:pPr algn="ctr"/>
                      <a:r>
                        <a:rPr lang="it-IT" sz="2400" b="1" kern="1200" dirty="0">
                          <a:solidFill>
                            <a:schemeClr val="dk1"/>
                          </a:solidFill>
                          <a:latin typeface="+mn-lt"/>
                          <a:ea typeface="+mn-ea"/>
                          <a:cs typeface="+mn-cs"/>
                        </a:rPr>
                        <a:t>MS</a:t>
                      </a:r>
                    </a:p>
                    <a:p>
                      <a:pPr algn="ctr"/>
                      <a:r>
                        <a:rPr lang="it-IT" sz="2400" b="1" kern="1200" dirty="0">
                          <a:solidFill>
                            <a:schemeClr val="dk1"/>
                          </a:solidFill>
                          <a:latin typeface="+mn-lt"/>
                          <a:ea typeface="+mn-ea"/>
                          <a:cs typeface="+mn-cs"/>
                        </a:rPr>
                        <a:t>Livello 2</a:t>
                      </a:r>
                    </a:p>
                    <a:p>
                      <a:pPr algn="ctr"/>
                      <a:r>
                        <a:rPr lang="it-IT" sz="2400" b="1" kern="1200" dirty="0">
                          <a:solidFill>
                            <a:schemeClr val="dk1"/>
                          </a:solidFill>
                          <a:latin typeface="+mn-lt"/>
                          <a:ea typeface="+mn-ea"/>
                          <a:cs typeface="+mn-cs"/>
                        </a:rPr>
                        <a:t>Livello 3</a:t>
                      </a:r>
                    </a:p>
                  </a:txBody>
                  <a:tcPr anchor="ctr">
                    <a:solidFill>
                      <a:srgbClr val="FFCCFF"/>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Valutazione e programmazione</a:t>
                      </a:r>
                    </a:p>
                  </a:txBody>
                  <a:tcPr anchor="ctr">
                    <a:solidFill>
                      <a:srgbClr val="FFFF00"/>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Intervento limitato</a:t>
                      </a:r>
                    </a:p>
                  </a:txBody>
                  <a:tcPr anchor="ctr">
                    <a:solidFill>
                      <a:srgbClr val="FFC000"/>
                    </a:solidFill>
                  </a:tcPr>
                </a:tc>
                <a:tc hMerge="1">
                  <a:txBody>
                    <a:bodyPr/>
                    <a:lstStyle/>
                    <a:p>
                      <a:pPr algn="l"/>
                      <a:endParaRPr lang="it-IT" sz="1400" dirty="0"/>
                    </a:p>
                  </a:txBody>
                  <a:tcPr anchor="c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348389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a:t>Disciplina d’uso (Zone stabili)</a:t>
            </a:r>
          </a:p>
        </p:txBody>
      </p:sp>
      <p:graphicFrame>
        <p:nvGraphicFramePr>
          <p:cNvPr id="12" name="Tabella 11"/>
          <p:cNvGraphicFramePr>
            <a:graphicFrameLocks noGrp="1"/>
          </p:cNvGraphicFramePr>
          <p:nvPr>
            <p:extLst>
              <p:ext uri="{D42A27DB-BD31-4B8C-83A1-F6EECF244321}">
                <p14:modId xmlns:p14="http://schemas.microsoft.com/office/powerpoint/2010/main" val="11467095"/>
              </p:ext>
            </p:extLst>
          </p:nvPr>
        </p:nvGraphicFramePr>
        <p:xfrm>
          <a:off x="714375" y="1695450"/>
          <a:ext cx="7497808" cy="2611438"/>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2069644">
                  <a:extLst>
                    <a:ext uri="{9D8B030D-6E8A-4147-A177-3AD203B41FA5}">
                      <a16:colId xmlns:a16="http://schemas.microsoft.com/office/drawing/2014/main" val="20000"/>
                    </a:ext>
                  </a:extLst>
                </a:gridCol>
                <a:gridCol w="5428164">
                  <a:extLst>
                    <a:ext uri="{9D8B030D-6E8A-4147-A177-3AD203B41FA5}">
                      <a16:colId xmlns:a16="http://schemas.microsoft.com/office/drawing/2014/main" val="20002"/>
                    </a:ext>
                  </a:extLst>
                </a:gridCol>
              </a:tblGrid>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Individuazione di uno o più obiettivi di mitigazione del rischio da perseguire: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	Contenere il collasso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	Salvaguardare il sistema insediativo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	Contenere il danno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	Mantenere i livelli insediativi</a:t>
                      </a: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1239838">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it-IT" sz="1400" kern="1200" dirty="0">
                        <a:solidFill>
                          <a:schemeClr val="dk1"/>
                        </a:solidFill>
                        <a:latin typeface="+mn-lt"/>
                        <a:ea typeface="+mn-ea"/>
                        <a:cs typeface="+mn-cs"/>
                      </a:endParaRPr>
                    </a:p>
                    <a:p>
                      <a:endParaRPr lang="it-IT" sz="1400" kern="1200" dirty="0">
                        <a:solidFill>
                          <a:schemeClr val="dk1"/>
                        </a:solidFill>
                        <a:latin typeface="+mn-lt"/>
                        <a:ea typeface="+mn-ea"/>
                        <a:cs typeface="+mn-cs"/>
                      </a:endParaRPr>
                    </a:p>
                    <a:p>
                      <a:r>
                        <a:rPr lang="it-IT" sz="1400" kern="1200" dirty="0">
                          <a:solidFill>
                            <a:schemeClr val="dk1"/>
                          </a:solidFill>
                          <a:latin typeface="+mn-lt"/>
                          <a:ea typeface="+mn-ea"/>
                          <a:cs typeface="+mn-cs"/>
                        </a:rPr>
                        <a:t>Valutazione dell’operatività del sistema di gestione delle emergenze sulla base dell’analisi della Condizione Limite per l’Emergenza </a:t>
                      </a:r>
                    </a:p>
                    <a:p>
                      <a:endParaRPr lang="it-IT" sz="1400" kern="1200" dirty="0">
                        <a:solidFill>
                          <a:schemeClr val="dk1"/>
                        </a:solidFill>
                        <a:latin typeface="+mn-lt"/>
                        <a:ea typeface="+mn-ea"/>
                        <a:cs typeface="+mn-cs"/>
                      </a:endParaRP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2"/>
                  </a:ext>
                </a:extLst>
              </a:tr>
            </a:tbl>
          </a:graphicData>
        </a:graphic>
      </p:graphicFrame>
      <p:sp>
        <p:nvSpPr>
          <p:cNvPr id="37" name="Rettangolo 36"/>
          <p:cNvSpPr/>
          <p:nvPr/>
        </p:nvSpPr>
        <p:spPr>
          <a:xfrm>
            <a:off x="970734" y="2509848"/>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MITIGAZIONE RISCHIO</a:t>
            </a:r>
          </a:p>
        </p:txBody>
      </p:sp>
      <p:sp>
        <p:nvSpPr>
          <p:cNvPr id="22" name="Esagono 21">
            <a:extLst>
              <a:ext uri="{FF2B5EF4-FFF2-40B4-BE49-F238E27FC236}">
                <a16:creationId xmlns:a16="http://schemas.microsoft.com/office/drawing/2014/main" id="{11C7026F-4E8A-4D85-844B-22FAA275CD66}"/>
              </a:ext>
            </a:extLst>
          </p:cNvPr>
          <p:cNvSpPr/>
          <p:nvPr/>
        </p:nvSpPr>
        <p:spPr>
          <a:xfrm>
            <a:off x="1371334" y="1858900"/>
            <a:ext cx="757645" cy="653142"/>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latin typeface="Agency FB" panose="020B0503020202020204" pitchFamily="34" charset="0"/>
            </a:endParaRPr>
          </a:p>
        </p:txBody>
      </p:sp>
      <p:sp>
        <p:nvSpPr>
          <p:cNvPr id="116" name="CasellaDiTesto 115">
            <a:extLst>
              <a:ext uri="{FF2B5EF4-FFF2-40B4-BE49-F238E27FC236}">
                <a16:creationId xmlns:a16="http://schemas.microsoft.com/office/drawing/2014/main" id="{2065508A-370C-491B-B6B2-6E4E42AB63C1}"/>
              </a:ext>
            </a:extLst>
          </p:cNvPr>
          <p:cNvSpPr txBox="1"/>
          <p:nvPr/>
        </p:nvSpPr>
        <p:spPr>
          <a:xfrm>
            <a:off x="1371334" y="2046971"/>
            <a:ext cx="757645" cy="276999"/>
          </a:xfrm>
          <a:prstGeom prst="rect">
            <a:avLst/>
          </a:prstGeom>
          <a:noFill/>
        </p:spPr>
        <p:txBody>
          <a:bodyPr wrap="square">
            <a:spAutoFit/>
          </a:bodyPr>
          <a:lstStyle/>
          <a:p>
            <a:pPr algn="ctr"/>
            <a:r>
              <a:rPr lang="it-IT" sz="1200" dirty="0">
                <a:solidFill>
                  <a:schemeClr val="tx1"/>
                </a:solidFill>
                <a:latin typeface="Agency FB" panose="020B0503020202020204" pitchFamily="34" charset="0"/>
              </a:rPr>
              <a:t>OBIETTIVO</a:t>
            </a:r>
            <a:endParaRPr lang="it-IT" sz="1200" dirty="0">
              <a:solidFill>
                <a:schemeClr val="tx1"/>
              </a:solidFill>
            </a:endParaRPr>
          </a:p>
        </p:txBody>
      </p:sp>
      <p:sp>
        <p:nvSpPr>
          <p:cNvPr id="117" name="Rettangolo 116">
            <a:extLst>
              <a:ext uri="{FF2B5EF4-FFF2-40B4-BE49-F238E27FC236}">
                <a16:creationId xmlns:a16="http://schemas.microsoft.com/office/drawing/2014/main" id="{B3EABF1E-273C-42AC-AB73-A03137A5DF33}"/>
              </a:ext>
            </a:extLst>
          </p:cNvPr>
          <p:cNvSpPr/>
          <p:nvPr/>
        </p:nvSpPr>
        <p:spPr>
          <a:xfrm>
            <a:off x="792480" y="3842676"/>
            <a:ext cx="1950720"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VALUTAZIONE OPERATIVITA’ SGE</a:t>
            </a:r>
          </a:p>
        </p:txBody>
      </p:sp>
      <p:sp>
        <p:nvSpPr>
          <p:cNvPr id="118" name="Esagono 117">
            <a:extLst>
              <a:ext uri="{FF2B5EF4-FFF2-40B4-BE49-F238E27FC236}">
                <a16:creationId xmlns:a16="http://schemas.microsoft.com/office/drawing/2014/main" id="{258BE08D-722C-448B-89C4-4F4470046DFF}"/>
              </a:ext>
            </a:extLst>
          </p:cNvPr>
          <p:cNvSpPr/>
          <p:nvPr/>
        </p:nvSpPr>
        <p:spPr>
          <a:xfrm>
            <a:off x="1371334" y="3191728"/>
            <a:ext cx="757645" cy="653142"/>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latin typeface="Agency FB" panose="020B0503020202020204" pitchFamily="34" charset="0"/>
            </a:endParaRPr>
          </a:p>
        </p:txBody>
      </p:sp>
      <p:sp>
        <p:nvSpPr>
          <p:cNvPr id="119" name="CasellaDiTesto 118">
            <a:extLst>
              <a:ext uri="{FF2B5EF4-FFF2-40B4-BE49-F238E27FC236}">
                <a16:creationId xmlns:a16="http://schemas.microsoft.com/office/drawing/2014/main" id="{9771EE6B-4675-4B32-9C84-53A8C494EB24}"/>
              </a:ext>
            </a:extLst>
          </p:cNvPr>
          <p:cNvSpPr txBox="1"/>
          <p:nvPr/>
        </p:nvSpPr>
        <p:spPr>
          <a:xfrm>
            <a:off x="1251723" y="3399136"/>
            <a:ext cx="996865" cy="276999"/>
          </a:xfrm>
          <a:prstGeom prst="rect">
            <a:avLst/>
          </a:prstGeom>
          <a:noFill/>
        </p:spPr>
        <p:txBody>
          <a:bodyPr wrap="square">
            <a:spAutoFit/>
          </a:bodyPr>
          <a:lstStyle/>
          <a:p>
            <a:pPr algn="ctr"/>
            <a:r>
              <a:rPr lang="it-IT" sz="1200" dirty="0">
                <a:solidFill>
                  <a:schemeClr val="tx1"/>
                </a:solidFill>
                <a:latin typeface="Agency FB" panose="020B0503020202020204" pitchFamily="34" charset="0"/>
              </a:rPr>
              <a:t>OPERATIVITA’</a:t>
            </a:r>
            <a:endParaRPr lang="it-IT" sz="1200" dirty="0">
              <a:solidFill>
                <a:schemeClr val="tx1"/>
              </a:solidFill>
            </a:endParaRPr>
          </a:p>
        </p:txBody>
      </p:sp>
      <p:graphicFrame>
        <p:nvGraphicFramePr>
          <p:cNvPr id="129" name="Tabella 128">
            <a:extLst>
              <a:ext uri="{FF2B5EF4-FFF2-40B4-BE49-F238E27FC236}">
                <a16:creationId xmlns:a16="http://schemas.microsoft.com/office/drawing/2014/main" id="{590DF90B-B505-4B1D-B7D6-5580494FD3C0}"/>
              </a:ext>
            </a:extLst>
          </p:cNvPr>
          <p:cNvGraphicFramePr>
            <a:graphicFrameLocks noGrp="1"/>
          </p:cNvGraphicFramePr>
          <p:nvPr>
            <p:extLst>
              <p:ext uri="{D42A27DB-BD31-4B8C-83A1-F6EECF244321}">
                <p14:modId xmlns:p14="http://schemas.microsoft.com/office/powerpoint/2010/main" val="627134178"/>
              </p:ext>
            </p:extLst>
          </p:nvPr>
        </p:nvGraphicFramePr>
        <p:xfrm>
          <a:off x="714375" y="4550632"/>
          <a:ext cx="7497808" cy="1478976"/>
        </p:xfrm>
        <a:graphic>
          <a:graphicData uri="http://schemas.openxmlformats.org/drawingml/2006/table">
            <a:tbl>
              <a:tblPr firstRow="1" bandRow="1">
                <a:effectLst>
                  <a:outerShdw blurRad="50800" dist="254000" dir="2700000" algn="tl" rotWithShape="0">
                    <a:prstClr val="black">
                      <a:alpha val="40000"/>
                    </a:prstClr>
                  </a:outerShdw>
                </a:effectLst>
                <a:tableStyleId>{5C22544A-7EE6-4342-B048-85BDC9FD1C3A}</a:tableStyleId>
              </a:tblPr>
              <a:tblGrid>
                <a:gridCol w="2069644">
                  <a:extLst>
                    <a:ext uri="{9D8B030D-6E8A-4147-A177-3AD203B41FA5}">
                      <a16:colId xmlns:a16="http://schemas.microsoft.com/office/drawing/2014/main" val="20000"/>
                    </a:ext>
                  </a:extLst>
                </a:gridCol>
                <a:gridCol w="5428164">
                  <a:extLst>
                    <a:ext uri="{9D8B030D-6E8A-4147-A177-3AD203B41FA5}">
                      <a16:colId xmlns:a16="http://schemas.microsoft.com/office/drawing/2014/main" val="20002"/>
                    </a:ext>
                  </a:extLst>
                </a:gridCol>
              </a:tblGrid>
              <a:tr h="1478976">
                <a:tc>
                  <a:txBody>
                    <a:bodyPr/>
                    <a:lstStyle/>
                    <a:p>
                      <a:endParaRPr lang="it-IT" dirty="0"/>
                    </a:p>
                  </a:txBody>
                  <a:tcPr>
                    <a:lnL w="76200" cap="flat" cmpd="sng" algn="ctr">
                      <a:solidFill>
                        <a:srgbClr val="00B050"/>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rgbClr val="00B050"/>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Identificazione e analisi dei sistemi relativi agli obiettivi prescelti: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	Contenere il collasso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	Salvaguardare il sistema insediativo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	Contenere il danno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it-IT" sz="1400" b="0" kern="1200" dirty="0">
                          <a:solidFill>
                            <a:schemeClr val="dk1"/>
                          </a:solidFill>
                          <a:latin typeface="+mn-lt"/>
                          <a:ea typeface="+mn-ea"/>
                          <a:cs typeface="+mn-cs"/>
                        </a:rPr>
                        <a:t>•	Mantenere i livelli insediativi</a:t>
                      </a:r>
                    </a:p>
                    <a:p>
                      <a:endParaRPr lang="it-IT" sz="1400" kern="1200" dirty="0">
                        <a:solidFill>
                          <a:schemeClr val="dk1"/>
                        </a:solidFill>
                        <a:latin typeface="+mn-lt"/>
                        <a:ea typeface="+mn-ea"/>
                        <a:cs typeface="+mn-cs"/>
                      </a:endParaRPr>
                    </a:p>
                  </a:txBody>
                  <a:tcPr anchor="ctr">
                    <a:lnL w="38100" cap="flat" cmpd="sng" algn="ctr">
                      <a:solidFill>
                        <a:schemeClr val="bg1"/>
                      </a:solidFill>
                      <a:prstDash val="solid"/>
                      <a:round/>
                      <a:headEnd type="none" w="med" len="med"/>
                      <a:tailEnd type="none" w="med" len="med"/>
                    </a:lnL>
                    <a:lnR w="76200" cap="flat" cmpd="sng" algn="ctr">
                      <a:solidFill>
                        <a:srgbClr val="00B050"/>
                      </a:solidFill>
                      <a:prstDash val="solid"/>
                      <a:round/>
                      <a:headEnd type="none" w="med" len="med"/>
                      <a:tailEnd type="none" w="med" len="med"/>
                    </a:lnR>
                    <a:lnT w="76200" cap="flat" cmpd="sng" algn="ctr">
                      <a:solidFill>
                        <a:srgbClr val="00B050"/>
                      </a:solidFill>
                      <a:prstDash val="solid"/>
                      <a:round/>
                      <a:headEnd type="none" w="med" len="med"/>
                      <a:tailEnd type="none" w="med" len="med"/>
                    </a:lnT>
                    <a:lnB w="762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
        <p:nvSpPr>
          <p:cNvPr id="130" name="Rettangolo 129">
            <a:extLst>
              <a:ext uri="{FF2B5EF4-FFF2-40B4-BE49-F238E27FC236}">
                <a16:creationId xmlns:a16="http://schemas.microsoft.com/office/drawing/2014/main" id="{2F45BB02-6985-4B5B-8411-A4004BAAB4E5}"/>
              </a:ext>
            </a:extLst>
          </p:cNvPr>
          <p:cNvSpPr/>
          <p:nvPr/>
        </p:nvSpPr>
        <p:spPr>
          <a:xfrm>
            <a:off x="792480" y="5365030"/>
            <a:ext cx="1878292"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IDENTIFICAZIONE E ANALISI SISTEMA</a:t>
            </a:r>
          </a:p>
        </p:txBody>
      </p:sp>
      <p:sp>
        <p:nvSpPr>
          <p:cNvPr id="131" name="Esagono 130">
            <a:extLst>
              <a:ext uri="{FF2B5EF4-FFF2-40B4-BE49-F238E27FC236}">
                <a16:creationId xmlns:a16="http://schemas.microsoft.com/office/drawing/2014/main" id="{D86FE1B3-DA38-4B4E-9A57-88368AF5E95F}"/>
              </a:ext>
            </a:extLst>
          </p:cNvPr>
          <p:cNvSpPr/>
          <p:nvPr/>
        </p:nvSpPr>
        <p:spPr>
          <a:xfrm>
            <a:off x="1371334" y="4714082"/>
            <a:ext cx="757645" cy="653142"/>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latin typeface="Agency FB" panose="020B0503020202020204" pitchFamily="34" charset="0"/>
            </a:endParaRPr>
          </a:p>
        </p:txBody>
      </p:sp>
      <p:sp>
        <p:nvSpPr>
          <p:cNvPr id="146" name="CasellaDiTesto 145">
            <a:extLst>
              <a:ext uri="{FF2B5EF4-FFF2-40B4-BE49-F238E27FC236}">
                <a16:creationId xmlns:a16="http://schemas.microsoft.com/office/drawing/2014/main" id="{BC7752AD-AF06-4368-B2C6-FF17B56F80CF}"/>
              </a:ext>
            </a:extLst>
          </p:cNvPr>
          <p:cNvSpPr txBox="1"/>
          <p:nvPr/>
        </p:nvSpPr>
        <p:spPr>
          <a:xfrm>
            <a:off x="1371334" y="4821640"/>
            <a:ext cx="757645" cy="461665"/>
          </a:xfrm>
          <a:prstGeom prst="rect">
            <a:avLst/>
          </a:prstGeom>
          <a:noFill/>
        </p:spPr>
        <p:txBody>
          <a:bodyPr wrap="square">
            <a:spAutoFit/>
          </a:bodyPr>
          <a:lstStyle/>
          <a:p>
            <a:pPr algn="ctr"/>
            <a:r>
              <a:rPr lang="it-IT" sz="1200" dirty="0">
                <a:solidFill>
                  <a:schemeClr val="tx1"/>
                </a:solidFill>
                <a:latin typeface="Agency FB" panose="020B0503020202020204" pitchFamily="34" charset="0"/>
              </a:rPr>
              <a:t>ANALISI SISTEMA</a:t>
            </a:r>
            <a:endParaRPr lang="it-IT" sz="1200" dirty="0">
              <a:solidFill>
                <a:schemeClr val="tx1"/>
              </a:solidFill>
            </a:endParaRPr>
          </a:p>
        </p:txBody>
      </p:sp>
    </p:spTree>
    <p:extLst>
      <p:ext uri="{BB962C8B-B14F-4D97-AF65-F5344CB8AC3E}">
        <p14:creationId xmlns:p14="http://schemas.microsoft.com/office/powerpoint/2010/main" val="29729168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Disciplina d’uso (Zone stabili)</a:t>
            </a:r>
          </a:p>
        </p:txBody>
      </p:sp>
      <p:pic>
        <p:nvPicPr>
          <p:cNvPr id="6" name="Immagine 5"/>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2253802" y="1712888"/>
            <a:ext cx="1532587" cy="1133343"/>
          </a:xfrm>
          <a:prstGeom prst="rect">
            <a:avLst/>
          </a:prstGeom>
          <a:noFill/>
          <a:ln>
            <a:noFill/>
          </a:ln>
        </p:spPr>
      </p:pic>
      <p:pic>
        <p:nvPicPr>
          <p:cNvPr id="7" name="Immagin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2146" y="1700010"/>
            <a:ext cx="1519708" cy="1193797"/>
          </a:xfrm>
          <a:prstGeom prst="rect">
            <a:avLst/>
          </a:prstGeom>
          <a:noFill/>
          <a:ln>
            <a:noFill/>
          </a:ln>
        </p:spPr>
      </p:pic>
      <p:pic>
        <p:nvPicPr>
          <p:cNvPr id="8" name="Immagine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57611" y="1700013"/>
            <a:ext cx="1545465" cy="1161521"/>
          </a:xfrm>
          <a:prstGeom prst="rect">
            <a:avLst/>
          </a:prstGeom>
          <a:noFill/>
          <a:ln>
            <a:noFill/>
          </a:ln>
        </p:spPr>
      </p:pic>
      <p:graphicFrame>
        <p:nvGraphicFramePr>
          <p:cNvPr id="5" name="Segnaposto contenuto 4"/>
          <p:cNvGraphicFramePr>
            <a:graphicFrameLocks noGrp="1"/>
          </p:cNvGraphicFramePr>
          <p:nvPr>
            <p:ph idx="1"/>
            <p:extLst>
              <p:ext uri="{D42A27DB-BD31-4B8C-83A1-F6EECF244321}">
                <p14:modId xmlns:p14="http://schemas.microsoft.com/office/powerpoint/2010/main" val="899857386"/>
              </p:ext>
            </p:extLst>
          </p:nvPr>
        </p:nvGraphicFramePr>
        <p:xfrm>
          <a:off x="666750" y="1676400"/>
          <a:ext cx="6248400" cy="4788796"/>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tblGrid>
              <a:tr h="1197199">
                <a:tc>
                  <a:txBody>
                    <a:bodyPr/>
                    <a:lstStyle/>
                    <a:p>
                      <a:endParaRPr lang="it-IT" dirty="0"/>
                    </a:p>
                  </a:txBody>
                  <a:tcP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EDIFICATE</a:t>
                      </a:r>
                    </a:p>
                  </a:txBody>
                  <a:tcPr anchor="ct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DA EDIFICARE</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AREE</a:t>
                      </a:r>
                    </a:p>
                    <a:p>
                      <a:pPr marL="0" algn="ctr" defTabSz="914400" rtl="0" eaLnBrk="1" latinLnBrk="0" hangingPunct="1"/>
                      <a:r>
                        <a:rPr lang="it-IT" sz="2000" b="1" kern="1200" dirty="0">
                          <a:solidFill>
                            <a:sysClr val="windowText" lastClr="000000"/>
                          </a:solidFill>
                          <a:latin typeface="+mn-lt"/>
                          <a:ea typeface="+mn-ea"/>
                          <a:cs typeface="+mn-cs"/>
                        </a:rPr>
                        <a:t>NON EDIFICABILI</a:t>
                      </a:r>
                    </a:p>
                  </a:txBody>
                  <a:tcPr anchor="ctr">
                    <a:noFill/>
                  </a:tcPr>
                </a:tc>
                <a:extLst>
                  <a:ext uri="{0D108BD9-81ED-4DB2-BD59-A6C34878D82A}">
                    <a16:rowId xmlns:a16="http://schemas.microsoft.com/office/drawing/2014/main" val="10000"/>
                  </a:ext>
                </a:extLst>
              </a:tr>
              <a:tr h="1197199">
                <a:tc>
                  <a:txBody>
                    <a:bodyPr/>
                    <a:lstStyle/>
                    <a:p>
                      <a:pPr algn="ctr"/>
                      <a:r>
                        <a:rPr lang="it-IT" sz="2400" b="1" dirty="0"/>
                        <a:t>MS</a:t>
                      </a:r>
                    </a:p>
                    <a:p>
                      <a:pPr algn="ctr"/>
                      <a:r>
                        <a:rPr lang="it-IT" sz="2400" b="1" dirty="0"/>
                        <a:t>Livello 1</a:t>
                      </a:r>
                      <a:endParaRPr lang="it-IT" sz="1600" dirty="0"/>
                    </a:p>
                  </a:txBody>
                  <a:tcPr anchor="ctr">
                    <a:solidFill>
                      <a:schemeClr val="tx2">
                        <a:lumMod val="20000"/>
                        <a:lumOff val="80000"/>
                      </a:schemeClr>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60000"/>
                        <a:lumOff val="40000"/>
                      </a:schemeClr>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40000"/>
                        <a:lumOff val="60000"/>
                      </a:schemeClr>
                    </a:solidFill>
                  </a:tcPr>
                </a:tc>
                <a:tc hMerge="1">
                  <a:txBody>
                    <a:bodyPr/>
                    <a:lstStyle/>
                    <a:p>
                      <a:pPr algn="l"/>
                      <a:endParaRPr lang="it-IT" sz="1400" dirty="0"/>
                    </a:p>
                  </a:txBody>
                  <a:tcPr anchor="ctr">
                    <a:solidFill>
                      <a:schemeClr val="tx2">
                        <a:lumMod val="60000"/>
                        <a:lumOff val="40000"/>
                      </a:schemeClr>
                    </a:solidFill>
                  </a:tcPr>
                </a:tc>
                <a:extLst>
                  <a:ext uri="{0D108BD9-81ED-4DB2-BD59-A6C34878D82A}">
                    <a16:rowId xmlns:a16="http://schemas.microsoft.com/office/drawing/2014/main" val="10001"/>
                  </a:ext>
                </a:extLst>
              </a:tr>
              <a:tr h="2394398">
                <a:tc>
                  <a:txBody>
                    <a:bodyPr/>
                    <a:lstStyle/>
                    <a:p>
                      <a:pPr algn="ctr"/>
                      <a:r>
                        <a:rPr lang="it-IT" sz="2400" b="1" kern="1200" dirty="0">
                          <a:solidFill>
                            <a:schemeClr val="dk1"/>
                          </a:solidFill>
                          <a:latin typeface="+mn-lt"/>
                          <a:ea typeface="+mn-ea"/>
                          <a:cs typeface="+mn-cs"/>
                        </a:rPr>
                        <a:t>MS</a:t>
                      </a:r>
                    </a:p>
                    <a:p>
                      <a:pPr algn="ctr"/>
                      <a:r>
                        <a:rPr lang="it-IT" sz="2400" b="1" kern="1200" dirty="0">
                          <a:solidFill>
                            <a:schemeClr val="dk1"/>
                          </a:solidFill>
                          <a:latin typeface="+mn-lt"/>
                          <a:ea typeface="+mn-ea"/>
                          <a:cs typeface="+mn-cs"/>
                        </a:rPr>
                        <a:t>Livello 2</a:t>
                      </a:r>
                    </a:p>
                    <a:p>
                      <a:pPr algn="ctr"/>
                      <a:r>
                        <a:rPr lang="it-IT" sz="2400" b="1" kern="1200" dirty="0">
                          <a:solidFill>
                            <a:schemeClr val="dk1"/>
                          </a:solidFill>
                          <a:latin typeface="+mn-lt"/>
                          <a:ea typeface="+mn-ea"/>
                          <a:cs typeface="+mn-cs"/>
                        </a:rPr>
                        <a:t>Livello 3</a:t>
                      </a:r>
                    </a:p>
                  </a:txBody>
                  <a:tcPr anchor="ctr">
                    <a:solidFill>
                      <a:srgbClr val="FFCCFF"/>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kern="1200" dirty="0">
                        <a:solidFill>
                          <a:schemeClr val="dk1"/>
                        </a:solidFill>
                        <a:latin typeface="+mn-lt"/>
                        <a:ea typeface="+mn-ea"/>
                        <a:cs typeface="+mn-cs"/>
                      </a:endParaRPr>
                    </a:p>
                  </a:txBody>
                  <a:tcPr anchor="ctr">
                    <a:solidFill>
                      <a:srgbClr val="FFFF00"/>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Intervento limitato</a:t>
                      </a:r>
                    </a:p>
                  </a:txBody>
                  <a:tcPr anchor="ctr">
                    <a:solidFill>
                      <a:srgbClr val="FFC000"/>
                    </a:solidFill>
                  </a:tcPr>
                </a:tc>
                <a:tc hMerge="1">
                  <a:txBody>
                    <a:bodyPr/>
                    <a:lstStyle/>
                    <a:p>
                      <a:pPr algn="l"/>
                      <a:endParaRPr lang="it-IT" sz="1400" dirty="0"/>
                    </a:p>
                  </a:txBody>
                  <a:tcPr anchor="ctr">
                    <a:solidFill>
                      <a:schemeClr val="bg1"/>
                    </a:solidFill>
                  </a:tcPr>
                </a:tc>
                <a:extLst>
                  <a:ext uri="{0D108BD9-81ED-4DB2-BD59-A6C34878D82A}">
                    <a16:rowId xmlns:a16="http://schemas.microsoft.com/office/drawing/2014/main" val="10002"/>
                  </a:ext>
                </a:extLst>
              </a:tr>
            </a:tbl>
          </a:graphicData>
        </a:graphic>
      </p:graphicFrame>
      <p:sp>
        <p:nvSpPr>
          <p:cNvPr id="9" name="Rettangolo 8">
            <a:extLst>
              <a:ext uri="{FF2B5EF4-FFF2-40B4-BE49-F238E27FC236}">
                <a16:creationId xmlns:a16="http://schemas.microsoft.com/office/drawing/2014/main" id="{0C2E9F62-EE94-4E1D-9935-C123A8EACAE9}"/>
              </a:ext>
            </a:extLst>
          </p:cNvPr>
          <p:cNvSpPr/>
          <p:nvPr/>
        </p:nvSpPr>
        <p:spPr>
          <a:xfrm>
            <a:off x="3088463" y="3632479"/>
            <a:ext cx="1543051"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MITIGAZIONE RISCHIO</a:t>
            </a:r>
          </a:p>
        </p:txBody>
      </p:sp>
      <p:sp>
        <p:nvSpPr>
          <p:cNvPr id="10" name="Esagono 9">
            <a:extLst>
              <a:ext uri="{FF2B5EF4-FFF2-40B4-BE49-F238E27FC236}">
                <a16:creationId xmlns:a16="http://schemas.microsoft.com/office/drawing/2014/main" id="{33EBC2CA-F985-4D39-89C5-332E48E72CAD}"/>
              </a:ext>
            </a:extLst>
          </p:cNvPr>
          <p:cNvSpPr/>
          <p:nvPr/>
        </p:nvSpPr>
        <p:spPr>
          <a:xfrm>
            <a:off x="3489063" y="2981531"/>
            <a:ext cx="757645" cy="653142"/>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latin typeface="Agency FB" panose="020B0503020202020204" pitchFamily="34" charset="0"/>
            </a:endParaRPr>
          </a:p>
        </p:txBody>
      </p:sp>
      <p:sp>
        <p:nvSpPr>
          <p:cNvPr id="11" name="CasellaDiTesto 10">
            <a:extLst>
              <a:ext uri="{FF2B5EF4-FFF2-40B4-BE49-F238E27FC236}">
                <a16:creationId xmlns:a16="http://schemas.microsoft.com/office/drawing/2014/main" id="{BED476E5-12F9-43FF-B3EA-6F7B2D144215}"/>
              </a:ext>
            </a:extLst>
          </p:cNvPr>
          <p:cNvSpPr txBox="1"/>
          <p:nvPr/>
        </p:nvSpPr>
        <p:spPr>
          <a:xfrm>
            <a:off x="3489063" y="3169602"/>
            <a:ext cx="757645" cy="276999"/>
          </a:xfrm>
          <a:prstGeom prst="rect">
            <a:avLst/>
          </a:prstGeom>
          <a:noFill/>
        </p:spPr>
        <p:txBody>
          <a:bodyPr wrap="square">
            <a:spAutoFit/>
          </a:bodyPr>
          <a:lstStyle/>
          <a:p>
            <a:pPr algn="ctr"/>
            <a:r>
              <a:rPr lang="it-IT" sz="1200" dirty="0">
                <a:solidFill>
                  <a:schemeClr val="tx1"/>
                </a:solidFill>
                <a:latin typeface="Agency FB" panose="020B0503020202020204" pitchFamily="34" charset="0"/>
              </a:rPr>
              <a:t>OBIETTIVO</a:t>
            </a:r>
            <a:endParaRPr lang="it-IT" sz="1200" dirty="0">
              <a:solidFill>
                <a:schemeClr val="tx1"/>
              </a:solidFill>
            </a:endParaRPr>
          </a:p>
        </p:txBody>
      </p:sp>
      <p:sp>
        <p:nvSpPr>
          <p:cNvPr id="12" name="Rettangolo 11">
            <a:extLst>
              <a:ext uri="{FF2B5EF4-FFF2-40B4-BE49-F238E27FC236}">
                <a16:creationId xmlns:a16="http://schemas.microsoft.com/office/drawing/2014/main" id="{89144083-FCBB-4721-B290-6D8D7ABB0E70}"/>
              </a:ext>
            </a:extLst>
          </p:cNvPr>
          <p:cNvSpPr/>
          <p:nvPr/>
        </p:nvSpPr>
        <p:spPr>
          <a:xfrm>
            <a:off x="4399934" y="3632255"/>
            <a:ext cx="1950720"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VALUTAZIONE OPERATIVITA’ SGE</a:t>
            </a:r>
          </a:p>
        </p:txBody>
      </p:sp>
      <p:sp>
        <p:nvSpPr>
          <p:cNvPr id="13" name="Esagono 12">
            <a:extLst>
              <a:ext uri="{FF2B5EF4-FFF2-40B4-BE49-F238E27FC236}">
                <a16:creationId xmlns:a16="http://schemas.microsoft.com/office/drawing/2014/main" id="{ACAEF5F3-49A7-4F25-AAEB-BA1A1ED8E28E}"/>
              </a:ext>
            </a:extLst>
          </p:cNvPr>
          <p:cNvSpPr/>
          <p:nvPr/>
        </p:nvSpPr>
        <p:spPr>
          <a:xfrm>
            <a:off x="4978788" y="2981307"/>
            <a:ext cx="757645" cy="653142"/>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latin typeface="Agency FB" panose="020B0503020202020204" pitchFamily="34" charset="0"/>
            </a:endParaRPr>
          </a:p>
        </p:txBody>
      </p:sp>
      <p:sp>
        <p:nvSpPr>
          <p:cNvPr id="14" name="CasellaDiTesto 13">
            <a:extLst>
              <a:ext uri="{FF2B5EF4-FFF2-40B4-BE49-F238E27FC236}">
                <a16:creationId xmlns:a16="http://schemas.microsoft.com/office/drawing/2014/main" id="{45C4AB52-1049-46AE-8744-42DF78B80775}"/>
              </a:ext>
            </a:extLst>
          </p:cNvPr>
          <p:cNvSpPr txBox="1"/>
          <p:nvPr/>
        </p:nvSpPr>
        <p:spPr>
          <a:xfrm>
            <a:off x="4859177" y="3188715"/>
            <a:ext cx="996865" cy="276999"/>
          </a:xfrm>
          <a:prstGeom prst="rect">
            <a:avLst/>
          </a:prstGeom>
          <a:noFill/>
        </p:spPr>
        <p:txBody>
          <a:bodyPr wrap="square">
            <a:spAutoFit/>
          </a:bodyPr>
          <a:lstStyle/>
          <a:p>
            <a:pPr algn="ctr"/>
            <a:r>
              <a:rPr lang="it-IT" sz="1200" dirty="0">
                <a:solidFill>
                  <a:schemeClr val="tx1"/>
                </a:solidFill>
                <a:latin typeface="Agency FB" panose="020B0503020202020204" pitchFamily="34" charset="0"/>
              </a:rPr>
              <a:t>OPERATIVITA’</a:t>
            </a:r>
            <a:endParaRPr lang="it-IT" sz="1200" dirty="0">
              <a:solidFill>
                <a:schemeClr val="tx1"/>
              </a:solidFill>
            </a:endParaRPr>
          </a:p>
        </p:txBody>
      </p:sp>
      <p:sp>
        <p:nvSpPr>
          <p:cNvPr id="15" name="Rettangolo 14">
            <a:extLst>
              <a:ext uri="{FF2B5EF4-FFF2-40B4-BE49-F238E27FC236}">
                <a16:creationId xmlns:a16="http://schemas.microsoft.com/office/drawing/2014/main" id="{CDD343E2-51D4-4777-B197-034895002033}"/>
              </a:ext>
            </a:extLst>
          </p:cNvPr>
          <p:cNvSpPr/>
          <p:nvPr/>
        </p:nvSpPr>
        <p:spPr>
          <a:xfrm>
            <a:off x="3614323" y="5466360"/>
            <a:ext cx="1878292"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it-IT" sz="1200" dirty="0">
                <a:solidFill>
                  <a:schemeClr val="tx1"/>
                </a:solidFill>
              </a:rPr>
              <a:t>IDENTIFICAZIONE E ANALISI SISTEMA</a:t>
            </a:r>
          </a:p>
        </p:txBody>
      </p:sp>
      <p:sp>
        <p:nvSpPr>
          <p:cNvPr id="16" name="Esagono 15">
            <a:extLst>
              <a:ext uri="{FF2B5EF4-FFF2-40B4-BE49-F238E27FC236}">
                <a16:creationId xmlns:a16="http://schemas.microsoft.com/office/drawing/2014/main" id="{1340E3E0-0868-4741-9145-60F3504A81E0}"/>
              </a:ext>
            </a:extLst>
          </p:cNvPr>
          <p:cNvSpPr/>
          <p:nvPr/>
        </p:nvSpPr>
        <p:spPr>
          <a:xfrm>
            <a:off x="4193177" y="4815412"/>
            <a:ext cx="757645" cy="653142"/>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latin typeface="Agency FB" panose="020B0503020202020204" pitchFamily="34" charset="0"/>
            </a:endParaRPr>
          </a:p>
        </p:txBody>
      </p:sp>
      <p:sp>
        <p:nvSpPr>
          <p:cNvPr id="17" name="CasellaDiTesto 16">
            <a:extLst>
              <a:ext uri="{FF2B5EF4-FFF2-40B4-BE49-F238E27FC236}">
                <a16:creationId xmlns:a16="http://schemas.microsoft.com/office/drawing/2014/main" id="{F50076D4-A360-4F52-8611-67C5B177C0FF}"/>
              </a:ext>
            </a:extLst>
          </p:cNvPr>
          <p:cNvSpPr txBox="1"/>
          <p:nvPr/>
        </p:nvSpPr>
        <p:spPr>
          <a:xfrm>
            <a:off x="4193177" y="4922970"/>
            <a:ext cx="757645" cy="461665"/>
          </a:xfrm>
          <a:prstGeom prst="rect">
            <a:avLst/>
          </a:prstGeom>
          <a:noFill/>
        </p:spPr>
        <p:txBody>
          <a:bodyPr wrap="square">
            <a:spAutoFit/>
          </a:bodyPr>
          <a:lstStyle/>
          <a:p>
            <a:pPr algn="ctr"/>
            <a:r>
              <a:rPr lang="it-IT" sz="1200" dirty="0">
                <a:solidFill>
                  <a:schemeClr val="tx1"/>
                </a:solidFill>
                <a:latin typeface="Agency FB" panose="020B0503020202020204" pitchFamily="34" charset="0"/>
              </a:rPr>
              <a:t>ANALISI SISTEMA</a:t>
            </a:r>
            <a:endParaRPr lang="it-IT" sz="1200" dirty="0">
              <a:solidFill>
                <a:schemeClr val="tx1"/>
              </a:solidFill>
            </a:endParaRPr>
          </a:p>
        </p:txBody>
      </p:sp>
    </p:spTree>
    <p:extLst>
      <p:ext uri="{BB962C8B-B14F-4D97-AF65-F5344CB8AC3E}">
        <p14:creationId xmlns:p14="http://schemas.microsoft.com/office/powerpoint/2010/main" val="33537802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PROSPETTIVE</a:t>
            </a:r>
          </a:p>
        </p:txBody>
      </p:sp>
      <p:sp>
        <p:nvSpPr>
          <p:cNvPr id="18" name="Segnaposto contenuto 2">
            <a:extLst>
              <a:ext uri="{FF2B5EF4-FFF2-40B4-BE49-F238E27FC236}">
                <a16:creationId xmlns:a16="http://schemas.microsoft.com/office/drawing/2014/main" id="{984EBCC3-ADF0-4FC3-8F73-6ECB133A9377}"/>
              </a:ext>
            </a:extLst>
          </p:cNvPr>
          <p:cNvSpPr>
            <a:spLocks noGrp="1"/>
          </p:cNvSpPr>
          <p:nvPr>
            <p:ph idx="1"/>
          </p:nvPr>
        </p:nvSpPr>
        <p:spPr>
          <a:xfrm>
            <a:off x="751437" y="3114392"/>
            <a:ext cx="7725813" cy="3011771"/>
          </a:xfrm>
        </p:spPr>
        <p:txBody>
          <a:bodyPr/>
          <a:lstStyle/>
          <a:p>
            <a:pPr marL="0" indent="0" algn="ctr">
              <a:buNone/>
            </a:pPr>
            <a:r>
              <a:rPr lang="it-IT" dirty="0">
                <a:solidFill>
                  <a:prstClr val="black"/>
                </a:solidFill>
                <a:latin typeface="Posterama" panose="020B0504020200020000" pitchFamily="34" charset="0"/>
                <a:cs typeface="Posterama" panose="020B0504020200020000" pitchFamily="34" charset="0"/>
              </a:rPr>
              <a:t>Alcune considerazioni </a:t>
            </a:r>
          </a:p>
          <a:p>
            <a:pPr marL="0" indent="0" algn="ctr">
              <a:buNone/>
            </a:pPr>
            <a:r>
              <a:rPr lang="it-IT" dirty="0">
                <a:solidFill>
                  <a:prstClr val="black"/>
                </a:solidFill>
                <a:latin typeface="Posterama" panose="020B0504020200020000" pitchFamily="34" charset="0"/>
                <a:cs typeface="Posterama" panose="020B0504020200020000" pitchFamily="34" charset="0"/>
              </a:rPr>
              <a:t>per la definizione di una strategia</a:t>
            </a:r>
          </a:p>
        </p:txBody>
      </p:sp>
    </p:spTree>
    <p:extLst>
      <p:ext uri="{BB962C8B-B14F-4D97-AF65-F5344CB8AC3E}">
        <p14:creationId xmlns:p14="http://schemas.microsoft.com/office/powerpoint/2010/main" val="5380933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Categorie urbanistiche</a:t>
            </a:r>
          </a:p>
        </p:txBody>
      </p:sp>
      <p:pic>
        <p:nvPicPr>
          <p:cNvPr id="6" name="Immagine 5"/>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2253802" y="1712888"/>
            <a:ext cx="1532587" cy="1133343"/>
          </a:xfrm>
          <a:prstGeom prst="rect">
            <a:avLst/>
          </a:prstGeom>
          <a:noFill/>
          <a:ln>
            <a:noFill/>
          </a:ln>
        </p:spPr>
      </p:pic>
      <p:pic>
        <p:nvPicPr>
          <p:cNvPr id="7" name="Immagin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2146" y="1700010"/>
            <a:ext cx="1519708" cy="1193797"/>
          </a:xfrm>
          <a:prstGeom prst="rect">
            <a:avLst/>
          </a:prstGeom>
          <a:noFill/>
          <a:ln>
            <a:noFill/>
          </a:ln>
        </p:spPr>
      </p:pic>
      <p:pic>
        <p:nvPicPr>
          <p:cNvPr id="8" name="Immagine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57611" y="1700013"/>
            <a:ext cx="1545465" cy="1161521"/>
          </a:xfrm>
          <a:prstGeom prst="rect">
            <a:avLst/>
          </a:prstGeom>
          <a:noFill/>
          <a:ln>
            <a:noFill/>
          </a:ln>
        </p:spPr>
      </p:pic>
      <p:pic>
        <p:nvPicPr>
          <p:cNvPr id="9" name="Immagine 8" descr="base_1_topografic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34200" y="1704975"/>
            <a:ext cx="1524000" cy="1156559"/>
          </a:xfrm>
          <a:prstGeom prst="rect">
            <a:avLst/>
          </a:prstGeom>
        </p:spPr>
      </p:pic>
      <p:cxnSp>
        <p:nvCxnSpPr>
          <p:cNvPr id="11" name="Connettore 1 10"/>
          <p:cNvCxnSpPr/>
          <p:nvPr/>
        </p:nvCxnSpPr>
        <p:spPr>
          <a:xfrm>
            <a:off x="6953250" y="1981200"/>
            <a:ext cx="1419225" cy="83820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4"/>
          <p:cNvGraphicFramePr>
            <a:graphicFrameLocks noGrp="1"/>
          </p:cNvGraphicFramePr>
          <p:nvPr>
            <p:ph idx="1"/>
          </p:nvPr>
        </p:nvGraphicFramePr>
        <p:xfrm>
          <a:off x="666750" y="1676400"/>
          <a:ext cx="7810500" cy="1197199"/>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gridCol w="1562100">
                  <a:extLst>
                    <a:ext uri="{9D8B030D-6E8A-4147-A177-3AD203B41FA5}">
                      <a16:colId xmlns:a16="http://schemas.microsoft.com/office/drawing/2014/main" val="20004"/>
                    </a:ext>
                  </a:extLst>
                </a:gridCol>
              </a:tblGrid>
              <a:tr h="1197199">
                <a:tc>
                  <a:txBody>
                    <a:bodyPr/>
                    <a:lstStyle/>
                    <a:p>
                      <a:endParaRPr lang="it-IT" dirty="0"/>
                    </a:p>
                  </a:txBody>
                  <a:tcP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EDIFICATE</a:t>
                      </a:r>
                    </a:p>
                  </a:txBody>
                  <a:tcPr anchor="ct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DA EDIFICARE</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AREE</a:t>
                      </a:r>
                    </a:p>
                    <a:p>
                      <a:pPr marL="0" algn="ctr" defTabSz="914400" rtl="0" eaLnBrk="1" latinLnBrk="0" hangingPunct="1"/>
                      <a:r>
                        <a:rPr lang="it-IT" sz="2000" b="1" kern="1200" dirty="0">
                          <a:solidFill>
                            <a:sysClr val="windowText" lastClr="000000"/>
                          </a:solidFill>
                          <a:latin typeface="+mn-lt"/>
                          <a:ea typeface="+mn-ea"/>
                          <a:cs typeface="+mn-cs"/>
                        </a:rPr>
                        <a:t>NON EDIFICABILI</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INFRA</a:t>
                      </a:r>
                      <a:br>
                        <a:rPr lang="it-IT" sz="2000" b="1" kern="1200" dirty="0">
                          <a:solidFill>
                            <a:sysClr val="windowText" lastClr="000000"/>
                          </a:solidFill>
                          <a:latin typeface="+mn-lt"/>
                          <a:ea typeface="+mn-ea"/>
                          <a:cs typeface="+mn-cs"/>
                        </a:rPr>
                      </a:br>
                      <a:r>
                        <a:rPr lang="it-IT" sz="2000" b="1" kern="1200" dirty="0">
                          <a:solidFill>
                            <a:sysClr val="windowText" lastClr="000000"/>
                          </a:solidFill>
                          <a:latin typeface="+mn-lt"/>
                          <a:ea typeface="+mn-ea"/>
                          <a:cs typeface="+mn-cs"/>
                        </a:rPr>
                        <a:t>STRUTTURE</a:t>
                      </a:r>
                    </a:p>
                  </a:txBody>
                  <a:tcPr anchor="ctr">
                    <a:noFill/>
                  </a:tcPr>
                </a:tc>
                <a:extLst>
                  <a:ext uri="{0D108BD9-81ED-4DB2-BD59-A6C34878D82A}">
                    <a16:rowId xmlns:a16="http://schemas.microsoft.com/office/drawing/2014/main" val="10000"/>
                  </a:ext>
                </a:extLst>
              </a:tr>
            </a:tbl>
          </a:graphicData>
        </a:graphic>
      </p:graphicFrame>
      <p:sp>
        <p:nvSpPr>
          <p:cNvPr id="10" name="CasellaDiTesto 9"/>
          <p:cNvSpPr txBox="1"/>
          <p:nvPr/>
        </p:nvSpPr>
        <p:spPr>
          <a:xfrm>
            <a:off x="2194560" y="5767385"/>
            <a:ext cx="6325496" cy="73866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it-IT" sz="1400" dirty="0"/>
              <a:t>Aree urbanizzate ed edificate di diverso livello di completamento. </a:t>
            </a:r>
          </a:p>
          <a:p>
            <a:r>
              <a:rPr lang="it-IT" sz="1400" dirty="0"/>
              <a:t>Centri storici, tessuti consolidati, aree in completamento con usi residenziali, produttivi, a servizio o misti.</a:t>
            </a:r>
          </a:p>
        </p:txBody>
      </p:sp>
      <p:sp>
        <p:nvSpPr>
          <p:cNvPr id="12" name="CasellaDiTesto 11"/>
          <p:cNvSpPr txBox="1"/>
          <p:nvPr/>
        </p:nvSpPr>
        <p:spPr>
          <a:xfrm>
            <a:off x="3842273" y="4919326"/>
            <a:ext cx="4677783" cy="73866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it-IT" sz="1400" dirty="0"/>
              <a:t>Aree non edificate, parzialmente edificate o con previsione di nuovi insediamenti - residenziali, produttivi, a servizio o misti</a:t>
            </a:r>
          </a:p>
        </p:txBody>
      </p:sp>
      <p:sp>
        <p:nvSpPr>
          <p:cNvPr id="13" name="CasellaDiTesto 12"/>
          <p:cNvSpPr txBox="1"/>
          <p:nvPr/>
        </p:nvSpPr>
        <p:spPr>
          <a:xfrm>
            <a:off x="5393167" y="3429000"/>
            <a:ext cx="3126889" cy="138499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it-IT" sz="1400" dirty="0"/>
              <a:t>Aree non edificabili o con limitate previsioni di edificabilità, sia per destinazione d’uso (aree agricole), che per la presenza di vincoli e forme di tutela </a:t>
            </a:r>
          </a:p>
        </p:txBody>
      </p:sp>
      <p:sp>
        <p:nvSpPr>
          <p:cNvPr id="14" name="CasellaDiTesto 13"/>
          <p:cNvSpPr txBox="1"/>
          <p:nvPr/>
        </p:nvSpPr>
        <p:spPr>
          <a:xfrm>
            <a:off x="6949440" y="3000490"/>
            <a:ext cx="1699708" cy="30777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it-IT" sz="1400" dirty="0"/>
              <a:t>Strade e </a:t>
            </a:r>
            <a:r>
              <a:rPr lang="it-IT" sz="1400" dirty="0" err="1"/>
              <a:t>lifelines</a:t>
            </a:r>
            <a:endParaRPr lang="it-IT" sz="1400" dirty="0"/>
          </a:p>
        </p:txBody>
      </p:sp>
      <p:cxnSp>
        <p:nvCxnSpPr>
          <p:cNvPr id="18" name="Connettore 2 17"/>
          <p:cNvCxnSpPr/>
          <p:nvPr/>
        </p:nvCxnSpPr>
        <p:spPr>
          <a:xfrm>
            <a:off x="2463501" y="2904565"/>
            <a:ext cx="0" cy="2786230"/>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4077148" y="2904565"/>
            <a:ext cx="0" cy="1871830"/>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5583219" y="2904565"/>
            <a:ext cx="0" cy="376517"/>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721184C-15DE-4073-939B-B20F5BC0CC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63053" y="2035562"/>
            <a:ext cx="3191918" cy="3868171"/>
          </a:xfrm>
          <a:prstGeom prst="rect">
            <a:avLst/>
          </a:prstGeom>
        </p:spPr>
      </p:pic>
      <p:sp>
        <p:nvSpPr>
          <p:cNvPr id="6" name="Rettangolo 8">
            <a:extLst>
              <a:ext uri="{FF2B5EF4-FFF2-40B4-BE49-F238E27FC236}">
                <a16:creationId xmlns:a16="http://schemas.microsoft.com/office/drawing/2014/main" id="{932E3C11-4D80-42D3-B849-FD0C321ACA01}"/>
              </a:ext>
            </a:extLst>
          </p:cNvPr>
          <p:cNvSpPr>
            <a:spLocks noChangeArrowheads="1"/>
          </p:cNvSpPr>
          <p:nvPr/>
        </p:nvSpPr>
        <p:spPr bwMode="auto">
          <a:xfrm>
            <a:off x="379268" y="1843216"/>
            <a:ext cx="8385464" cy="570122"/>
          </a:xfrm>
          <a:prstGeom prst="rect">
            <a:avLst/>
          </a:prstGeom>
          <a:noFill/>
          <a:ln w="9525">
            <a:noFill/>
            <a:miter lim="800000"/>
            <a:headEnd/>
            <a:tailEnd/>
          </a:ln>
        </p:spPr>
        <p:txBody>
          <a:bodyPr wrap="square" lIns="61687" tIns="30844" rIns="61687" bIns="30844">
            <a:spAutoFit/>
          </a:bodyPr>
          <a:lstStyle/>
          <a:p>
            <a:pPr eaLnBrk="0" hangingPunct="0"/>
            <a:endParaRPr lang="it-IT" sz="1650" dirty="0">
              <a:latin typeface="Posterama" panose="020B0504020200020000" pitchFamily="34" charset="0"/>
              <a:cs typeface="Posterama" panose="020B0504020200020000" pitchFamily="34" charset="0"/>
            </a:endParaRPr>
          </a:p>
          <a:p>
            <a:pPr eaLnBrk="0" hangingPunct="0"/>
            <a:endParaRPr lang="it-IT" sz="1650" dirty="0">
              <a:latin typeface="Posterama" panose="020B0504020200020000" pitchFamily="34" charset="0"/>
              <a:cs typeface="Posterama" panose="020B0504020200020000" pitchFamily="34" charset="0"/>
            </a:endParaRPr>
          </a:p>
        </p:txBody>
      </p:sp>
      <p:sp>
        <p:nvSpPr>
          <p:cNvPr id="7" name="Rettangolo 8">
            <a:extLst>
              <a:ext uri="{FF2B5EF4-FFF2-40B4-BE49-F238E27FC236}">
                <a16:creationId xmlns:a16="http://schemas.microsoft.com/office/drawing/2014/main" id="{C7F2A001-DDD5-4F40-8C81-F235CE621D71}"/>
              </a:ext>
            </a:extLst>
          </p:cNvPr>
          <p:cNvSpPr>
            <a:spLocks noChangeArrowheads="1"/>
          </p:cNvSpPr>
          <p:nvPr/>
        </p:nvSpPr>
        <p:spPr bwMode="auto">
          <a:xfrm>
            <a:off x="100223" y="3000229"/>
            <a:ext cx="2441177" cy="316205"/>
          </a:xfrm>
          <a:prstGeom prst="rect">
            <a:avLst/>
          </a:prstGeom>
          <a:noFill/>
          <a:ln w="9525">
            <a:noFill/>
            <a:miter lim="800000"/>
            <a:headEnd/>
            <a:tailEnd/>
          </a:ln>
        </p:spPr>
        <p:txBody>
          <a:bodyPr wrap="square" lIns="61687" tIns="30844" rIns="61687" bIns="30844">
            <a:spAutoFit/>
          </a:bodyPr>
          <a:lstStyle/>
          <a:p>
            <a:pPr algn="r" eaLnBrk="0" hangingPunct="0"/>
            <a:r>
              <a:rPr lang="it-IT" sz="1650" dirty="0">
                <a:latin typeface="Posterama" panose="020B0504020200020000" pitchFamily="34" charset="0"/>
                <a:cs typeface="Posterama" panose="020B0504020200020000" pitchFamily="34" charset="0"/>
              </a:rPr>
              <a:t>Totale Comuni 4201</a:t>
            </a:r>
          </a:p>
        </p:txBody>
      </p:sp>
      <p:pic>
        <p:nvPicPr>
          <p:cNvPr id="2" name="Immagine 1">
            <a:extLst>
              <a:ext uri="{FF2B5EF4-FFF2-40B4-BE49-F238E27FC236}">
                <a16:creationId xmlns:a16="http://schemas.microsoft.com/office/drawing/2014/main" id="{85377635-9930-4B3C-8D3B-9787744CD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9546" y="3158331"/>
            <a:ext cx="4220322" cy="2597121"/>
          </a:xfrm>
          <a:prstGeom prst="rect">
            <a:avLst/>
          </a:prstGeom>
        </p:spPr>
      </p:pic>
      <p:sp>
        <p:nvSpPr>
          <p:cNvPr id="8" name="Ovale 7">
            <a:extLst>
              <a:ext uri="{FF2B5EF4-FFF2-40B4-BE49-F238E27FC236}">
                <a16:creationId xmlns:a16="http://schemas.microsoft.com/office/drawing/2014/main" id="{8FED979D-9FEE-4691-A1ED-7FDDFC7007DB}"/>
              </a:ext>
            </a:extLst>
          </p:cNvPr>
          <p:cNvSpPr/>
          <p:nvPr/>
        </p:nvSpPr>
        <p:spPr>
          <a:xfrm>
            <a:off x="8029061" y="2035562"/>
            <a:ext cx="825910" cy="8259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MS</a:t>
            </a:r>
          </a:p>
        </p:txBody>
      </p:sp>
      <p:sp>
        <p:nvSpPr>
          <p:cNvPr id="9" name="Titolo 8">
            <a:extLst>
              <a:ext uri="{FF2B5EF4-FFF2-40B4-BE49-F238E27FC236}">
                <a16:creationId xmlns:a16="http://schemas.microsoft.com/office/drawing/2014/main" id="{EE742A06-0B57-4305-A5B3-01593431B66D}"/>
              </a:ext>
            </a:extLst>
          </p:cNvPr>
          <p:cNvSpPr>
            <a:spLocks noGrp="1"/>
          </p:cNvSpPr>
          <p:nvPr>
            <p:ph type="title"/>
          </p:nvPr>
        </p:nvSpPr>
        <p:spPr/>
        <p:txBody>
          <a:bodyPr>
            <a:normAutofit fontScale="90000"/>
          </a:bodyPr>
          <a:lstStyle/>
          <a:p>
            <a:r>
              <a:rPr lang="it-IT" sz="2400" dirty="0">
                <a:latin typeface="Posterama" panose="020B0504020200020000" pitchFamily="34" charset="0"/>
                <a:ea typeface="+mj-ea"/>
                <a:cs typeface="Posterama" panose="020B0504020200020000" pitchFamily="34" charset="0"/>
              </a:rPr>
              <a:t>PROGRAMMAZIONE STUDI MS </a:t>
            </a:r>
            <a:br>
              <a:rPr lang="it-IT" sz="2400" dirty="0">
                <a:latin typeface="Posterama" panose="020B0504020200020000" pitchFamily="34" charset="0"/>
                <a:ea typeface="+mj-ea"/>
                <a:cs typeface="Posterama" panose="020B0504020200020000" pitchFamily="34" charset="0"/>
              </a:rPr>
            </a:br>
            <a:r>
              <a:rPr lang="it-IT" sz="2400" dirty="0">
                <a:latin typeface="Posterama" panose="020B0504020200020000" pitchFamily="34" charset="0"/>
                <a:ea typeface="+mj-ea"/>
                <a:cs typeface="Posterama" panose="020B0504020200020000" pitchFamily="34" charset="0"/>
              </a:rPr>
              <a:t>DAL 2010 AD OGGI</a:t>
            </a:r>
            <a:br>
              <a:rPr lang="it-IT" sz="2400" dirty="0">
                <a:latin typeface="Posterama" panose="020B0504020200020000" pitchFamily="34" charset="0"/>
                <a:ea typeface="+mj-ea"/>
                <a:cs typeface="Posterama" panose="020B0504020200020000" pitchFamily="34" charset="0"/>
              </a:rPr>
            </a:br>
            <a:endParaRPr lang="it-IT" dirty="0"/>
          </a:p>
        </p:txBody>
      </p:sp>
    </p:spTree>
    <p:extLst>
      <p:ext uri="{BB962C8B-B14F-4D97-AF65-F5344CB8AC3E}">
        <p14:creationId xmlns:p14="http://schemas.microsoft.com/office/powerpoint/2010/main" val="2861616912"/>
      </p:ext>
    </p:extLst>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10CF730-78DB-456B-B3B7-734E04D84C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12562" y="2001957"/>
            <a:ext cx="3213473" cy="3883324"/>
          </a:xfrm>
          <a:prstGeom prst="rect">
            <a:avLst/>
          </a:prstGeom>
        </p:spPr>
      </p:pic>
      <p:sp>
        <p:nvSpPr>
          <p:cNvPr id="6" name="Rettangolo 8">
            <a:extLst>
              <a:ext uri="{FF2B5EF4-FFF2-40B4-BE49-F238E27FC236}">
                <a16:creationId xmlns:a16="http://schemas.microsoft.com/office/drawing/2014/main" id="{0A3FBFB1-8F2E-4946-9432-496839233C3C}"/>
              </a:ext>
            </a:extLst>
          </p:cNvPr>
          <p:cNvSpPr>
            <a:spLocks noChangeArrowheads="1"/>
          </p:cNvSpPr>
          <p:nvPr/>
        </p:nvSpPr>
        <p:spPr bwMode="auto">
          <a:xfrm>
            <a:off x="379506" y="1898357"/>
            <a:ext cx="8325941" cy="824037"/>
          </a:xfrm>
          <a:prstGeom prst="rect">
            <a:avLst/>
          </a:prstGeom>
          <a:noFill/>
          <a:ln w="9525">
            <a:noFill/>
            <a:miter lim="800000"/>
            <a:headEnd/>
            <a:tailEnd/>
          </a:ln>
        </p:spPr>
        <p:txBody>
          <a:bodyPr wrap="square" lIns="61687" tIns="30844" rIns="61687" bIns="30844">
            <a:spAutoFit/>
          </a:bodyPr>
          <a:lstStyle/>
          <a:p>
            <a:pPr eaLnBrk="0" hangingPunct="0"/>
            <a:endParaRPr lang="it-IT" sz="3300" dirty="0">
              <a:latin typeface="Posterama" panose="020B0504020200020000" pitchFamily="34" charset="0"/>
              <a:ea typeface="+mj-ea"/>
              <a:cs typeface="Posterama" panose="020B0504020200020000" pitchFamily="34" charset="0"/>
            </a:endParaRPr>
          </a:p>
          <a:p>
            <a:pPr eaLnBrk="0" hangingPunct="0"/>
            <a:endParaRPr lang="it-IT" sz="1650" dirty="0">
              <a:cs typeface="Arial" charset="0"/>
            </a:endParaRPr>
          </a:p>
        </p:txBody>
      </p:sp>
      <p:sp>
        <p:nvSpPr>
          <p:cNvPr id="7" name="Rettangolo 8">
            <a:extLst>
              <a:ext uri="{FF2B5EF4-FFF2-40B4-BE49-F238E27FC236}">
                <a16:creationId xmlns:a16="http://schemas.microsoft.com/office/drawing/2014/main" id="{AE889573-81CD-476D-9497-AEB379769D6E}"/>
              </a:ext>
            </a:extLst>
          </p:cNvPr>
          <p:cNvSpPr>
            <a:spLocks noChangeArrowheads="1"/>
          </p:cNvSpPr>
          <p:nvPr/>
        </p:nvSpPr>
        <p:spPr bwMode="auto">
          <a:xfrm>
            <a:off x="435109" y="3307651"/>
            <a:ext cx="2624527" cy="316205"/>
          </a:xfrm>
          <a:prstGeom prst="rect">
            <a:avLst/>
          </a:prstGeom>
          <a:noFill/>
          <a:ln w="9525">
            <a:noFill/>
            <a:miter lim="800000"/>
            <a:headEnd/>
            <a:tailEnd/>
          </a:ln>
        </p:spPr>
        <p:txBody>
          <a:bodyPr wrap="square" lIns="61687" tIns="30844" rIns="61687" bIns="30844">
            <a:spAutoFit/>
          </a:bodyPr>
          <a:lstStyle/>
          <a:p>
            <a:pPr eaLnBrk="0" hangingPunct="0"/>
            <a:r>
              <a:rPr lang="it-IT" sz="1650" dirty="0">
                <a:latin typeface="Posterama" panose="020B0504020200020000" pitchFamily="34" charset="0"/>
                <a:cs typeface="Posterama" panose="020B0504020200020000" pitchFamily="34" charset="0"/>
              </a:rPr>
              <a:t>Totale Comuni 3446</a:t>
            </a:r>
          </a:p>
        </p:txBody>
      </p:sp>
      <p:pic>
        <p:nvPicPr>
          <p:cNvPr id="2" name="Immagine 1">
            <a:extLst>
              <a:ext uri="{FF2B5EF4-FFF2-40B4-BE49-F238E27FC236}">
                <a16:creationId xmlns:a16="http://schemas.microsoft.com/office/drawing/2014/main" id="{86081E99-D7D0-464C-8274-2F73E3F936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112" y="3307651"/>
            <a:ext cx="4133447" cy="2606266"/>
          </a:xfrm>
          <a:prstGeom prst="rect">
            <a:avLst/>
          </a:prstGeom>
        </p:spPr>
      </p:pic>
      <p:sp>
        <p:nvSpPr>
          <p:cNvPr id="8" name="Ovale 7">
            <a:extLst>
              <a:ext uri="{FF2B5EF4-FFF2-40B4-BE49-F238E27FC236}">
                <a16:creationId xmlns:a16="http://schemas.microsoft.com/office/drawing/2014/main" id="{FB7B67CF-E460-4FB8-B654-1482C06643D1}"/>
              </a:ext>
            </a:extLst>
          </p:cNvPr>
          <p:cNvSpPr/>
          <p:nvPr/>
        </p:nvSpPr>
        <p:spPr>
          <a:xfrm>
            <a:off x="7938585" y="2001957"/>
            <a:ext cx="825910" cy="82591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CLE</a:t>
            </a:r>
          </a:p>
        </p:txBody>
      </p:sp>
      <p:sp>
        <p:nvSpPr>
          <p:cNvPr id="4" name="Titolo 3">
            <a:extLst>
              <a:ext uri="{FF2B5EF4-FFF2-40B4-BE49-F238E27FC236}">
                <a16:creationId xmlns:a16="http://schemas.microsoft.com/office/drawing/2014/main" id="{C2561BA9-36B7-4855-AE48-D1601BCDDBA9}"/>
              </a:ext>
            </a:extLst>
          </p:cNvPr>
          <p:cNvSpPr>
            <a:spLocks noGrp="1"/>
          </p:cNvSpPr>
          <p:nvPr>
            <p:ph type="title"/>
          </p:nvPr>
        </p:nvSpPr>
        <p:spPr/>
        <p:txBody>
          <a:bodyPr>
            <a:normAutofit fontScale="90000"/>
          </a:bodyPr>
          <a:lstStyle/>
          <a:p>
            <a:r>
              <a:rPr lang="it-IT" sz="2400" dirty="0">
                <a:latin typeface="Posterama" panose="020B0504020200020000" pitchFamily="34" charset="0"/>
                <a:ea typeface="+mj-ea"/>
                <a:cs typeface="Posterama" panose="020B0504020200020000" pitchFamily="34" charset="0"/>
              </a:rPr>
              <a:t>PROGRAMMAZIONE ANALISI CLE</a:t>
            </a:r>
            <a:br>
              <a:rPr lang="it-IT" sz="2400" dirty="0">
                <a:latin typeface="Posterama" panose="020B0504020200020000" pitchFamily="34" charset="0"/>
                <a:ea typeface="+mj-ea"/>
                <a:cs typeface="Posterama" panose="020B0504020200020000" pitchFamily="34" charset="0"/>
              </a:rPr>
            </a:br>
            <a:r>
              <a:rPr lang="it-IT" sz="2400" dirty="0">
                <a:latin typeface="Posterama" panose="020B0504020200020000" pitchFamily="34" charset="0"/>
                <a:ea typeface="+mj-ea"/>
                <a:cs typeface="Posterama" panose="020B0504020200020000" pitchFamily="34" charset="0"/>
              </a:rPr>
              <a:t>DAL 2011 AD OGGI</a:t>
            </a:r>
            <a:br>
              <a:rPr lang="it-IT" sz="2400" dirty="0">
                <a:latin typeface="Posterama" panose="020B0504020200020000" pitchFamily="34" charset="0"/>
                <a:ea typeface="+mj-ea"/>
                <a:cs typeface="Posterama" panose="020B0504020200020000" pitchFamily="34" charset="0"/>
              </a:rPr>
            </a:br>
            <a:endParaRPr lang="it-IT" dirty="0"/>
          </a:p>
        </p:txBody>
      </p:sp>
    </p:spTree>
    <p:extLst>
      <p:ext uri="{BB962C8B-B14F-4D97-AF65-F5344CB8AC3E}">
        <p14:creationId xmlns:p14="http://schemas.microsoft.com/office/powerpoint/2010/main" val="4278100861"/>
      </p:ext>
    </p:extLst>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A3C1171-7C3C-44C2-B5BA-C83FAA8338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343795" y="1985132"/>
            <a:ext cx="5548855" cy="36427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olo 3">
            <a:extLst>
              <a:ext uri="{FF2B5EF4-FFF2-40B4-BE49-F238E27FC236}">
                <a16:creationId xmlns:a16="http://schemas.microsoft.com/office/drawing/2014/main" id="{14B34EDB-0179-48F4-A147-6EF1841066DC}"/>
              </a:ext>
            </a:extLst>
          </p:cNvPr>
          <p:cNvSpPr>
            <a:spLocks noGrp="1"/>
          </p:cNvSpPr>
          <p:nvPr>
            <p:ph type="title"/>
          </p:nvPr>
        </p:nvSpPr>
        <p:spPr/>
        <p:txBody>
          <a:bodyPr/>
          <a:lstStyle/>
          <a:p>
            <a:r>
              <a:rPr lang="it-IT" sz="2400" dirty="0">
                <a:latin typeface="Posterama" panose="020B0504020200020000" pitchFamily="34" charset="0"/>
                <a:cs typeface="Posterama" panose="020B0504020200020000" pitchFamily="34" charset="0"/>
              </a:rPr>
              <a:t>http://www.webms.it</a:t>
            </a:r>
            <a:br>
              <a:rPr lang="it-IT" sz="2400" dirty="0">
                <a:latin typeface="Posterama" panose="020B0504020200020000" pitchFamily="34" charset="0"/>
                <a:cs typeface="Posterama" panose="020B0504020200020000" pitchFamily="34" charset="0"/>
              </a:rPr>
            </a:br>
            <a:endParaRPr lang="it-IT" dirty="0"/>
          </a:p>
        </p:txBody>
      </p:sp>
    </p:spTree>
    <p:extLst>
      <p:ext uri="{BB962C8B-B14F-4D97-AF65-F5344CB8AC3E}">
        <p14:creationId xmlns:p14="http://schemas.microsoft.com/office/powerpoint/2010/main" val="160882726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A5587AE-6B38-824A-BB4A-6CB1B2BE53A0}"/>
              </a:ext>
            </a:extLst>
          </p:cNvPr>
          <p:cNvSpPr>
            <a:spLocks noGrp="1"/>
          </p:cNvSpPr>
          <p:nvPr>
            <p:ph idx="1"/>
          </p:nvPr>
        </p:nvSpPr>
        <p:spPr/>
        <p:txBody>
          <a:bodyPr/>
          <a:lstStyle/>
          <a:p>
            <a:r>
              <a:rPr lang="it-IT" dirty="0">
                <a:solidFill>
                  <a:prstClr val="black"/>
                </a:solidFill>
                <a:latin typeface="Posterama" panose="020B0504020200020000" pitchFamily="34" charset="0"/>
                <a:cs typeface="Posterama" panose="020B0504020200020000" pitchFamily="34" charset="0"/>
              </a:rPr>
              <a:t>Raggiungimento di </a:t>
            </a:r>
            <a:r>
              <a:rPr lang="it-IT" b="1" dirty="0">
                <a:solidFill>
                  <a:prstClr val="black"/>
                </a:solidFill>
                <a:latin typeface="Posterama" panose="020B0504020200020000" pitchFamily="34" charset="0"/>
                <a:cs typeface="Posterama" panose="020B0504020200020000" pitchFamily="34" charset="0"/>
              </a:rPr>
              <a:t>livelli essenziali di sicurezza </a:t>
            </a:r>
            <a:r>
              <a:rPr lang="it-IT" dirty="0">
                <a:solidFill>
                  <a:prstClr val="black"/>
                </a:solidFill>
                <a:latin typeface="Posterama" panose="020B0504020200020000" pitchFamily="34" charset="0"/>
                <a:cs typeface="Posterama" panose="020B0504020200020000" pitchFamily="34" charset="0"/>
              </a:rPr>
              <a:t>di protezione civile in tutto il territorio nazionale.</a:t>
            </a:r>
          </a:p>
        </p:txBody>
      </p:sp>
      <p:sp>
        <p:nvSpPr>
          <p:cNvPr id="2" name="Titolo 1">
            <a:extLst>
              <a:ext uri="{FF2B5EF4-FFF2-40B4-BE49-F238E27FC236}">
                <a16:creationId xmlns:a16="http://schemas.microsoft.com/office/drawing/2014/main" id="{E90F07DB-823F-6945-B0F5-0B2678B9ADBC}"/>
              </a:ext>
            </a:extLst>
          </p:cNvPr>
          <p:cNvSpPr>
            <a:spLocks noGrp="1"/>
          </p:cNvSpPr>
          <p:nvPr>
            <p:ph type="title"/>
          </p:nvPr>
        </p:nvSpPr>
        <p:spPr>
          <a:noFill/>
        </p:spPr>
        <p:txBody>
          <a:bodyPr>
            <a:normAutofit/>
          </a:bodyPr>
          <a:lstStyle/>
          <a:p>
            <a:r>
              <a:rPr lang="it-IT" dirty="0">
                <a:latin typeface="Posterama" panose="020B0504020200020000" pitchFamily="34" charset="0"/>
                <a:cs typeface="Posterama" panose="020B0504020200020000" pitchFamily="34" charset="0"/>
              </a:rPr>
              <a:t>OBIETTIVI</a:t>
            </a:r>
          </a:p>
        </p:txBody>
      </p:sp>
      <p:grpSp>
        <p:nvGrpSpPr>
          <p:cNvPr id="13" name="Gruppo 12">
            <a:extLst>
              <a:ext uri="{FF2B5EF4-FFF2-40B4-BE49-F238E27FC236}">
                <a16:creationId xmlns:a16="http://schemas.microsoft.com/office/drawing/2014/main" id="{91FD1F8B-5A55-2E42-9900-3FF1C6C10EE3}"/>
              </a:ext>
            </a:extLst>
          </p:cNvPr>
          <p:cNvGrpSpPr/>
          <p:nvPr/>
        </p:nvGrpSpPr>
        <p:grpSpPr>
          <a:xfrm>
            <a:off x="5350739" y="3720162"/>
            <a:ext cx="2814063" cy="1529782"/>
            <a:chOff x="3470986" y="2265415"/>
            <a:chExt cx="6925225" cy="3275215"/>
          </a:xfrm>
        </p:grpSpPr>
        <p:sp>
          <p:nvSpPr>
            <p:cNvPr id="14" name="Ovale 13">
              <a:extLst>
                <a:ext uri="{FF2B5EF4-FFF2-40B4-BE49-F238E27FC236}">
                  <a16:creationId xmlns:a16="http://schemas.microsoft.com/office/drawing/2014/main" id="{91B5337E-94B1-CC45-B66D-43E5551A1B5C}"/>
                </a:ext>
              </a:extLst>
            </p:cNvPr>
            <p:cNvSpPr/>
            <p:nvPr/>
          </p:nvSpPr>
          <p:spPr>
            <a:xfrm>
              <a:off x="3470986" y="2265415"/>
              <a:ext cx="4054075" cy="3275215"/>
            </a:xfrm>
            <a:prstGeom prst="ellipse">
              <a:avLst/>
            </a:prstGeom>
            <a:solidFill>
              <a:srgbClr val="001793"/>
            </a:solidFill>
            <a:ln w="25400"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50" b="1" dirty="0">
                  <a:latin typeface="Arial" panose="020B0604020202020204" pitchFamily="34" charset="0"/>
                  <a:cs typeface="Arial" panose="020B0604020202020204" pitchFamily="34" charset="0"/>
                </a:rPr>
                <a:t>Livelli</a:t>
              </a:r>
            </a:p>
            <a:p>
              <a:pPr algn="ctr"/>
              <a:r>
                <a:rPr lang="it-IT" sz="1350" b="1" dirty="0">
                  <a:latin typeface="Arial" panose="020B0604020202020204" pitchFamily="34" charset="0"/>
                  <a:cs typeface="Arial" panose="020B0604020202020204" pitchFamily="34" charset="0"/>
                </a:rPr>
                <a:t> Essenziali di Sicurezza</a:t>
              </a:r>
            </a:p>
          </p:txBody>
        </p:sp>
        <p:sp>
          <p:nvSpPr>
            <p:cNvPr id="15" name="Rettangolo 14">
              <a:extLst>
                <a:ext uri="{FF2B5EF4-FFF2-40B4-BE49-F238E27FC236}">
                  <a16:creationId xmlns:a16="http://schemas.microsoft.com/office/drawing/2014/main" id="{5EF860FF-3571-6E4F-81B1-DB5D6206747F}"/>
                </a:ext>
              </a:extLst>
            </p:cNvPr>
            <p:cNvSpPr/>
            <p:nvPr/>
          </p:nvSpPr>
          <p:spPr>
            <a:xfrm>
              <a:off x="7449080" y="3074409"/>
              <a:ext cx="2947131" cy="1669177"/>
            </a:xfrm>
            <a:prstGeom prst="rect">
              <a:avLst/>
            </a:prstGeom>
          </p:spPr>
          <p:txBody>
            <a:bodyPr wrap="square">
              <a:spAutoFit/>
            </a:bodyPr>
            <a:lstStyle/>
            <a:p>
              <a:pPr marL="13097" algn="ctr">
                <a:tabLst>
                  <a:tab pos="3092054" algn="l"/>
                </a:tabLst>
              </a:pPr>
              <a:r>
                <a:rPr lang="it-IT" sz="1350" b="1" dirty="0">
                  <a:solidFill>
                    <a:schemeClr val="bg1"/>
                  </a:solidFill>
                  <a:latin typeface="Arial" panose="020B0604020202020204" pitchFamily="34" charset="0"/>
                  <a:cs typeface="Arial" panose="020B0604020202020204" pitchFamily="34" charset="0"/>
                </a:rPr>
                <a:t>Resilienza alle catastrofi</a:t>
              </a:r>
            </a:p>
          </p:txBody>
        </p:sp>
      </p:grpSp>
    </p:spTree>
    <p:extLst>
      <p:ext uri="{BB962C8B-B14F-4D97-AF65-F5344CB8AC3E}">
        <p14:creationId xmlns:p14="http://schemas.microsoft.com/office/powerpoint/2010/main" val="2391550036"/>
      </p:ext>
    </p:extLst>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A5587AE-6B38-824A-BB4A-6CB1B2BE53A0}"/>
              </a:ext>
            </a:extLst>
          </p:cNvPr>
          <p:cNvSpPr>
            <a:spLocks noGrp="1"/>
          </p:cNvSpPr>
          <p:nvPr>
            <p:ph idx="1"/>
          </p:nvPr>
        </p:nvSpPr>
        <p:spPr/>
        <p:txBody>
          <a:bodyPr>
            <a:normAutofit/>
          </a:bodyPr>
          <a:lstStyle/>
          <a:p>
            <a:r>
              <a:rPr lang="it-IT" dirty="0">
                <a:solidFill>
                  <a:prstClr val="black"/>
                </a:solidFill>
                <a:latin typeface="Posterama" panose="020B0504020200020000" pitchFamily="34" charset="0"/>
                <a:cs typeface="Posterama" panose="020B0504020200020000" pitchFamily="34" charset="0"/>
              </a:rPr>
              <a:t>Raggiungimento di </a:t>
            </a:r>
            <a:r>
              <a:rPr lang="it-IT" b="1" dirty="0">
                <a:solidFill>
                  <a:prstClr val="black"/>
                </a:solidFill>
                <a:latin typeface="Posterama" panose="020B0504020200020000" pitchFamily="34" charset="0"/>
                <a:cs typeface="Posterama" panose="020B0504020200020000" pitchFamily="34" charset="0"/>
              </a:rPr>
              <a:t>livelli essenziali di sicurezza </a:t>
            </a:r>
            <a:r>
              <a:rPr lang="it-IT" dirty="0">
                <a:solidFill>
                  <a:prstClr val="black"/>
                </a:solidFill>
                <a:latin typeface="Posterama" panose="020B0504020200020000" pitchFamily="34" charset="0"/>
                <a:cs typeface="Posterama" panose="020B0504020200020000" pitchFamily="34" charset="0"/>
              </a:rPr>
              <a:t>di protezione civile in tutto il territorio nazionale.</a:t>
            </a:r>
          </a:p>
          <a:p>
            <a:r>
              <a:rPr lang="it-IT" dirty="0">
                <a:latin typeface="Posterama" panose="020B0504020200020000" pitchFamily="34" charset="0"/>
                <a:cs typeface="Posterama" panose="020B0504020200020000" pitchFamily="34" charset="0"/>
              </a:rPr>
              <a:t>Aumento della </a:t>
            </a:r>
            <a:r>
              <a:rPr lang="it-IT" b="1" dirty="0">
                <a:latin typeface="Posterama" panose="020B0504020200020000" pitchFamily="34" charset="0"/>
                <a:cs typeface="Posterama" panose="020B0504020200020000" pitchFamily="34" charset="0"/>
              </a:rPr>
              <a:t>resilienza alle catastrofi </a:t>
            </a:r>
            <a:r>
              <a:rPr lang="it-IT" dirty="0">
                <a:latin typeface="Posterama" panose="020B0504020200020000" pitchFamily="34" charset="0"/>
                <a:cs typeface="Posterama" panose="020B0504020200020000" pitchFamily="34" charset="0"/>
              </a:rPr>
              <a:t>naturali in tutto il territorio nazionale.</a:t>
            </a:r>
          </a:p>
        </p:txBody>
      </p:sp>
      <p:sp>
        <p:nvSpPr>
          <p:cNvPr id="2" name="Titolo 1">
            <a:extLst>
              <a:ext uri="{FF2B5EF4-FFF2-40B4-BE49-F238E27FC236}">
                <a16:creationId xmlns:a16="http://schemas.microsoft.com/office/drawing/2014/main" id="{E90F07DB-823F-6945-B0F5-0B2678B9ADBC}"/>
              </a:ext>
            </a:extLst>
          </p:cNvPr>
          <p:cNvSpPr>
            <a:spLocks noGrp="1"/>
          </p:cNvSpPr>
          <p:nvPr>
            <p:ph type="title"/>
          </p:nvPr>
        </p:nvSpPr>
        <p:spPr>
          <a:noFill/>
        </p:spPr>
        <p:txBody>
          <a:bodyPr>
            <a:normAutofit/>
          </a:bodyPr>
          <a:lstStyle/>
          <a:p>
            <a:r>
              <a:rPr lang="it-IT" dirty="0">
                <a:latin typeface="Posterama" panose="020B0504020200020000" pitchFamily="34" charset="0"/>
                <a:cs typeface="Posterama" panose="020B0504020200020000" pitchFamily="34" charset="0"/>
              </a:rPr>
              <a:t>OBIETTIVI</a:t>
            </a:r>
          </a:p>
        </p:txBody>
      </p:sp>
      <p:grpSp>
        <p:nvGrpSpPr>
          <p:cNvPr id="6" name="Gruppo 5">
            <a:extLst>
              <a:ext uri="{FF2B5EF4-FFF2-40B4-BE49-F238E27FC236}">
                <a16:creationId xmlns:a16="http://schemas.microsoft.com/office/drawing/2014/main" id="{8498138D-7A25-624A-8B84-8289D3DABF66}"/>
              </a:ext>
            </a:extLst>
          </p:cNvPr>
          <p:cNvGrpSpPr/>
          <p:nvPr/>
        </p:nvGrpSpPr>
        <p:grpSpPr>
          <a:xfrm>
            <a:off x="5350739" y="3516229"/>
            <a:ext cx="2963083" cy="1937648"/>
            <a:chOff x="3470986" y="1828800"/>
            <a:chExt cx="7291952" cy="4148445"/>
          </a:xfrm>
        </p:grpSpPr>
        <p:sp>
          <p:nvSpPr>
            <p:cNvPr id="7" name="Ovale 6">
              <a:extLst>
                <a:ext uri="{FF2B5EF4-FFF2-40B4-BE49-F238E27FC236}">
                  <a16:creationId xmlns:a16="http://schemas.microsoft.com/office/drawing/2014/main" id="{518575F5-F8EA-EA43-B8C1-B2BE34B24ED7}"/>
                </a:ext>
              </a:extLst>
            </p:cNvPr>
            <p:cNvSpPr/>
            <p:nvPr/>
          </p:nvSpPr>
          <p:spPr>
            <a:xfrm>
              <a:off x="3470986" y="1828800"/>
              <a:ext cx="7291952" cy="4148445"/>
            </a:xfrm>
            <a:prstGeom prst="ellipse">
              <a:avLst/>
            </a:prstGeom>
            <a:solidFill>
              <a:schemeClr val="accent6">
                <a:lumMod val="75000"/>
              </a:schemeClr>
            </a:solidFill>
            <a:ln w="57150" cap="rnd">
              <a:solidFill>
                <a:schemeClr val="accent6">
                  <a:lumMod val="20000"/>
                  <a:lumOff val="80000"/>
                </a:scheme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2139554" algn="ctr"/>
              <a:endParaRPr lang="it-IT" sz="1350" dirty="0">
                <a:latin typeface="Arial" panose="020B0604020202020204" pitchFamily="34" charset="0"/>
                <a:cs typeface="Arial" panose="020B0604020202020204" pitchFamily="34" charset="0"/>
              </a:endParaRPr>
            </a:p>
          </p:txBody>
        </p:sp>
        <p:grpSp>
          <p:nvGrpSpPr>
            <p:cNvPr id="8" name="Gruppo 7">
              <a:extLst>
                <a:ext uri="{FF2B5EF4-FFF2-40B4-BE49-F238E27FC236}">
                  <a16:creationId xmlns:a16="http://schemas.microsoft.com/office/drawing/2014/main" id="{601DABF8-0B04-7F4D-8BEF-4C2DB3121BCB}"/>
                </a:ext>
              </a:extLst>
            </p:cNvPr>
            <p:cNvGrpSpPr/>
            <p:nvPr/>
          </p:nvGrpSpPr>
          <p:grpSpPr>
            <a:xfrm>
              <a:off x="3470986" y="2265415"/>
              <a:ext cx="6925225" cy="3275215"/>
              <a:chOff x="3470986" y="2265415"/>
              <a:chExt cx="6925225" cy="3275215"/>
            </a:xfrm>
          </p:grpSpPr>
          <p:sp>
            <p:nvSpPr>
              <p:cNvPr id="9" name="Ovale 8">
                <a:extLst>
                  <a:ext uri="{FF2B5EF4-FFF2-40B4-BE49-F238E27FC236}">
                    <a16:creationId xmlns:a16="http://schemas.microsoft.com/office/drawing/2014/main" id="{6D74E6D3-6313-5847-855C-E5FA9B83E082}"/>
                  </a:ext>
                </a:extLst>
              </p:cNvPr>
              <p:cNvSpPr/>
              <p:nvPr/>
            </p:nvSpPr>
            <p:spPr>
              <a:xfrm>
                <a:off x="3470986" y="2265415"/>
                <a:ext cx="4054075" cy="3275215"/>
              </a:xfrm>
              <a:prstGeom prst="ellipse">
                <a:avLst/>
              </a:prstGeom>
              <a:solidFill>
                <a:srgbClr val="001793"/>
              </a:solidFill>
              <a:ln w="25400"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50" b="1" dirty="0">
                    <a:latin typeface="Arial" panose="020B0604020202020204" pitchFamily="34" charset="0"/>
                    <a:cs typeface="Arial" panose="020B0604020202020204" pitchFamily="34" charset="0"/>
                  </a:rPr>
                  <a:t>Livelli</a:t>
                </a:r>
              </a:p>
              <a:p>
                <a:pPr algn="ctr"/>
                <a:r>
                  <a:rPr lang="it-IT" sz="1350" b="1" dirty="0">
                    <a:latin typeface="Arial" panose="020B0604020202020204" pitchFamily="34" charset="0"/>
                    <a:cs typeface="Arial" panose="020B0604020202020204" pitchFamily="34" charset="0"/>
                  </a:rPr>
                  <a:t> Essenziali di Sicurezza</a:t>
                </a:r>
              </a:p>
            </p:txBody>
          </p:sp>
          <p:sp>
            <p:nvSpPr>
              <p:cNvPr id="10" name="Rettangolo 9">
                <a:extLst>
                  <a:ext uri="{FF2B5EF4-FFF2-40B4-BE49-F238E27FC236}">
                    <a16:creationId xmlns:a16="http://schemas.microsoft.com/office/drawing/2014/main" id="{8DB0C9E8-F8C2-0843-9AF4-459917C7FD13}"/>
                  </a:ext>
                </a:extLst>
              </p:cNvPr>
              <p:cNvSpPr/>
              <p:nvPr/>
            </p:nvSpPr>
            <p:spPr>
              <a:xfrm>
                <a:off x="7449080" y="3074409"/>
                <a:ext cx="2947131" cy="1669177"/>
              </a:xfrm>
              <a:prstGeom prst="rect">
                <a:avLst/>
              </a:prstGeom>
            </p:spPr>
            <p:txBody>
              <a:bodyPr wrap="square">
                <a:spAutoFit/>
              </a:bodyPr>
              <a:lstStyle/>
              <a:p>
                <a:pPr marL="13097" algn="ctr">
                  <a:tabLst>
                    <a:tab pos="3092054" algn="l"/>
                  </a:tabLst>
                </a:pPr>
                <a:r>
                  <a:rPr lang="it-IT" sz="1350" b="1" dirty="0">
                    <a:solidFill>
                      <a:schemeClr val="bg1"/>
                    </a:solidFill>
                    <a:latin typeface="Arial" panose="020B0604020202020204" pitchFamily="34" charset="0"/>
                    <a:cs typeface="Arial" panose="020B0604020202020204" pitchFamily="34" charset="0"/>
                  </a:rPr>
                  <a:t>Resilienza alle catastrofi</a:t>
                </a:r>
              </a:p>
            </p:txBody>
          </p:sp>
        </p:grpSp>
      </p:grpSp>
    </p:spTree>
    <p:extLst>
      <p:ext uri="{BB962C8B-B14F-4D97-AF65-F5344CB8AC3E}">
        <p14:creationId xmlns:p14="http://schemas.microsoft.com/office/powerpoint/2010/main" val="1695990088"/>
      </p:ext>
    </p:extLst>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AF105D0-FDF9-495B-898B-C3A4B354216C}"/>
              </a:ext>
            </a:extLst>
          </p:cNvPr>
          <p:cNvPicPr>
            <a:picLocks noChangeAspect="1"/>
          </p:cNvPicPr>
          <p:nvPr/>
        </p:nvPicPr>
        <p:blipFill>
          <a:blip r:embed="rId2"/>
          <a:stretch>
            <a:fillRect/>
          </a:stretch>
        </p:blipFill>
        <p:spPr>
          <a:xfrm>
            <a:off x="1161052" y="1917961"/>
            <a:ext cx="6821897" cy="3837317"/>
          </a:xfrm>
          <a:prstGeom prst="rect">
            <a:avLst/>
          </a:prstGeom>
          <a:effectLst>
            <a:outerShdw blurRad="50800" dist="38100" dir="2700000" algn="tl" rotWithShape="0">
              <a:prstClr val="black">
                <a:alpha val="40000"/>
              </a:prstClr>
            </a:outerShdw>
          </a:effectLst>
        </p:spPr>
      </p:pic>
      <p:sp>
        <p:nvSpPr>
          <p:cNvPr id="2" name="Titolo 1">
            <a:extLst>
              <a:ext uri="{FF2B5EF4-FFF2-40B4-BE49-F238E27FC236}">
                <a16:creationId xmlns:a16="http://schemas.microsoft.com/office/drawing/2014/main" id="{A6B4D677-ABD6-4763-8178-029B95B75C06}"/>
              </a:ext>
            </a:extLst>
          </p:cNvPr>
          <p:cNvSpPr>
            <a:spLocks noGrp="1"/>
          </p:cNvSpPr>
          <p:nvPr>
            <p:ph type="title"/>
          </p:nvPr>
        </p:nvSpPr>
        <p:spPr/>
        <p:txBody>
          <a:bodyPr/>
          <a:lstStyle/>
          <a:p>
            <a:r>
              <a:rPr lang="it-IT" dirty="0"/>
              <a:t>PON governance</a:t>
            </a:r>
          </a:p>
        </p:txBody>
      </p:sp>
      <p:pic>
        <p:nvPicPr>
          <p:cNvPr id="1026" name="Picture 2" descr="logo main">
            <a:extLst>
              <a:ext uri="{FF2B5EF4-FFF2-40B4-BE49-F238E27FC236}">
                <a16:creationId xmlns:a16="http://schemas.microsoft.com/office/drawing/2014/main" id="{DC4CE056-CCB0-4AD9-A148-FC60755856D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49077" y="6090258"/>
            <a:ext cx="1209049" cy="47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321884"/>
      </p:ext>
    </p:extLst>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C0263F-442D-444A-A26C-07359690D8F5}"/>
              </a:ext>
            </a:extLst>
          </p:cNvPr>
          <p:cNvSpPr>
            <a:spLocks noGrp="1"/>
          </p:cNvSpPr>
          <p:nvPr>
            <p:ph type="title"/>
          </p:nvPr>
        </p:nvSpPr>
        <p:spPr/>
        <p:txBody>
          <a:bodyPr>
            <a:normAutofit/>
          </a:bodyPr>
          <a:lstStyle/>
          <a:p>
            <a:r>
              <a:rPr lang="it-IT" dirty="0">
                <a:latin typeface="Posterama" panose="020B0504020200020000" pitchFamily="34" charset="0"/>
                <a:cs typeface="Posterama" panose="020B0504020200020000" pitchFamily="34" charset="0"/>
              </a:rPr>
              <a:t>RISULTATI</a:t>
            </a:r>
            <a:r>
              <a:rPr lang="it-IT" dirty="0"/>
              <a:t> </a:t>
            </a:r>
            <a:r>
              <a:rPr lang="it-IT" dirty="0">
                <a:latin typeface="Posterama" panose="020B0504020200020000" pitchFamily="34" charset="0"/>
                <a:cs typeface="Posterama" panose="020B0504020200020000" pitchFamily="34" charset="0"/>
              </a:rPr>
              <a:t>modulo</a:t>
            </a:r>
            <a:r>
              <a:rPr lang="it-IT" i="1" dirty="0"/>
              <a:t> </a:t>
            </a:r>
            <a:r>
              <a:rPr lang="it-IT" dirty="0">
                <a:latin typeface="Posterama" panose="020B0504020200020000" pitchFamily="34" charset="0"/>
                <a:cs typeface="Posterama" panose="020B0504020200020000" pitchFamily="34" charset="0"/>
              </a:rPr>
              <a:t>sismico</a:t>
            </a:r>
            <a:r>
              <a:rPr lang="it-IT" i="1" dirty="0"/>
              <a:t> </a:t>
            </a:r>
            <a:r>
              <a:rPr lang="it-IT" dirty="0">
                <a:latin typeface="Posterama" panose="020B0504020200020000" pitchFamily="34" charset="0"/>
                <a:cs typeface="Posterama" panose="020B0504020200020000" pitchFamily="34" charset="0"/>
              </a:rPr>
              <a:t>e vulcanico</a:t>
            </a:r>
          </a:p>
        </p:txBody>
      </p:sp>
      <p:sp>
        <p:nvSpPr>
          <p:cNvPr id="4" name="Rettangolo 3">
            <a:extLst>
              <a:ext uri="{FF2B5EF4-FFF2-40B4-BE49-F238E27FC236}">
                <a16:creationId xmlns:a16="http://schemas.microsoft.com/office/drawing/2014/main" id="{0044C118-BA8A-CA48-B585-E84BE6F255E5}"/>
              </a:ext>
            </a:extLst>
          </p:cNvPr>
          <p:cNvSpPr/>
          <p:nvPr/>
        </p:nvSpPr>
        <p:spPr>
          <a:xfrm>
            <a:off x="6577610" y="2695165"/>
            <a:ext cx="1229524" cy="239079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0" dirty="0">
                <a:solidFill>
                  <a:schemeClr val="tx1"/>
                </a:solidFill>
                <a:latin typeface="Posterama" panose="020B0504020200020000" pitchFamily="34" charset="0"/>
                <a:cs typeface="Posterama" panose="020B0504020200020000" pitchFamily="34" charset="0"/>
              </a:rPr>
              <a:t>Livelli Essenziali di Sicurezza</a:t>
            </a:r>
          </a:p>
        </p:txBody>
      </p:sp>
      <p:sp>
        <p:nvSpPr>
          <p:cNvPr id="9" name="Rettangolo 8">
            <a:extLst>
              <a:ext uri="{FF2B5EF4-FFF2-40B4-BE49-F238E27FC236}">
                <a16:creationId xmlns:a16="http://schemas.microsoft.com/office/drawing/2014/main" id="{F7D2E01D-4CC8-A040-A46C-8FEAB4EF1E64}"/>
              </a:ext>
            </a:extLst>
          </p:cNvPr>
          <p:cNvSpPr/>
          <p:nvPr/>
        </p:nvSpPr>
        <p:spPr>
          <a:xfrm>
            <a:off x="1191715" y="2695165"/>
            <a:ext cx="1228500" cy="23907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0" dirty="0">
                <a:solidFill>
                  <a:schemeClr val="tx1"/>
                </a:solidFill>
                <a:latin typeface="Posterama" panose="020B0504020200020000" pitchFamily="34" charset="0"/>
                <a:cs typeface="Posterama" panose="020B0504020200020000" pitchFamily="34" charset="0"/>
              </a:rPr>
              <a:t>Contesti Territoriali</a:t>
            </a:r>
          </a:p>
        </p:txBody>
      </p:sp>
      <p:sp>
        <p:nvSpPr>
          <p:cNvPr id="10" name="Figura a mano libera 9">
            <a:extLst>
              <a:ext uri="{FF2B5EF4-FFF2-40B4-BE49-F238E27FC236}">
                <a16:creationId xmlns:a16="http://schemas.microsoft.com/office/drawing/2014/main" id="{2F6FBD40-03AB-7245-9871-2E009BEB3564}"/>
              </a:ext>
            </a:extLst>
          </p:cNvPr>
          <p:cNvSpPr/>
          <p:nvPr/>
        </p:nvSpPr>
        <p:spPr>
          <a:xfrm>
            <a:off x="1843788" y="2867187"/>
            <a:ext cx="5284033" cy="2007548"/>
          </a:xfrm>
          <a:custGeom>
            <a:avLst/>
            <a:gdLst>
              <a:gd name="connsiteX0" fmla="*/ 0 w 7285220"/>
              <a:gd name="connsiteY0" fmla="*/ 498915 h 2452454"/>
              <a:gd name="connsiteX1" fmla="*/ 1843791 w 7285220"/>
              <a:gd name="connsiteY1" fmla="*/ 34220 h 2452454"/>
              <a:gd name="connsiteX2" fmla="*/ 3507699 w 7285220"/>
              <a:gd name="connsiteY2" fmla="*/ 1323374 h 2452454"/>
              <a:gd name="connsiteX3" fmla="*/ 5486400 w 7285220"/>
              <a:gd name="connsiteY3" fmla="*/ 2447637 h 2452454"/>
              <a:gd name="connsiteX4" fmla="*/ 7285220 w 7285220"/>
              <a:gd name="connsiteY4" fmla="*/ 1653158 h 2452454"/>
              <a:gd name="connsiteX0" fmla="*/ 0 w 7285220"/>
              <a:gd name="connsiteY0" fmla="*/ 526697 h 2480236"/>
              <a:gd name="connsiteX1" fmla="*/ 1588958 w 7285220"/>
              <a:gd name="connsiteY1" fmla="*/ 32022 h 2480236"/>
              <a:gd name="connsiteX2" fmla="*/ 3507699 w 7285220"/>
              <a:gd name="connsiteY2" fmla="*/ 1351156 h 2480236"/>
              <a:gd name="connsiteX3" fmla="*/ 5486400 w 7285220"/>
              <a:gd name="connsiteY3" fmla="*/ 2475419 h 2480236"/>
              <a:gd name="connsiteX4" fmla="*/ 7285220 w 7285220"/>
              <a:gd name="connsiteY4" fmla="*/ 1680940 h 2480236"/>
              <a:gd name="connsiteX0" fmla="*/ 0 w 7285220"/>
              <a:gd name="connsiteY0" fmla="*/ 556575 h 2507354"/>
              <a:gd name="connsiteX1" fmla="*/ 1588958 w 7285220"/>
              <a:gd name="connsiteY1" fmla="*/ 61900 h 2507354"/>
              <a:gd name="connsiteX2" fmla="*/ 2713220 w 7285220"/>
              <a:gd name="connsiteY2" fmla="*/ 1875710 h 2507354"/>
              <a:gd name="connsiteX3" fmla="*/ 5486400 w 7285220"/>
              <a:gd name="connsiteY3" fmla="*/ 2505297 h 2507354"/>
              <a:gd name="connsiteX4" fmla="*/ 7285220 w 7285220"/>
              <a:gd name="connsiteY4" fmla="*/ 1710818 h 2507354"/>
              <a:gd name="connsiteX0" fmla="*/ 0 w 7045377"/>
              <a:gd name="connsiteY0" fmla="*/ 232944 h 2663408"/>
              <a:gd name="connsiteX1" fmla="*/ 1349115 w 7045377"/>
              <a:gd name="connsiteY1" fmla="*/ 217954 h 2663408"/>
              <a:gd name="connsiteX2" fmla="*/ 2473377 w 7045377"/>
              <a:gd name="connsiteY2" fmla="*/ 2031764 h 2663408"/>
              <a:gd name="connsiteX3" fmla="*/ 5246557 w 7045377"/>
              <a:gd name="connsiteY3" fmla="*/ 2661351 h 2663408"/>
              <a:gd name="connsiteX4" fmla="*/ 7045377 w 7045377"/>
              <a:gd name="connsiteY4" fmla="*/ 1866872 h 2663408"/>
              <a:gd name="connsiteX0" fmla="*/ 0 w 7045377"/>
              <a:gd name="connsiteY0" fmla="*/ 232944 h 2664804"/>
              <a:gd name="connsiteX1" fmla="*/ 1349115 w 7045377"/>
              <a:gd name="connsiteY1" fmla="*/ 217954 h 2664804"/>
              <a:gd name="connsiteX2" fmla="*/ 2473377 w 7045377"/>
              <a:gd name="connsiteY2" fmla="*/ 2031764 h 2664804"/>
              <a:gd name="connsiteX3" fmla="*/ 5246557 w 7045377"/>
              <a:gd name="connsiteY3" fmla="*/ 2661351 h 2664804"/>
              <a:gd name="connsiteX4" fmla="*/ 7045377 w 7045377"/>
              <a:gd name="connsiteY4" fmla="*/ 1866872 h 2664804"/>
              <a:gd name="connsiteX0" fmla="*/ 0 w 7045377"/>
              <a:gd name="connsiteY0" fmla="*/ 228174 h 2657387"/>
              <a:gd name="connsiteX1" fmla="*/ 1349115 w 7045377"/>
              <a:gd name="connsiteY1" fmla="*/ 213184 h 2657387"/>
              <a:gd name="connsiteX2" fmla="*/ 2728210 w 7045377"/>
              <a:gd name="connsiteY2" fmla="*/ 1952043 h 2657387"/>
              <a:gd name="connsiteX3" fmla="*/ 5246557 w 7045377"/>
              <a:gd name="connsiteY3" fmla="*/ 2656581 h 2657387"/>
              <a:gd name="connsiteX4" fmla="*/ 7045377 w 7045377"/>
              <a:gd name="connsiteY4" fmla="*/ 1862102 h 2657387"/>
              <a:gd name="connsiteX0" fmla="*/ 0 w 7045377"/>
              <a:gd name="connsiteY0" fmla="*/ 228174 h 2672070"/>
              <a:gd name="connsiteX1" fmla="*/ 1349115 w 7045377"/>
              <a:gd name="connsiteY1" fmla="*/ 213184 h 2672070"/>
              <a:gd name="connsiteX2" fmla="*/ 2728210 w 7045377"/>
              <a:gd name="connsiteY2" fmla="*/ 1952043 h 2672070"/>
              <a:gd name="connsiteX3" fmla="*/ 4586990 w 7045377"/>
              <a:gd name="connsiteY3" fmla="*/ 2671572 h 2672070"/>
              <a:gd name="connsiteX4" fmla="*/ 7045377 w 7045377"/>
              <a:gd name="connsiteY4" fmla="*/ 1862102 h 2672070"/>
              <a:gd name="connsiteX0" fmla="*/ 0 w 7045377"/>
              <a:gd name="connsiteY0" fmla="*/ 228174 h 2675430"/>
              <a:gd name="connsiteX1" fmla="*/ 1349115 w 7045377"/>
              <a:gd name="connsiteY1" fmla="*/ 213184 h 2675430"/>
              <a:gd name="connsiteX2" fmla="*/ 2728210 w 7045377"/>
              <a:gd name="connsiteY2" fmla="*/ 1952043 h 2675430"/>
              <a:gd name="connsiteX3" fmla="*/ 4586990 w 7045377"/>
              <a:gd name="connsiteY3" fmla="*/ 2671572 h 2675430"/>
              <a:gd name="connsiteX4" fmla="*/ 7045377 w 7045377"/>
              <a:gd name="connsiteY4" fmla="*/ 1862102 h 2675430"/>
              <a:gd name="connsiteX0" fmla="*/ 0 w 7045377"/>
              <a:gd name="connsiteY0" fmla="*/ 228174 h 2676730"/>
              <a:gd name="connsiteX1" fmla="*/ 1349115 w 7045377"/>
              <a:gd name="connsiteY1" fmla="*/ 213184 h 2676730"/>
              <a:gd name="connsiteX2" fmla="*/ 2728210 w 7045377"/>
              <a:gd name="connsiteY2" fmla="*/ 1952043 h 2676730"/>
              <a:gd name="connsiteX3" fmla="*/ 4586990 w 7045377"/>
              <a:gd name="connsiteY3" fmla="*/ 2671572 h 2676730"/>
              <a:gd name="connsiteX4" fmla="*/ 7045377 w 7045377"/>
              <a:gd name="connsiteY4" fmla="*/ 1862102 h 267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5377" h="2676730">
                <a:moveTo>
                  <a:pt x="0" y="228174"/>
                </a:moveTo>
                <a:cubicBezTo>
                  <a:pt x="629587" y="-72879"/>
                  <a:pt x="894413" y="-74127"/>
                  <a:pt x="1349115" y="213184"/>
                </a:cubicBezTo>
                <a:cubicBezTo>
                  <a:pt x="1803817" y="500495"/>
                  <a:pt x="2233535" y="1437380"/>
                  <a:pt x="2728210" y="1952043"/>
                </a:cubicBezTo>
                <a:cubicBezTo>
                  <a:pt x="3222885" y="2466706"/>
                  <a:pt x="3762531" y="2716543"/>
                  <a:pt x="4586990" y="2671572"/>
                </a:cubicBezTo>
                <a:cubicBezTo>
                  <a:pt x="5411449" y="2626601"/>
                  <a:pt x="6460760" y="2286823"/>
                  <a:pt x="7045377" y="1862102"/>
                </a:cubicBezTo>
              </a:path>
            </a:pathLst>
          </a:custGeom>
          <a:noFill/>
          <a:ln w="203200" cap="rnd">
            <a:solidFill>
              <a:srgbClr val="FF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b="0"/>
          </a:p>
        </p:txBody>
      </p:sp>
    </p:spTree>
    <p:extLst>
      <p:ext uri="{BB962C8B-B14F-4D97-AF65-F5344CB8AC3E}">
        <p14:creationId xmlns:p14="http://schemas.microsoft.com/office/powerpoint/2010/main" val="278966614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C0263F-442D-444A-A26C-07359690D8F5}"/>
              </a:ext>
            </a:extLst>
          </p:cNvPr>
          <p:cNvSpPr>
            <a:spLocks noGrp="1"/>
          </p:cNvSpPr>
          <p:nvPr>
            <p:ph type="title"/>
          </p:nvPr>
        </p:nvSpPr>
        <p:spPr/>
        <p:txBody>
          <a:bodyPr>
            <a:normAutofit/>
          </a:bodyPr>
          <a:lstStyle/>
          <a:p>
            <a:r>
              <a:rPr lang="it-IT" dirty="0">
                <a:latin typeface="Posterama" panose="020B0504020200020000" pitchFamily="34" charset="0"/>
                <a:cs typeface="Posterama" panose="020B0504020200020000" pitchFamily="34" charset="0"/>
              </a:rPr>
              <a:t>RISULTATI modulo sismico e vulcanico</a:t>
            </a:r>
          </a:p>
        </p:txBody>
      </p:sp>
      <p:sp>
        <p:nvSpPr>
          <p:cNvPr id="4" name="Rettangolo 3">
            <a:extLst>
              <a:ext uri="{FF2B5EF4-FFF2-40B4-BE49-F238E27FC236}">
                <a16:creationId xmlns:a16="http://schemas.microsoft.com/office/drawing/2014/main" id="{0044C118-BA8A-CA48-B585-E84BE6F255E5}"/>
              </a:ext>
            </a:extLst>
          </p:cNvPr>
          <p:cNvSpPr/>
          <p:nvPr/>
        </p:nvSpPr>
        <p:spPr>
          <a:xfrm>
            <a:off x="6577610" y="2695165"/>
            <a:ext cx="1229524" cy="239079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0" dirty="0">
                <a:solidFill>
                  <a:schemeClr val="tx1"/>
                </a:solidFill>
                <a:latin typeface="Posterama" panose="020B0504020200020000" pitchFamily="34" charset="0"/>
                <a:cs typeface="Posterama" panose="020B0504020200020000" pitchFamily="34" charset="0"/>
              </a:rPr>
              <a:t>Livelli Essenziali di Sicurezza</a:t>
            </a:r>
          </a:p>
        </p:txBody>
      </p:sp>
      <p:sp>
        <p:nvSpPr>
          <p:cNvPr id="5" name="Rettangolo 4">
            <a:extLst>
              <a:ext uri="{FF2B5EF4-FFF2-40B4-BE49-F238E27FC236}">
                <a16:creationId xmlns:a16="http://schemas.microsoft.com/office/drawing/2014/main" id="{C4E9E67D-EC1C-CB4E-98B1-D4E7F917EA32}"/>
              </a:ext>
            </a:extLst>
          </p:cNvPr>
          <p:cNvSpPr/>
          <p:nvPr/>
        </p:nvSpPr>
        <p:spPr>
          <a:xfrm>
            <a:off x="2527129" y="2695165"/>
            <a:ext cx="2603901" cy="72699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0" dirty="0">
                <a:solidFill>
                  <a:schemeClr val="tx1"/>
                </a:solidFill>
                <a:latin typeface="Posterama" panose="020B0504020200020000" pitchFamily="34" charset="0"/>
                <a:cs typeface="Posterama" panose="020B0504020200020000" pitchFamily="34" charset="0"/>
              </a:rPr>
              <a:t>Esposizione </a:t>
            </a:r>
            <a:br>
              <a:rPr lang="it-IT" sz="1200" b="0" dirty="0">
                <a:solidFill>
                  <a:schemeClr val="tx1"/>
                </a:solidFill>
                <a:latin typeface="Posterama" panose="020B0504020200020000" pitchFamily="34" charset="0"/>
                <a:cs typeface="Posterama" panose="020B0504020200020000" pitchFamily="34" charset="0"/>
              </a:rPr>
            </a:br>
            <a:r>
              <a:rPr lang="it-IT" sz="1200" b="0" dirty="0">
                <a:solidFill>
                  <a:schemeClr val="tx1"/>
                </a:solidFill>
                <a:latin typeface="Posterama" panose="020B0504020200020000" pitchFamily="34" charset="0"/>
                <a:cs typeface="Posterama" panose="020B0504020200020000" pitchFamily="34" charset="0"/>
              </a:rPr>
              <a:t>(Sistema di gestione dell’emergenza)</a:t>
            </a:r>
          </a:p>
        </p:txBody>
      </p:sp>
      <p:sp>
        <p:nvSpPr>
          <p:cNvPr id="6" name="Rettangolo 5">
            <a:extLst>
              <a:ext uri="{FF2B5EF4-FFF2-40B4-BE49-F238E27FC236}">
                <a16:creationId xmlns:a16="http://schemas.microsoft.com/office/drawing/2014/main" id="{ACBF2917-3934-1D41-A1F0-3BD1891E9CA5}"/>
              </a:ext>
            </a:extLst>
          </p:cNvPr>
          <p:cNvSpPr/>
          <p:nvPr/>
        </p:nvSpPr>
        <p:spPr>
          <a:xfrm>
            <a:off x="2527129" y="4358964"/>
            <a:ext cx="2603897" cy="7269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0" dirty="0">
                <a:solidFill>
                  <a:schemeClr val="tx1"/>
                </a:solidFill>
                <a:latin typeface="Posterama" panose="020B0504020200020000" pitchFamily="34" charset="0"/>
                <a:cs typeface="Posterama" panose="020B0504020200020000" pitchFamily="34" charset="0"/>
              </a:rPr>
              <a:t>Vulnerabilità</a:t>
            </a:r>
          </a:p>
        </p:txBody>
      </p:sp>
      <p:sp>
        <p:nvSpPr>
          <p:cNvPr id="7" name="Rettangolo 6">
            <a:extLst>
              <a:ext uri="{FF2B5EF4-FFF2-40B4-BE49-F238E27FC236}">
                <a16:creationId xmlns:a16="http://schemas.microsoft.com/office/drawing/2014/main" id="{B25E239E-8388-344F-B18D-7930402C30B5}"/>
              </a:ext>
            </a:extLst>
          </p:cNvPr>
          <p:cNvSpPr/>
          <p:nvPr/>
        </p:nvSpPr>
        <p:spPr>
          <a:xfrm>
            <a:off x="2527129" y="3526164"/>
            <a:ext cx="2603901" cy="72699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b="0" dirty="0">
                <a:solidFill>
                  <a:schemeClr val="tx1"/>
                </a:solidFill>
                <a:latin typeface="Posterama" panose="020B0504020200020000" pitchFamily="34" charset="0"/>
                <a:cs typeface="Posterama" panose="020B0504020200020000" pitchFamily="34" charset="0"/>
              </a:rPr>
              <a:t>Pericolosità </a:t>
            </a:r>
            <a:br>
              <a:rPr lang="it-IT" sz="1200" b="0" dirty="0">
                <a:solidFill>
                  <a:schemeClr val="tx1"/>
                </a:solidFill>
                <a:latin typeface="Posterama" panose="020B0504020200020000" pitchFamily="34" charset="0"/>
                <a:cs typeface="Posterama" panose="020B0504020200020000" pitchFamily="34" charset="0"/>
              </a:rPr>
            </a:br>
            <a:r>
              <a:rPr lang="it-IT" sz="1200" b="0" dirty="0">
                <a:solidFill>
                  <a:schemeClr val="tx1"/>
                </a:solidFill>
                <a:latin typeface="Posterama" panose="020B0504020200020000" pitchFamily="34" charset="0"/>
                <a:cs typeface="Posterama" panose="020B0504020200020000" pitchFamily="34" charset="0"/>
              </a:rPr>
              <a:t>sismica e vulcanica</a:t>
            </a:r>
          </a:p>
        </p:txBody>
      </p:sp>
      <p:sp>
        <p:nvSpPr>
          <p:cNvPr id="8" name="Rettangolo 7">
            <a:extLst>
              <a:ext uri="{FF2B5EF4-FFF2-40B4-BE49-F238E27FC236}">
                <a16:creationId xmlns:a16="http://schemas.microsoft.com/office/drawing/2014/main" id="{212DBEC9-0E9D-B34E-873B-C76B03384D09}"/>
              </a:ext>
            </a:extLst>
          </p:cNvPr>
          <p:cNvSpPr/>
          <p:nvPr/>
        </p:nvSpPr>
        <p:spPr>
          <a:xfrm>
            <a:off x="5239558" y="2695165"/>
            <a:ext cx="1229524" cy="240714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0" dirty="0">
                <a:solidFill>
                  <a:schemeClr val="tx1"/>
                </a:solidFill>
                <a:latin typeface="Posterama" panose="020B0504020200020000" pitchFamily="34" charset="0"/>
                <a:cs typeface="Posterama" panose="020B0504020200020000" pitchFamily="34" charset="0"/>
              </a:rPr>
              <a:t>Valutazione dell’operatività</a:t>
            </a:r>
          </a:p>
        </p:txBody>
      </p:sp>
      <p:sp>
        <p:nvSpPr>
          <p:cNvPr id="9" name="Rettangolo 8">
            <a:extLst>
              <a:ext uri="{FF2B5EF4-FFF2-40B4-BE49-F238E27FC236}">
                <a16:creationId xmlns:a16="http://schemas.microsoft.com/office/drawing/2014/main" id="{F7D2E01D-4CC8-A040-A46C-8FEAB4EF1E64}"/>
              </a:ext>
            </a:extLst>
          </p:cNvPr>
          <p:cNvSpPr/>
          <p:nvPr/>
        </p:nvSpPr>
        <p:spPr>
          <a:xfrm>
            <a:off x="1191715" y="2695165"/>
            <a:ext cx="1228500" cy="23907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0" dirty="0">
                <a:solidFill>
                  <a:schemeClr val="tx1"/>
                </a:solidFill>
                <a:latin typeface="Posterama" panose="020B0504020200020000" pitchFamily="34" charset="0"/>
                <a:cs typeface="Posterama" panose="020B0504020200020000" pitchFamily="34" charset="0"/>
              </a:rPr>
              <a:t>Contesti Territoriali</a:t>
            </a:r>
          </a:p>
        </p:txBody>
      </p:sp>
      <p:sp>
        <p:nvSpPr>
          <p:cNvPr id="10" name="Figura a mano libera 9">
            <a:extLst>
              <a:ext uri="{FF2B5EF4-FFF2-40B4-BE49-F238E27FC236}">
                <a16:creationId xmlns:a16="http://schemas.microsoft.com/office/drawing/2014/main" id="{2F6FBD40-03AB-7245-9871-2E009BEB3564}"/>
              </a:ext>
            </a:extLst>
          </p:cNvPr>
          <p:cNvSpPr/>
          <p:nvPr/>
        </p:nvSpPr>
        <p:spPr>
          <a:xfrm>
            <a:off x="1843788" y="2867187"/>
            <a:ext cx="5284033" cy="2007548"/>
          </a:xfrm>
          <a:custGeom>
            <a:avLst/>
            <a:gdLst>
              <a:gd name="connsiteX0" fmla="*/ 0 w 7285220"/>
              <a:gd name="connsiteY0" fmla="*/ 498915 h 2452454"/>
              <a:gd name="connsiteX1" fmla="*/ 1843791 w 7285220"/>
              <a:gd name="connsiteY1" fmla="*/ 34220 h 2452454"/>
              <a:gd name="connsiteX2" fmla="*/ 3507699 w 7285220"/>
              <a:gd name="connsiteY2" fmla="*/ 1323374 h 2452454"/>
              <a:gd name="connsiteX3" fmla="*/ 5486400 w 7285220"/>
              <a:gd name="connsiteY3" fmla="*/ 2447637 h 2452454"/>
              <a:gd name="connsiteX4" fmla="*/ 7285220 w 7285220"/>
              <a:gd name="connsiteY4" fmla="*/ 1653158 h 2452454"/>
              <a:gd name="connsiteX0" fmla="*/ 0 w 7285220"/>
              <a:gd name="connsiteY0" fmla="*/ 526697 h 2480236"/>
              <a:gd name="connsiteX1" fmla="*/ 1588958 w 7285220"/>
              <a:gd name="connsiteY1" fmla="*/ 32022 h 2480236"/>
              <a:gd name="connsiteX2" fmla="*/ 3507699 w 7285220"/>
              <a:gd name="connsiteY2" fmla="*/ 1351156 h 2480236"/>
              <a:gd name="connsiteX3" fmla="*/ 5486400 w 7285220"/>
              <a:gd name="connsiteY3" fmla="*/ 2475419 h 2480236"/>
              <a:gd name="connsiteX4" fmla="*/ 7285220 w 7285220"/>
              <a:gd name="connsiteY4" fmla="*/ 1680940 h 2480236"/>
              <a:gd name="connsiteX0" fmla="*/ 0 w 7285220"/>
              <a:gd name="connsiteY0" fmla="*/ 556575 h 2507354"/>
              <a:gd name="connsiteX1" fmla="*/ 1588958 w 7285220"/>
              <a:gd name="connsiteY1" fmla="*/ 61900 h 2507354"/>
              <a:gd name="connsiteX2" fmla="*/ 2713220 w 7285220"/>
              <a:gd name="connsiteY2" fmla="*/ 1875710 h 2507354"/>
              <a:gd name="connsiteX3" fmla="*/ 5486400 w 7285220"/>
              <a:gd name="connsiteY3" fmla="*/ 2505297 h 2507354"/>
              <a:gd name="connsiteX4" fmla="*/ 7285220 w 7285220"/>
              <a:gd name="connsiteY4" fmla="*/ 1710818 h 2507354"/>
              <a:gd name="connsiteX0" fmla="*/ 0 w 7045377"/>
              <a:gd name="connsiteY0" fmla="*/ 232944 h 2663408"/>
              <a:gd name="connsiteX1" fmla="*/ 1349115 w 7045377"/>
              <a:gd name="connsiteY1" fmla="*/ 217954 h 2663408"/>
              <a:gd name="connsiteX2" fmla="*/ 2473377 w 7045377"/>
              <a:gd name="connsiteY2" fmla="*/ 2031764 h 2663408"/>
              <a:gd name="connsiteX3" fmla="*/ 5246557 w 7045377"/>
              <a:gd name="connsiteY3" fmla="*/ 2661351 h 2663408"/>
              <a:gd name="connsiteX4" fmla="*/ 7045377 w 7045377"/>
              <a:gd name="connsiteY4" fmla="*/ 1866872 h 2663408"/>
              <a:gd name="connsiteX0" fmla="*/ 0 w 7045377"/>
              <a:gd name="connsiteY0" fmla="*/ 232944 h 2664804"/>
              <a:gd name="connsiteX1" fmla="*/ 1349115 w 7045377"/>
              <a:gd name="connsiteY1" fmla="*/ 217954 h 2664804"/>
              <a:gd name="connsiteX2" fmla="*/ 2473377 w 7045377"/>
              <a:gd name="connsiteY2" fmla="*/ 2031764 h 2664804"/>
              <a:gd name="connsiteX3" fmla="*/ 5246557 w 7045377"/>
              <a:gd name="connsiteY3" fmla="*/ 2661351 h 2664804"/>
              <a:gd name="connsiteX4" fmla="*/ 7045377 w 7045377"/>
              <a:gd name="connsiteY4" fmla="*/ 1866872 h 2664804"/>
              <a:gd name="connsiteX0" fmla="*/ 0 w 7045377"/>
              <a:gd name="connsiteY0" fmla="*/ 228174 h 2657387"/>
              <a:gd name="connsiteX1" fmla="*/ 1349115 w 7045377"/>
              <a:gd name="connsiteY1" fmla="*/ 213184 h 2657387"/>
              <a:gd name="connsiteX2" fmla="*/ 2728210 w 7045377"/>
              <a:gd name="connsiteY2" fmla="*/ 1952043 h 2657387"/>
              <a:gd name="connsiteX3" fmla="*/ 5246557 w 7045377"/>
              <a:gd name="connsiteY3" fmla="*/ 2656581 h 2657387"/>
              <a:gd name="connsiteX4" fmla="*/ 7045377 w 7045377"/>
              <a:gd name="connsiteY4" fmla="*/ 1862102 h 2657387"/>
              <a:gd name="connsiteX0" fmla="*/ 0 w 7045377"/>
              <a:gd name="connsiteY0" fmla="*/ 228174 h 2672070"/>
              <a:gd name="connsiteX1" fmla="*/ 1349115 w 7045377"/>
              <a:gd name="connsiteY1" fmla="*/ 213184 h 2672070"/>
              <a:gd name="connsiteX2" fmla="*/ 2728210 w 7045377"/>
              <a:gd name="connsiteY2" fmla="*/ 1952043 h 2672070"/>
              <a:gd name="connsiteX3" fmla="*/ 4586990 w 7045377"/>
              <a:gd name="connsiteY3" fmla="*/ 2671572 h 2672070"/>
              <a:gd name="connsiteX4" fmla="*/ 7045377 w 7045377"/>
              <a:gd name="connsiteY4" fmla="*/ 1862102 h 2672070"/>
              <a:gd name="connsiteX0" fmla="*/ 0 w 7045377"/>
              <a:gd name="connsiteY0" fmla="*/ 228174 h 2675430"/>
              <a:gd name="connsiteX1" fmla="*/ 1349115 w 7045377"/>
              <a:gd name="connsiteY1" fmla="*/ 213184 h 2675430"/>
              <a:gd name="connsiteX2" fmla="*/ 2728210 w 7045377"/>
              <a:gd name="connsiteY2" fmla="*/ 1952043 h 2675430"/>
              <a:gd name="connsiteX3" fmla="*/ 4586990 w 7045377"/>
              <a:gd name="connsiteY3" fmla="*/ 2671572 h 2675430"/>
              <a:gd name="connsiteX4" fmla="*/ 7045377 w 7045377"/>
              <a:gd name="connsiteY4" fmla="*/ 1862102 h 2675430"/>
              <a:gd name="connsiteX0" fmla="*/ 0 w 7045377"/>
              <a:gd name="connsiteY0" fmla="*/ 228174 h 2676730"/>
              <a:gd name="connsiteX1" fmla="*/ 1349115 w 7045377"/>
              <a:gd name="connsiteY1" fmla="*/ 213184 h 2676730"/>
              <a:gd name="connsiteX2" fmla="*/ 2728210 w 7045377"/>
              <a:gd name="connsiteY2" fmla="*/ 1952043 h 2676730"/>
              <a:gd name="connsiteX3" fmla="*/ 4586990 w 7045377"/>
              <a:gd name="connsiteY3" fmla="*/ 2671572 h 2676730"/>
              <a:gd name="connsiteX4" fmla="*/ 7045377 w 7045377"/>
              <a:gd name="connsiteY4" fmla="*/ 1862102 h 267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5377" h="2676730">
                <a:moveTo>
                  <a:pt x="0" y="228174"/>
                </a:moveTo>
                <a:cubicBezTo>
                  <a:pt x="629587" y="-72879"/>
                  <a:pt x="894413" y="-74127"/>
                  <a:pt x="1349115" y="213184"/>
                </a:cubicBezTo>
                <a:cubicBezTo>
                  <a:pt x="1803817" y="500495"/>
                  <a:pt x="2233535" y="1437380"/>
                  <a:pt x="2728210" y="1952043"/>
                </a:cubicBezTo>
                <a:cubicBezTo>
                  <a:pt x="3222885" y="2466706"/>
                  <a:pt x="3762531" y="2716543"/>
                  <a:pt x="4586990" y="2671572"/>
                </a:cubicBezTo>
                <a:cubicBezTo>
                  <a:pt x="5411449" y="2626601"/>
                  <a:pt x="6460760" y="2286823"/>
                  <a:pt x="7045377" y="1862102"/>
                </a:cubicBezTo>
              </a:path>
            </a:pathLst>
          </a:custGeom>
          <a:noFill/>
          <a:ln w="203200" cap="rnd">
            <a:solidFill>
              <a:srgbClr val="FF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b="0">
              <a:latin typeface="Posterama" panose="020B0504020200020000" pitchFamily="34" charset="0"/>
              <a:cs typeface="Posterama" panose="020B0504020200020000" pitchFamily="34" charset="0"/>
            </a:endParaRPr>
          </a:p>
        </p:txBody>
      </p:sp>
    </p:spTree>
    <p:extLst>
      <p:ext uri="{BB962C8B-B14F-4D97-AF65-F5344CB8AC3E}">
        <p14:creationId xmlns:p14="http://schemas.microsoft.com/office/powerpoint/2010/main" val="4134712145"/>
      </p:ext>
    </p:extLst>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C0263F-442D-444A-A26C-07359690D8F5}"/>
              </a:ext>
            </a:extLst>
          </p:cNvPr>
          <p:cNvSpPr>
            <a:spLocks noGrp="1"/>
          </p:cNvSpPr>
          <p:nvPr>
            <p:ph type="title"/>
          </p:nvPr>
        </p:nvSpPr>
        <p:spPr/>
        <p:txBody>
          <a:bodyPr>
            <a:normAutofit/>
          </a:bodyPr>
          <a:lstStyle/>
          <a:p>
            <a:r>
              <a:rPr lang="it-IT" dirty="0">
                <a:latin typeface="Posterama" panose="020B0504020200020000" pitchFamily="34" charset="0"/>
                <a:cs typeface="Posterama" panose="020B0504020200020000" pitchFamily="34" charset="0"/>
              </a:rPr>
              <a:t>RISULTATI modulo sismico e vulcanico</a:t>
            </a:r>
          </a:p>
        </p:txBody>
      </p:sp>
      <p:sp>
        <p:nvSpPr>
          <p:cNvPr id="4" name="Rettangolo 3">
            <a:extLst>
              <a:ext uri="{FF2B5EF4-FFF2-40B4-BE49-F238E27FC236}">
                <a16:creationId xmlns:a16="http://schemas.microsoft.com/office/drawing/2014/main" id="{0044C118-BA8A-CA48-B585-E84BE6F255E5}"/>
              </a:ext>
            </a:extLst>
          </p:cNvPr>
          <p:cNvSpPr/>
          <p:nvPr/>
        </p:nvSpPr>
        <p:spPr>
          <a:xfrm>
            <a:off x="6577610" y="2695165"/>
            <a:ext cx="1229524" cy="239079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0" dirty="0">
                <a:solidFill>
                  <a:schemeClr val="tx1"/>
                </a:solidFill>
                <a:latin typeface="Posterama" panose="020B0504020200020000" pitchFamily="34" charset="0"/>
                <a:cs typeface="Posterama" panose="020B0504020200020000" pitchFamily="34" charset="0"/>
              </a:rPr>
              <a:t>Livelli Essenziali di Sicurezza</a:t>
            </a:r>
          </a:p>
        </p:txBody>
      </p:sp>
      <p:sp>
        <p:nvSpPr>
          <p:cNvPr id="5" name="Rettangolo 4">
            <a:extLst>
              <a:ext uri="{FF2B5EF4-FFF2-40B4-BE49-F238E27FC236}">
                <a16:creationId xmlns:a16="http://schemas.microsoft.com/office/drawing/2014/main" id="{C4E9E67D-EC1C-CB4E-98B1-D4E7F917EA32}"/>
              </a:ext>
            </a:extLst>
          </p:cNvPr>
          <p:cNvSpPr/>
          <p:nvPr/>
        </p:nvSpPr>
        <p:spPr>
          <a:xfrm>
            <a:off x="2527129" y="2695165"/>
            <a:ext cx="2603901" cy="72699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0" dirty="0">
                <a:solidFill>
                  <a:schemeClr val="tx1"/>
                </a:solidFill>
                <a:latin typeface="Posterama" panose="020B0504020200020000" pitchFamily="34" charset="0"/>
                <a:cs typeface="Posterama" panose="020B0504020200020000" pitchFamily="34" charset="0"/>
              </a:rPr>
              <a:t>Esposizione </a:t>
            </a:r>
            <a:br>
              <a:rPr lang="it-IT" sz="1200" b="0" dirty="0">
                <a:solidFill>
                  <a:schemeClr val="tx1"/>
                </a:solidFill>
                <a:latin typeface="Posterama" panose="020B0504020200020000" pitchFamily="34" charset="0"/>
                <a:cs typeface="Posterama" panose="020B0504020200020000" pitchFamily="34" charset="0"/>
              </a:rPr>
            </a:br>
            <a:r>
              <a:rPr lang="it-IT" sz="1200" b="0" dirty="0">
                <a:solidFill>
                  <a:schemeClr val="tx1"/>
                </a:solidFill>
                <a:latin typeface="Posterama" panose="020B0504020200020000" pitchFamily="34" charset="0"/>
                <a:cs typeface="Posterama" panose="020B0504020200020000" pitchFamily="34" charset="0"/>
              </a:rPr>
              <a:t>(Sistema di gestione dell’emergenza)</a:t>
            </a:r>
          </a:p>
        </p:txBody>
      </p:sp>
      <p:sp>
        <p:nvSpPr>
          <p:cNvPr id="6" name="Rettangolo 5">
            <a:extLst>
              <a:ext uri="{FF2B5EF4-FFF2-40B4-BE49-F238E27FC236}">
                <a16:creationId xmlns:a16="http://schemas.microsoft.com/office/drawing/2014/main" id="{ACBF2917-3934-1D41-A1F0-3BD1891E9CA5}"/>
              </a:ext>
            </a:extLst>
          </p:cNvPr>
          <p:cNvSpPr/>
          <p:nvPr/>
        </p:nvSpPr>
        <p:spPr>
          <a:xfrm>
            <a:off x="2527129" y="4358964"/>
            <a:ext cx="2603897" cy="7269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0" dirty="0">
                <a:solidFill>
                  <a:schemeClr val="tx1"/>
                </a:solidFill>
                <a:latin typeface="Posterama" panose="020B0504020200020000" pitchFamily="34" charset="0"/>
                <a:cs typeface="Posterama" panose="020B0504020200020000" pitchFamily="34" charset="0"/>
              </a:rPr>
              <a:t>Vulnerabilità</a:t>
            </a:r>
          </a:p>
        </p:txBody>
      </p:sp>
      <p:sp>
        <p:nvSpPr>
          <p:cNvPr id="7" name="Rettangolo 6">
            <a:extLst>
              <a:ext uri="{FF2B5EF4-FFF2-40B4-BE49-F238E27FC236}">
                <a16:creationId xmlns:a16="http://schemas.microsoft.com/office/drawing/2014/main" id="{B25E239E-8388-344F-B18D-7930402C30B5}"/>
              </a:ext>
            </a:extLst>
          </p:cNvPr>
          <p:cNvSpPr/>
          <p:nvPr/>
        </p:nvSpPr>
        <p:spPr>
          <a:xfrm>
            <a:off x="2527129" y="3526164"/>
            <a:ext cx="2603901" cy="72699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b="0" dirty="0">
                <a:solidFill>
                  <a:schemeClr val="tx1"/>
                </a:solidFill>
                <a:latin typeface="Posterama" panose="020B0504020200020000" pitchFamily="34" charset="0"/>
                <a:cs typeface="Posterama" panose="020B0504020200020000" pitchFamily="34" charset="0"/>
              </a:rPr>
              <a:t>Pericolosità </a:t>
            </a:r>
            <a:br>
              <a:rPr lang="it-IT" sz="1200" b="0" dirty="0">
                <a:solidFill>
                  <a:schemeClr val="tx1"/>
                </a:solidFill>
                <a:latin typeface="Posterama" panose="020B0504020200020000" pitchFamily="34" charset="0"/>
                <a:cs typeface="Posterama" panose="020B0504020200020000" pitchFamily="34" charset="0"/>
              </a:rPr>
            </a:br>
            <a:r>
              <a:rPr lang="it-IT" sz="1200" b="0" dirty="0">
                <a:solidFill>
                  <a:schemeClr val="tx1"/>
                </a:solidFill>
                <a:latin typeface="Posterama" panose="020B0504020200020000" pitchFamily="34" charset="0"/>
                <a:cs typeface="Posterama" panose="020B0504020200020000" pitchFamily="34" charset="0"/>
              </a:rPr>
              <a:t>sismica e vulcanica</a:t>
            </a:r>
          </a:p>
        </p:txBody>
      </p:sp>
      <p:sp>
        <p:nvSpPr>
          <p:cNvPr id="8" name="Rettangolo 7">
            <a:extLst>
              <a:ext uri="{FF2B5EF4-FFF2-40B4-BE49-F238E27FC236}">
                <a16:creationId xmlns:a16="http://schemas.microsoft.com/office/drawing/2014/main" id="{212DBEC9-0E9D-B34E-873B-C76B03384D09}"/>
              </a:ext>
            </a:extLst>
          </p:cNvPr>
          <p:cNvSpPr/>
          <p:nvPr/>
        </p:nvSpPr>
        <p:spPr>
          <a:xfrm>
            <a:off x="5239558" y="2695165"/>
            <a:ext cx="1229524" cy="240714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0" dirty="0">
                <a:solidFill>
                  <a:schemeClr val="tx1"/>
                </a:solidFill>
                <a:latin typeface="Posterama" panose="020B0504020200020000" pitchFamily="34" charset="0"/>
                <a:cs typeface="Posterama" panose="020B0504020200020000" pitchFamily="34" charset="0"/>
              </a:rPr>
              <a:t>Valutazione dell’operatività</a:t>
            </a:r>
          </a:p>
        </p:txBody>
      </p:sp>
      <p:sp>
        <p:nvSpPr>
          <p:cNvPr id="9" name="Rettangolo 8">
            <a:extLst>
              <a:ext uri="{FF2B5EF4-FFF2-40B4-BE49-F238E27FC236}">
                <a16:creationId xmlns:a16="http://schemas.microsoft.com/office/drawing/2014/main" id="{F7D2E01D-4CC8-A040-A46C-8FEAB4EF1E64}"/>
              </a:ext>
            </a:extLst>
          </p:cNvPr>
          <p:cNvSpPr/>
          <p:nvPr/>
        </p:nvSpPr>
        <p:spPr>
          <a:xfrm>
            <a:off x="1191715" y="2695165"/>
            <a:ext cx="1228500" cy="23907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0" dirty="0">
                <a:solidFill>
                  <a:schemeClr val="tx1"/>
                </a:solidFill>
                <a:latin typeface="Posterama" panose="020B0504020200020000" pitchFamily="34" charset="0"/>
                <a:cs typeface="Posterama" panose="020B0504020200020000" pitchFamily="34" charset="0"/>
              </a:rPr>
              <a:t>Contesti Territoriali</a:t>
            </a:r>
          </a:p>
        </p:txBody>
      </p:sp>
      <p:sp>
        <p:nvSpPr>
          <p:cNvPr id="10" name="Figura a mano libera 9">
            <a:extLst>
              <a:ext uri="{FF2B5EF4-FFF2-40B4-BE49-F238E27FC236}">
                <a16:creationId xmlns:a16="http://schemas.microsoft.com/office/drawing/2014/main" id="{2F6FBD40-03AB-7245-9871-2E009BEB3564}"/>
              </a:ext>
            </a:extLst>
          </p:cNvPr>
          <p:cNvSpPr/>
          <p:nvPr/>
        </p:nvSpPr>
        <p:spPr>
          <a:xfrm>
            <a:off x="1843788" y="2867187"/>
            <a:ext cx="5284033" cy="2007548"/>
          </a:xfrm>
          <a:custGeom>
            <a:avLst/>
            <a:gdLst>
              <a:gd name="connsiteX0" fmla="*/ 0 w 7285220"/>
              <a:gd name="connsiteY0" fmla="*/ 498915 h 2452454"/>
              <a:gd name="connsiteX1" fmla="*/ 1843791 w 7285220"/>
              <a:gd name="connsiteY1" fmla="*/ 34220 h 2452454"/>
              <a:gd name="connsiteX2" fmla="*/ 3507699 w 7285220"/>
              <a:gd name="connsiteY2" fmla="*/ 1323374 h 2452454"/>
              <a:gd name="connsiteX3" fmla="*/ 5486400 w 7285220"/>
              <a:gd name="connsiteY3" fmla="*/ 2447637 h 2452454"/>
              <a:gd name="connsiteX4" fmla="*/ 7285220 w 7285220"/>
              <a:gd name="connsiteY4" fmla="*/ 1653158 h 2452454"/>
              <a:gd name="connsiteX0" fmla="*/ 0 w 7285220"/>
              <a:gd name="connsiteY0" fmla="*/ 526697 h 2480236"/>
              <a:gd name="connsiteX1" fmla="*/ 1588958 w 7285220"/>
              <a:gd name="connsiteY1" fmla="*/ 32022 h 2480236"/>
              <a:gd name="connsiteX2" fmla="*/ 3507699 w 7285220"/>
              <a:gd name="connsiteY2" fmla="*/ 1351156 h 2480236"/>
              <a:gd name="connsiteX3" fmla="*/ 5486400 w 7285220"/>
              <a:gd name="connsiteY3" fmla="*/ 2475419 h 2480236"/>
              <a:gd name="connsiteX4" fmla="*/ 7285220 w 7285220"/>
              <a:gd name="connsiteY4" fmla="*/ 1680940 h 2480236"/>
              <a:gd name="connsiteX0" fmla="*/ 0 w 7285220"/>
              <a:gd name="connsiteY0" fmla="*/ 556575 h 2507354"/>
              <a:gd name="connsiteX1" fmla="*/ 1588958 w 7285220"/>
              <a:gd name="connsiteY1" fmla="*/ 61900 h 2507354"/>
              <a:gd name="connsiteX2" fmla="*/ 2713220 w 7285220"/>
              <a:gd name="connsiteY2" fmla="*/ 1875710 h 2507354"/>
              <a:gd name="connsiteX3" fmla="*/ 5486400 w 7285220"/>
              <a:gd name="connsiteY3" fmla="*/ 2505297 h 2507354"/>
              <a:gd name="connsiteX4" fmla="*/ 7285220 w 7285220"/>
              <a:gd name="connsiteY4" fmla="*/ 1710818 h 2507354"/>
              <a:gd name="connsiteX0" fmla="*/ 0 w 7045377"/>
              <a:gd name="connsiteY0" fmla="*/ 232944 h 2663408"/>
              <a:gd name="connsiteX1" fmla="*/ 1349115 w 7045377"/>
              <a:gd name="connsiteY1" fmla="*/ 217954 h 2663408"/>
              <a:gd name="connsiteX2" fmla="*/ 2473377 w 7045377"/>
              <a:gd name="connsiteY2" fmla="*/ 2031764 h 2663408"/>
              <a:gd name="connsiteX3" fmla="*/ 5246557 w 7045377"/>
              <a:gd name="connsiteY3" fmla="*/ 2661351 h 2663408"/>
              <a:gd name="connsiteX4" fmla="*/ 7045377 w 7045377"/>
              <a:gd name="connsiteY4" fmla="*/ 1866872 h 2663408"/>
              <a:gd name="connsiteX0" fmla="*/ 0 w 7045377"/>
              <a:gd name="connsiteY0" fmla="*/ 232944 h 2664804"/>
              <a:gd name="connsiteX1" fmla="*/ 1349115 w 7045377"/>
              <a:gd name="connsiteY1" fmla="*/ 217954 h 2664804"/>
              <a:gd name="connsiteX2" fmla="*/ 2473377 w 7045377"/>
              <a:gd name="connsiteY2" fmla="*/ 2031764 h 2664804"/>
              <a:gd name="connsiteX3" fmla="*/ 5246557 w 7045377"/>
              <a:gd name="connsiteY3" fmla="*/ 2661351 h 2664804"/>
              <a:gd name="connsiteX4" fmla="*/ 7045377 w 7045377"/>
              <a:gd name="connsiteY4" fmla="*/ 1866872 h 2664804"/>
              <a:gd name="connsiteX0" fmla="*/ 0 w 7045377"/>
              <a:gd name="connsiteY0" fmla="*/ 228174 h 2657387"/>
              <a:gd name="connsiteX1" fmla="*/ 1349115 w 7045377"/>
              <a:gd name="connsiteY1" fmla="*/ 213184 h 2657387"/>
              <a:gd name="connsiteX2" fmla="*/ 2728210 w 7045377"/>
              <a:gd name="connsiteY2" fmla="*/ 1952043 h 2657387"/>
              <a:gd name="connsiteX3" fmla="*/ 5246557 w 7045377"/>
              <a:gd name="connsiteY3" fmla="*/ 2656581 h 2657387"/>
              <a:gd name="connsiteX4" fmla="*/ 7045377 w 7045377"/>
              <a:gd name="connsiteY4" fmla="*/ 1862102 h 2657387"/>
              <a:gd name="connsiteX0" fmla="*/ 0 w 7045377"/>
              <a:gd name="connsiteY0" fmla="*/ 228174 h 2672070"/>
              <a:gd name="connsiteX1" fmla="*/ 1349115 w 7045377"/>
              <a:gd name="connsiteY1" fmla="*/ 213184 h 2672070"/>
              <a:gd name="connsiteX2" fmla="*/ 2728210 w 7045377"/>
              <a:gd name="connsiteY2" fmla="*/ 1952043 h 2672070"/>
              <a:gd name="connsiteX3" fmla="*/ 4586990 w 7045377"/>
              <a:gd name="connsiteY3" fmla="*/ 2671572 h 2672070"/>
              <a:gd name="connsiteX4" fmla="*/ 7045377 w 7045377"/>
              <a:gd name="connsiteY4" fmla="*/ 1862102 h 2672070"/>
              <a:gd name="connsiteX0" fmla="*/ 0 w 7045377"/>
              <a:gd name="connsiteY0" fmla="*/ 228174 h 2675430"/>
              <a:gd name="connsiteX1" fmla="*/ 1349115 w 7045377"/>
              <a:gd name="connsiteY1" fmla="*/ 213184 h 2675430"/>
              <a:gd name="connsiteX2" fmla="*/ 2728210 w 7045377"/>
              <a:gd name="connsiteY2" fmla="*/ 1952043 h 2675430"/>
              <a:gd name="connsiteX3" fmla="*/ 4586990 w 7045377"/>
              <a:gd name="connsiteY3" fmla="*/ 2671572 h 2675430"/>
              <a:gd name="connsiteX4" fmla="*/ 7045377 w 7045377"/>
              <a:gd name="connsiteY4" fmla="*/ 1862102 h 2675430"/>
              <a:gd name="connsiteX0" fmla="*/ 0 w 7045377"/>
              <a:gd name="connsiteY0" fmla="*/ 228174 h 2676730"/>
              <a:gd name="connsiteX1" fmla="*/ 1349115 w 7045377"/>
              <a:gd name="connsiteY1" fmla="*/ 213184 h 2676730"/>
              <a:gd name="connsiteX2" fmla="*/ 2728210 w 7045377"/>
              <a:gd name="connsiteY2" fmla="*/ 1952043 h 2676730"/>
              <a:gd name="connsiteX3" fmla="*/ 4586990 w 7045377"/>
              <a:gd name="connsiteY3" fmla="*/ 2671572 h 2676730"/>
              <a:gd name="connsiteX4" fmla="*/ 7045377 w 7045377"/>
              <a:gd name="connsiteY4" fmla="*/ 1862102 h 267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5377" h="2676730">
                <a:moveTo>
                  <a:pt x="0" y="228174"/>
                </a:moveTo>
                <a:cubicBezTo>
                  <a:pt x="629587" y="-72879"/>
                  <a:pt x="894413" y="-74127"/>
                  <a:pt x="1349115" y="213184"/>
                </a:cubicBezTo>
                <a:cubicBezTo>
                  <a:pt x="1803817" y="500495"/>
                  <a:pt x="2233535" y="1437380"/>
                  <a:pt x="2728210" y="1952043"/>
                </a:cubicBezTo>
                <a:cubicBezTo>
                  <a:pt x="3222885" y="2466706"/>
                  <a:pt x="3762531" y="2716543"/>
                  <a:pt x="4586990" y="2671572"/>
                </a:cubicBezTo>
                <a:cubicBezTo>
                  <a:pt x="5411449" y="2626601"/>
                  <a:pt x="6460760" y="2286823"/>
                  <a:pt x="7045377" y="1862102"/>
                </a:cubicBezTo>
              </a:path>
            </a:pathLst>
          </a:custGeom>
          <a:noFill/>
          <a:ln w="203200" cap="rnd">
            <a:solidFill>
              <a:srgbClr val="FF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b="0">
              <a:latin typeface="Posterama" panose="020B0504020200020000" pitchFamily="34" charset="0"/>
              <a:cs typeface="Posterama" panose="020B0504020200020000" pitchFamily="34" charset="0"/>
            </a:endParaRPr>
          </a:p>
        </p:txBody>
      </p:sp>
      <p:sp>
        <p:nvSpPr>
          <p:cNvPr id="11" name="Ovale 10">
            <a:extLst>
              <a:ext uri="{FF2B5EF4-FFF2-40B4-BE49-F238E27FC236}">
                <a16:creationId xmlns:a16="http://schemas.microsoft.com/office/drawing/2014/main" id="{7EFDD5E3-B1D1-4A60-AD72-99FD1A678D3D}"/>
              </a:ext>
            </a:extLst>
          </p:cNvPr>
          <p:cNvSpPr/>
          <p:nvPr/>
        </p:nvSpPr>
        <p:spPr>
          <a:xfrm>
            <a:off x="2219633" y="3465678"/>
            <a:ext cx="825910" cy="8259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0" dirty="0">
                <a:solidFill>
                  <a:schemeClr val="tx1"/>
                </a:solidFill>
              </a:rPr>
              <a:t>MS</a:t>
            </a:r>
          </a:p>
        </p:txBody>
      </p:sp>
      <p:sp>
        <p:nvSpPr>
          <p:cNvPr id="12" name="Ovale 11">
            <a:extLst>
              <a:ext uri="{FF2B5EF4-FFF2-40B4-BE49-F238E27FC236}">
                <a16:creationId xmlns:a16="http://schemas.microsoft.com/office/drawing/2014/main" id="{CD72D827-CEFB-49D1-828E-B165141B5D7E}"/>
              </a:ext>
            </a:extLst>
          </p:cNvPr>
          <p:cNvSpPr/>
          <p:nvPr/>
        </p:nvSpPr>
        <p:spPr>
          <a:xfrm>
            <a:off x="4763729" y="2651647"/>
            <a:ext cx="825910" cy="82591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0" dirty="0">
                <a:solidFill>
                  <a:schemeClr val="tx1"/>
                </a:solidFill>
              </a:rPr>
              <a:t>CLE</a:t>
            </a:r>
          </a:p>
        </p:txBody>
      </p:sp>
    </p:spTree>
    <p:extLst>
      <p:ext uri="{BB962C8B-B14F-4D97-AF65-F5344CB8AC3E}">
        <p14:creationId xmlns:p14="http://schemas.microsoft.com/office/powerpoint/2010/main" val="2722939080"/>
      </p:ext>
    </p:extLst>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E5351D5-61EF-B24D-9235-2783BD08F651}"/>
              </a:ext>
            </a:extLst>
          </p:cNvPr>
          <p:cNvSpPr>
            <a:spLocks noGrp="1"/>
          </p:cNvSpPr>
          <p:nvPr>
            <p:ph idx="1"/>
          </p:nvPr>
        </p:nvSpPr>
        <p:spPr/>
        <p:txBody>
          <a:bodyPr>
            <a:normAutofit/>
          </a:bodyPr>
          <a:lstStyle/>
          <a:p>
            <a:pPr marL="0" indent="0">
              <a:buNone/>
            </a:pPr>
            <a:r>
              <a:rPr lang="it-IT" b="1" dirty="0">
                <a:latin typeface="Posterama" panose="020B0504020200020000" pitchFamily="34" charset="0"/>
                <a:cs typeface="Posterama" panose="020B0504020200020000" pitchFamily="34" charset="0"/>
              </a:rPr>
              <a:t>Cosa sono</a:t>
            </a:r>
          </a:p>
          <a:p>
            <a:r>
              <a:rPr lang="it-IT" dirty="0">
                <a:latin typeface="Posterama" panose="020B0504020200020000" pitchFamily="34" charset="0"/>
                <a:cs typeface="Posterama" panose="020B0504020200020000" pitchFamily="34" charset="0"/>
              </a:rPr>
              <a:t>Il </a:t>
            </a:r>
            <a:r>
              <a:rPr lang="it-IT" dirty="0" err="1">
                <a:latin typeface="Posterama" panose="020B0504020200020000" pitchFamily="34" charset="0"/>
                <a:cs typeface="Posterama" panose="020B0504020200020000" pitchFamily="34" charset="0"/>
              </a:rPr>
              <a:t>dlgs</a:t>
            </a:r>
            <a:r>
              <a:rPr lang="it-IT" dirty="0">
                <a:latin typeface="Posterama" panose="020B0504020200020000" pitchFamily="34" charset="0"/>
                <a:cs typeface="Posterama" panose="020B0504020200020000" pitchFamily="34" charset="0"/>
              </a:rPr>
              <a:t> 1/2018 introduce gli Ambiti Territoriali Ottimali</a:t>
            </a:r>
          </a:p>
          <a:p>
            <a:r>
              <a:rPr lang="it-IT" dirty="0">
                <a:latin typeface="Posterama" panose="020B0504020200020000" pitchFamily="34" charset="0"/>
                <a:cs typeface="Posterama" panose="020B0504020200020000" pitchFamily="34" charset="0"/>
              </a:rPr>
              <a:t>Territori composti da uno o più Comuni</a:t>
            </a:r>
          </a:p>
          <a:p>
            <a:r>
              <a:rPr lang="it-IT" dirty="0">
                <a:latin typeface="Posterama" panose="020B0504020200020000" pitchFamily="34" charset="0"/>
                <a:cs typeface="Posterama" panose="020B0504020200020000" pitchFamily="34" charset="0"/>
              </a:rPr>
              <a:t>Una nuova geografia di riferimento per la pianificazione e la gestione dell’emergenza</a:t>
            </a:r>
          </a:p>
          <a:p>
            <a:r>
              <a:rPr lang="it-IT" dirty="0">
                <a:latin typeface="Posterama" panose="020B0504020200020000" pitchFamily="34" charset="0"/>
                <a:cs typeface="Posterama" panose="020B0504020200020000" pitchFamily="34" charset="0"/>
              </a:rPr>
              <a:t>I cosiddetti “Contesti Territoriali” (CT) rappresentano il primo e decisivo passo per l’individuazione di tale nuova geografia</a:t>
            </a:r>
          </a:p>
          <a:p>
            <a:endParaRPr lang="it-IT" dirty="0">
              <a:latin typeface="Posterama" panose="020B0504020200020000" pitchFamily="34" charset="0"/>
              <a:cs typeface="Posterama" panose="020B0504020200020000" pitchFamily="34" charset="0"/>
            </a:endParaRPr>
          </a:p>
        </p:txBody>
      </p:sp>
      <p:sp>
        <p:nvSpPr>
          <p:cNvPr id="2" name="Titolo 1">
            <a:extLst>
              <a:ext uri="{FF2B5EF4-FFF2-40B4-BE49-F238E27FC236}">
                <a16:creationId xmlns:a16="http://schemas.microsoft.com/office/drawing/2014/main" id="{0A609501-BD16-5F47-9EDA-F265C221DE08}"/>
              </a:ext>
            </a:extLst>
          </p:cNvPr>
          <p:cNvSpPr>
            <a:spLocks noGrp="1"/>
          </p:cNvSpPr>
          <p:nvPr>
            <p:ph type="title"/>
          </p:nvPr>
        </p:nvSpPr>
        <p:spPr/>
        <p:txBody>
          <a:bodyPr>
            <a:normAutofit/>
          </a:bodyPr>
          <a:lstStyle/>
          <a:p>
            <a:r>
              <a:rPr lang="it-IT" dirty="0">
                <a:latin typeface="Posterama" panose="020B0504020200020000" pitchFamily="34" charset="0"/>
                <a:cs typeface="Posterama" panose="020B0504020200020000" pitchFamily="34" charset="0"/>
              </a:rPr>
              <a:t>CONTESTI TERRITORIALI</a:t>
            </a:r>
          </a:p>
        </p:txBody>
      </p:sp>
    </p:spTree>
    <p:extLst>
      <p:ext uri="{BB962C8B-B14F-4D97-AF65-F5344CB8AC3E}">
        <p14:creationId xmlns:p14="http://schemas.microsoft.com/office/powerpoint/2010/main" val="1091100674"/>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Indicazioni urbanistiche</a:t>
            </a:r>
          </a:p>
        </p:txBody>
      </p:sp>
      <p:pic>
        <p:nvPicPr>
          <p:cNvPr id="6" name="Immagine 5"/>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2253802" y="1712888"/>
            <a:ext cx="1532587" cy="1133343"/>
          </a:xfrm>
          <a:prstGeom prst="rect">
            <a:avLst/>
          </a:prstGeom>
          <a:noFill/>
          <a:ln>
            <a:noFill/>
          </a:ln>
        </p:spPr>
      </p:pic>
      <p:pic>
        <p:nvPicPr>
          <p:cNvPr id="7" name="Immagin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2146" y="1700010"/>
            <a:ext cx="1519708" cy="1193797"/>
          </a:xfrm>
          <a:prstGeom prst="rect">
            <a:avLst/>
          </a:prstGeom>
          <a:noFill/>
          <a:ln>
            <a:noFill/>
          </a:ln>
        </p:spPr>
      </p:pic>
      <p:pic>
        <p:nvPicPr>
          <p:cNvPr id="8" name="Immagine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57611" y="1700013"/>
            <a:ext cx="1545465" cy="1161521"/>
          </a:xfrm>
          <a:prstGeom prst="rect">
            <a:avLst/>
          </a:prstGeom>
          <a:noFill/>
          <a:ln>
            <a:noFill/>
          </a:ln>
        </p:spPr>
      </p:pic>
      <p:pic>
        <p:nvPicPr>
          <p:cNvPr id="9" name="Immagine 8" descr="base_1_topografic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34200" y="1704975"/>
            <a:ext cx="1524000" cy="1156559"/>
          </a:xfrm>
          <a:prstGeom prst="rect">
            <a:avLst/>
          </a:prstGeom>
        </p:spPr>
      </p:pic>
      <p:cxnSp>
        <p:nvCxnSpPr>
          <p:cNvPr id="11" name="Connettore 1 10"/>
          <p:cNvCxnSpPr/>
          <p:nvPr/>
        </p:nvCxnSpPr>
        <p:spPr>
          <a:xfrm>
            <a:off x="6953250" y="1981200"/>
            <a:ext cx="1419225" cy="83820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4"/>
          <p:cNvGraphicFramePr>
            <a:graphicFrameLocks noGrp="1"/>
          </p:cNvGraphicFramePr>
          <p:nvPr>
            <p:ph idx="1"/>
          </p:nvPr>
        </p:nvGraphicFramePr>
        <p:xfrm>
          <a:off x="666750" y="1676400"/>
          <a:ext cx="7810500" cy="4788796"/>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gridCol w="1562100">
                  <a:extLst>
                    <a:ext uri="{9D8B030D-6E8A-4147-A177-3AD203B41FA5}">
                      <a16:colId xmlns:a16="http://schemas.microsoft.com/office/drawing/2014/main" val="20004"/>
                    </a:ext>
                  </a:extLst>
                </a:gridCol>
              </a:tblGrid>
              <a:tr h="1197199">
                <a:tc>
                  <a:txBody>
                    <a:bodyPr/>
                    <a:lstStyle/>
                    <a:p>
                      <a:endParaRPr lang="it-IT" dirty="0"/>
                    </a:p>
                  </a:txBody>
                  <a:tcP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EDIFICATE</a:t>
                      </a:r>
                    </a:p>
                  </a:txBody>
                  <a:tcPr anchor="ct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DA EDIFICARE</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AREE</a:t>
                      </a:r>
                    </a:p>
                    <a:p>
                      <a:pPr marL="0" algn="ctr" defTabSz="914400" rtl="0" eaLnBrk="1" latinLnBrk="0" hangingPunct="1"/>
                      <a:r>
                        <a:rPr lang="it-IT" sz="2000" b="1" kern="1200" dirty="0">
                          <a:solidFill>
                            <a:sysClr val="windowText" lastClr="000000"/>
                          </a:solidFill>
                          <a:latin typeface="+mn-lt"/>
                          <a:ea typeface="+mn-ea"/>
                          <a:cs typeface="+mn-cs"/>
                        </a:rPr>
                        <a:t>NON EDIFICABILI</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INFRA</a:t>
                      </a:r>
                      <a:br>
                        <a:rPr lang="it-IT" sz="2000" b="1" kern="1200" dirty="0">
                          <a:solidFill>
                            <a:sysClr val="windowText" lastClr="000000"/>
                          </a:solidFill>
                          <a:latin typeface="+mn-lt"/>
                          <a:ea typeface="+mn-ea"/>
                          <a:cs typeface="+mn-cs"/>
                        </a:rPr>
                      </a:br>
                      <a:r>
                        <a:rPr lang="it-IT" sz="2000" b="1" kern="1200" dirty="0">
                          <a:solidFill>
                            <a:sysClr val="windowText" lastClr="000000"/>
                          </a:solidFill>
                          <a:latin typeface="+mn-lt"/>
                          <a:ea typeface="+mn-ea"/>
                          <a:cs typeface="+mn-cs"/>
                        </a:rPr>
                        <a:t>STRUTTURE</a:t>
                      </a:r>
                    </a:p>
                  </a:txBody>
                  <a:tcPr anchor="ctr">
                    <a:noFill/>
                  </a:tcPr>
                </a:tc>
                <a:extLst>
                  <a:ext uri="{0D108BD9-81ED-4DB2-BD59-A6C34878D82A}">
                    <a16:rowId xmlns:a16="http://schemas.microsoft.com/office/drawing/2014/main" val="10000"/>
                  </a:ext>
                </a:extLst>
              </a:tr>
              <a:tr h="1197199">
                <a:tc>
                  <a:txBody>
                    <a:bodyPr/>
                    <a:lstStyle/>
                    <a:p>
                      <a:pPr algn="ctr"/>
                      <a:r>
                        <a:rPr lang="it-IT" sz="2400" b="1" dirty="0"/>
                        <a:t>ZA</a:t>
                      </a:r>
                    </a:p>
                    <a:p>
                      <a:pPr algn="ctr"/>
                      <a:r>
                        <a:rPr lang="it-IT" sz="1600" dirty="0"/>
                        <a:t>ATTENZIONE</a:t>
                      </a:r>
                    </a:p>
                  </a:txBody>
                  <a:tcPr anchor="ctr">
                    <a:solidFill>
                      <a:schemeClr val="tx2">
                        <a:lumMod val="20000"/>
                        <a:lumOff val="80000"/>
                      </a:schemeClr>
                    </a:solidFill>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10001"/>
                  </a:ext>
                </a:extLst>
              </a:tr>
              <a:tr h="1197199">
                <a:tc>
                  <a:txBody>
                    <a:bodyPr/>
                    <a:lstStyle/>
                    <a:p>
                      <a:pPr algn="ctr"/>
                      <a:r>
                        <a:rPr lang="it-IT" sz="2400" b="1" kern="1200" dirty="0">
                          <a:solidFill>
                            <a:schemeClr val="dk1"/>
                          </a:solidFill>
                          <a:latin typeface="+mn-lt"/>
                          <a:ea typeface="+mn-ea"/>
                          <a:cs typeface="+mn-cs"/>
                        </a:rPr>
                        <a:t>ZS</a:t>
                      </a:r>
                    </a:p>
                    <a:p>
                      <a:pPr algn="ctr"/>
                      <a:r>
                        <a:rPr lang="it-IT" sz="1600" dirty="0"/>
                        <a:t>SUSCETTIBILITA’</a:t>
                      </a:r>
                    </a:p>
                  </a:txBody>
                  <a:tcPr anchor="ctr">
                    <a:solidFill>
                      <a:srgbClr val="FFCCFF"/>
                    </a:solidFill>
                  </a:tcPr>
                </a:tc>
                <a:tc>
                  <a:txBody>
                    <a:bodyPr/>
                    <a:lstStyle/>
                    <a:p>
                      <a:endParaRPr lang="it-IT" dirty="0"/>
                    </a:p>
                  </a:txBody>
                  <a:tcPr/>
                </a:tc>
                <a:tc>
                  <a:txBody>
                    <a:bodyPr/>
                    <a:lstStyle/>
                    <a:p>
                      <a:endParaRPr lang="it-IT"/>
                    </a:p>
                  </a:txBody>
                  <a:tcPr/>
                </a:tc>
                <a:tc>
                  <a:txBody>
                    <a:bodyPr/>
                    <a:lstStyle/>
                    <a:p>
                      <a:endParaRPr lang="it-IT" dirty="0"/>
                    </a:p>
                  </a:txBody>
                  <a:tcPr/>
                </a:tc>
                <a:tc>
                  <a:txBody>
                    <a:bodyPr/>
                    <a:lstStyle/>
                    <a:p>
                      <a:endParaRPr lang="it-IT"/>
                    </a:p>
                  </a:txBody>
                  <a:tcPr/>
                </a:tc>
                <a:extLst>
                  <a:ext uri="{0D108BD9-81ED-4DB2-BD59-A6C34878D82A}">
                    <a16:rowId xmlns:a16="http://schemas.microsoft.com/office/drawing/2014/main" val="10002"/>
                  </a:ext>
                </a:extLst>
              </a:tr>
              <a:tr h="1197199">
                <a:tc>
                  <a:txBody>
                    <a:bodyPr/>
                    <a:lstStyle/>
                    <a:p>
                      <a:pPr algn="ctr"/>
                      <a:r>
                        <a:rPr lang="it-IT" sz="2400" b="1" kern="1200" dirty="0">
                          <a:solidFill>
                            <a:schemeClr val="dk1"/>
                          </a:solidFill>
                          <a:latin typeface="+mn-lt"/>
                          <a:ea typeface="+mn-ea"/>
                          <a:cs typeface="+mn-cs"/>
                        </a:rPr>
                        <a:t>ZR</a:t>
                      </a:r>
                    </a:p>
                    <a:p>
                      <a:pPr algn="ctr"/>
                      <a:r>
                        <a:rPr lang="it-IT" sz="1600" dirty="0"/>
                        <a:t>RISPETTO</a:t>
                      </a:r>
                    </a:p>
                  </a:txBody>
                  <a:tcPr anchor="ctr">
                    <a:solidFill>
                      <a:srgbClr val="FF66FF"/>
                    </a:solidFill>
                  </a:tcPr>
                </a:tc>
                <a:tc>
                  <a:txBody>
                    <a:bodyPr/>
                    <a:lstStyle/>
                    <a:p>
                      <a:endParaRPr lang="it-IT" dirty="0"/>
                    </a:p>
                  </a:txBody>
                  <a:tcPr/>
                </a:tc>
                <a:tc>
                  <a:txBody>
                    <a:bodyPr/>
                    <a:lstStyle/>
                    <a:p>
                      <a:endParaRPr lang="it-IT"/>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609501-BD16-5F47-9EDA-F265C221DE08}"/>
              </a:ext>
            </a:extLst>
          </p:cNvPr>
          <p:cNvSpPr>
            <a:spLocks noGrp="1"/>
          </p:cNvSpPr>
          <p:nvPr>
            <p:ph type="title"/>
          </p:nvPr>
        </p:nvSpPr>
        <p:spPr/>
        <p:txBody>
          <a:bodyPr>
            <a:normAutofit/>
          </a:bodyPr>
          <a:lstStyle/>
          <a:p>
            <a:r>
              <a:rPr lang="it-IT" dirty="0">
                <a:latin typeface="Posterama" panose="020B0504020200020000" pitchFamily="34" charset="0"/>
                <a:cs typeface="Posterama" panose="020B0504020200020000" pitchFamily="34" charset="0"/>
              </a:rPr>
              <a:t>CONTESTI TERRITORIALI</a:t>
            </a:r>
          </a:p>
        </p:txBody>
      </p:sp>
      <p:pic>
        <p:nvPicPr>
          <p:cNvPr id="32" name="Immagine 31">
            <a:extLst>
              <a:ext uri="{FF2B5EF4-FFF2-40B4-BE49-F238E27FC236}">
                <a16:creationId xmlns:a16="http://schemas.microsoft.com/office/drawing/2014/main" id="{C57C525D-D0C1-074D-9AA1-EA71628BE36A}"/>
              </a:ext>
            </a:extLst>
          </p:cNvPr>
          <p:cNvPicPr/>
          <p:nvPr/>
        </p:nvPicPr>
        <p:blipFill>
          <a:blip r:embed="rId2" cstate="screen">
            <a:alphaModFix/>
            <a:extLst>
              <a:ext uri="{28A0092B-C50C-407E-A947-70E740481C1C}">
                <a14:useLocalDpi xmlns:a14="http://schemas.microsoft.com/office/drawing/2010/main"/>
              </a:ext>
            </a:extLst>
          </a:blip>
          <a:stretch>
            <a:fillRect/>
          </a:stretch>
        </p:blipFill>
        <p:spPr>
          <a:xfrm>
            <a:off x="2752140" y="2480311"/>
            <a:ext cx="6026100" cy="3354501"/>
          </a:xfrm>
          <a:prstGeom prst="rect">
            <a:avLst/>
          </a:prstGeom>
          <a:solidFill>
            <a:schemeClr val="bg1"/>
          </a:solidFill>
        </p:spPr>
      </p:pic>
    </p:spTree>
    <p:extLst>
      <p:ext uri="{BB962C8B-B14F-4D97-AF65-F5344CB8AC3E}">
        <p14:creationId xmlns:p14="http://schemas.microsoft.com/office/powerpoint/2010/main" val="2397315000"/>
      </p:ext>
    </p:extLst>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609501-BD16-5F47-9EDA-F265C221DE08}"/>
              </a:ext>
            </a:extLst>
          </p:cNvPr>
          <p:cNvSpPr>
            <a:spLocks noGrp="1"/>
          </p:cNvSpPr>
          <p:nvPr>
            <p:ph type="title"/>
          </p:nvPr>
        </p:nvSpPr>
        <p:spPr/>
        <p:txBody>
          <a:bodyPr>
            <a:normAutofit/>
          </a:bodyPr>
          <a:lstStyle/>
          <a:p>
            <a:r>
              <a:rPr lang="it-IT" dirty="0">
                <a:latin typeface="Posterama" panose="020B0504020200020000" pitchFamily="34" charset="0"/>
                <a:cs typeface="Posterama" panose="020B0504020200020000" pitchFamily="34" charset="0"/>
              </a:rPr>
              <a:t>CONTESTI TERRITORIALI</a:t>
            </a:r>
          </a:p>
        </p:txBody>
      </p:sp>
      <p:pic>
        <p:nvPicPr>
          <p:cNvPr id="7" name="Immagine 6">
            <a:extLst>
              <a:ext uri="{FF2B5EF4-FFF2-40B4-BE49-F238E27FC236}">
                <a16:creationId xmlns:a16="http://schemas.microsoft.com/office/drawing/2014/main" id="{0E9306E2-7F41-934F-968E-7CBF1F7E13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7280" y="2643108"/>
            <a:ext cx="2590299" cy="3222380"/>
          </a:xfrm>
          <a:prstGeom prst="rect">
            <a:avLst/>
          </a:prstGeom>
        </p:spPr>
      </p:pic>
      <p:cxnSp>
        <p:nvCxnSpPr>
          <p:cNvPr id="11" name="Connettore 4 10">
            <a:extLst>
              <a:ext uri="{FF2B5EF4-FFF2-40B4-BE49-F238E27FC236}">
                <a16:creationId xmlns:a16="http://schemas.microsoft.com/office/drawing/2014/main" id="{B13CFC19-5FB4-2742-9CB9-BD70F620D517}"/>
              </a:ext>
            </a:extLst>
          </p:cNvPr>
          <p:cNvCxnSpPr>
            <a:cxnSpLocks/>
          </p:cNvCxnSpPr>
          <p:nvPr/>
        </p:nvCxnSpPr>
        <p:spPr>
          <a:xfrm rot="10800000" flipV="1">
            <a:off x="2857501" y="4194808"/>
            <a:ext cx="1662248" cy="1371602"/>
          </a:xfrm>
          <a:prstGeom prst="bentConnector3">
            <a:avLst>
              <a:gd name="adj1" fmla="val 50000"/>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 name="Immagine 3">
            <a:extLst>
              <a:ext uri="{FF2B5EF4-FFF2-40B4-BE49-F238E27FC236}">
                <a16:creationId xmlns:a16="http://schemas.microsoft.com/office/drawing/2014/main" id="{305A0B20-13F4-4E08-AB51-4069446C08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19748" y="2514752"/>
            <a:ext cx="4315241" cy="3154298"/>
          </a:xfrm>
          <a:prstGeom prst="rect">
            <a:avLst/>
          </a:prstGeom>
        </p:spPr>
      </p:pic>
    </p:spTree>
    <p:extLst>
      <p:ext uri="{BB962C8B-B14F-4D97-AF65-F5344CB8AC3E}">
        <p14:creationId xmlns:p14="http://schemas.microsoft.com/office/powerpoint/2010/main" val="2821022715"/>
      </p:ext>
    </p:extLst>
  </p:cSld>
  <p:clrMapOvr>
    <a:masterClrMapping/>
  </p:clrMapOvr>
  <p:transitio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E5351D5-61EF-B24D-9235-2783BD08F651}"/>
              </a:ext>
            </a:extLst>
          </p:cNvPr>
          <p:cNvSpPr>
            <a:spLocks noGrp="1"/>
          </p:cNvSpPr>
          <p:nvPr>
            <p:ph idx="1"/>
          </p:nvPr>
        </p:nvSpPr>
        <p:spPr/>
        <p:txBody>
          <a:bodyPr>
            <a:normAutofit/>
          </a:bodyPr>
          <a:lstStyle/>
          <a:p>
            <a:pPr marL="0" indent="0">
              <a:buNone/>
            </a:pPr>
            <a:r>
              <a:rPr lang="it-IT" b="1" dirty="0">
                <a:latin typeface="Posterama" panose="020B0504020200020000" pitchFamily="34" charset="0"/>
                <a:cs typeface="Posterama" panose="020B0504020200020000" pitchFamily="34" charset="0"/>
              </a:rPr>
              <a:t>Misurare le </a:t>
            </a:r>
            <a:r>
              <a:rPr lang="it-IT" b="1" i="1" dirty="0">
                <a:latin typeface="Posterama" panose="020B0504020200020000" pitchFamily="34" charset="0"/>
                <a:cs typeface="Posterama" panose="020B0504020200020000" pitchFamily="34" charset="0"/>
              </a:rPr>
              <a:t>performance</a:t>
            </a:r>
          </a:p>
          <a:p>
            <a:pPr lvl="0"/>
            <a:r>
              <a:rPr lang="it-IT" dirty="0">
                <a:latin typeface="Posterama" panose="020B0504020200020000" pitchFamily="34" charset="0"/>
                <a:cs typeface="Posterama" panose="020B0504020200020000" pitchFamily="34" charset="0"/>
              </a:rPr>
              <a:t>Operatività del Contesto Territoriale (IOCT)</a:t>
            </a:r>
          </a:p>
          <a:p>
            <a:pPr marL="0" lvl="0" indent="0">
              <a:buNone/>
            </a:pPr>
            <a:r>
              <a:rPr lang="it-IT" dirty="0">
                <a:latin typeface="Posterama" panose="020B0504020200020000" pitchFamily="34" charset="0"/>
                <a:cs typeface="Posterama" panose="020B0504020200020000" pitchFamily="34" charset="0"/>
              </a:rPr>
              <a:t>	</a:t>
            </a:r>
          </a:p>
          <a:p>
            <a:pPr marL="0" lvl="0" indent="0">
              <a:buNone/>
            </a:pPr>
            <a:endParaRPr lang="it-IT" dirty="0">
              <a:latin typeface="Posterama" panose="020B0504020200020000" pitchFamily="34" charset="0"/>
              <a:cs typeface="Posterama" panose="020B0504020200020000" pitchFamily="34" charset="0"/>
            </a:endParaRPr>
          </a:p>
          <a:p>
            <a:pPr lvl="0"/>
            <a:r>
              <a:rPr lang="it-IT" dirty="0">
                <a:latin typeface="Posterama" panose="020B0504020200020000" pitchFamily="34" charset="0"/>
                <a:cs typeface="Posterama" panose="020B0504020200020000" pitchFamily="34" charset="0"/>
              </a:rPr>
              <a:t>Operatività del Piano di Protezione Civile (IOPPC)</a:t>
            </a:r>
          </a:p>
          <a:p>
            <a:pPr marL="0" indent="0">
              <a:buNone/>
            </a:pPr>
            <a:endParaRPr lang="it-IT" dirty="0">
              <a:latin typeface="Posterama" panose="020B0504020200020000" pitchFamily="34" charset="0"/>
              <a:cs typeface="Posterama" panose="020B0504020200020000" pitchFamily="34" charset="0"/>
            </a:endParaRPr>
          </a:p>
        </p:txBody>
      </p:sp>
      <p:sp>
        <p:nvSpPr>
          <p:cNvPr id="2" name="Titolo 1">
            <a:extLst>
              <a:ext uri="{FF2B5EF4-FFF2-40B4-BE49-F238E27FC236}">
                <a16:creationId xmlns:a16="http://schemas.microsoft.com/office/drawing/2014/main" id="{0A609501-BD16-5F47-9EDA-F265C221DE08}"/>
              </a:ext>
            </a:extLst>
          </p:cNvPr>
          <p:cNvSpPr>
            <a:spLocks noGrp="1"/>
          </p:cNvSpPr>
          <p:nvPr>
            <p:ph type="title"/>
          </p:nvPr>
        </p:nvSpPr>
        <p:spPr/>
        <p:txBody>
          <a:bodyPr>
            <a:normAutofit/>
          </a:bodyPr>
          <a:lstStyle/>
          <a:p>
            <a:r>
              <a:rPr lang="it-IT" dirty="0">
                <a:latin typeface="Posterama" panose="020B0504020200020000" pitchFamily="34" charset="0"/>
                <a:cs typeface="Posterama" panose="020B0504020200020000" pitchFamily="34" charset="0"/>
              </a:rPr>
              <a:t>LIVELLI ESSENZIALI DI SICUREZZA</a:t>
            </a:r>
          </a:p>
        </p:txBody>
      </p:sp>
      <p:grpSp>
        <p:nvGrpSpPr>
          <p:cNvPr id="26" name="Gruppo 25">
            <a:extLst>
              <a:ext uri="{FF2B5EF4-FFF2-40B4-BE49-F238E27FC236}">
                <a16:creationId xmlns:a16="http://schemas.microsoft.com/office/drawing/2014/main" id="{B174B83A-BEE7-438D-8685-032B870521C4}"/>
              </a:ext>
            </a:extLst>
          </p:cNvPr>
          <p:cNvGrpSpPr/>
          <p:nvPr/>
        </p:nvGrpSpPr>
        <p:grpSpPr>
          <a:xfrm>
            <a:off x="7146053" y="5125085"/>
            <a:ext cx="1590257" cy="1420178"/>
            <a:chOff x="7375585" y="5022674"/>
            <a:chExt cx="2120342" cy="1893570"/>
          </a:xfrm>
        </p:grpSpPr>
        <p:pic>
          <p:nvPicPr>
            <p:cNvPr id="27" name="Immagine 26">
              <a:extLst>
                <a:ext uri="{FF2B5EF4-FFF2-40B4-BE49-F238E27FC236}">
                  <a16:creationId xmlns:a16="http://schemas.microsoft.com/office/drawing/2014/main" id="{744BA13C-059C-4243-A743-7E1997170912}"/>
                </a:ext>
              </a:extLst>
            </p:cNvPr>
            <p:cNvPicPr>
              <a:picLocks noChangeAspect="1"/>
            </p:cNvPicPr>
            <p:nvPr/>
          </p:nvPicPr>
          <p:blipFill>
            <a:blip r:embed="rId2"/>
            <a:stretch>
              <a:fillRect/>
            </a:stretch>
          </p:blipFill>
          <p:spPr>
            <a:xfrm>
              <a:off x="7375585" y="5022674"/>
              <a:ext cx="1893570" cy="1893570"/>
            </a:xfrm>
            <a:prstGeom prst="rect">
              <a:avLst/>
            </a:prstGeom>
          </p:spPr>
        </p:pic>
        <p:sp>
          <p:nvSpPr>
            <p:cNvPr id="28" name="Ovale 27">
              <a:extLst>
                <a:ext uri="{FF2B5EF4-FFF2-40B4-BE49-F238E27FC236}">
                  <a16:creationId xmlns:a16="http://schemas.microsoft.com/office/drawing/2014/main" id="{389BB061-021D-4A5A-8EC8-03F19E4ADB07}"/>
                </a:ext>
              </a:extLst>
            </p:cNvPr>
            <p:cNvSpPr/>
            <p:nvPr/>
          </p:nvSpPr>
          <p:spPr>
            <a:xfrm>
              <a:off x="8586864" y="5878811"/>
              <a:ext cx="909063" cy="909063"/>
            </a:xfrm>
            <a:prstGeom prst="ellipse">
              <a:avLst/>
            </a:prstGeom>
            <a:solidFill>
              <a:schemeClr val="accent1">
                <a:lumMod val="75000"/>
              </a:schemeClr>
            </a:solidFill>
            <a:ln w="1047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SW</a:t>
              </a:r>
            </a:p>
          </p:txBody>
        </p:sp>
      </p:grpSp>
      <p:grpSp>
        <p:nvGrpSpPr>
          <p:cNvPr id="29" name="Gruppo 28">
            <a:extLst>
              <a:ext uri="{FF2B5EF4-FFF2-40B4-BE49-F238E27FC236}">
                <a16:creationId xmlns:a16="http://schemas.microsoft.com/office/drawing/2014/main" id="{B221944C-0D3D-44B4-BE39-0D562B580C18}"/>
              </a:ext>
            </a:extLst>
          </p:cNvPr>
          <p:cNvGrpSpPr/>
          <p:nvPr/>
        </p:nvGrpSpPr>
        <p:grpSpPr>
          <a:xfrm>
            <a:off x="5646393" y="5419623"/>
            <a:ext cx="1244231" cy="1035110"/>
            <a:chOff x="3512634" y="2627974"/>
            <a:chExt cx="4843341" cy="4029307"/>
          </a:xfrm>
        </p:grpSpPr>
        <p:grpSp>
          <p:nvGrpSpPr>
            <p:cNvPr id="30" name="Gruppo 29">
              <a:extLst>
                <a:ext uri="{FF2B5EF4-FFF2-40B4-BE49-F238E27FC236}">
                  <a16:creationId xmlns:a16="http://schemas.microsoft.com/office/drawing/2014/main" id="{8433B0FF-AC00-4053-ADF1-B4E00D30DBF0}"/>
                </a:ext>
              </a:extLst>
            </p:cNvPr>
            <p:cNvGrpSpPr/>
            <p:nvPr/>
          </p:nvGrpSpPr>
          <p:grpSpPr>
            <a:xfrm>
              <a:off x="3512634" y="2627974"/>
              <a:ext cx="3631578" cy="3424649"/>
              <a:chOff x="3512634" y="2627974"/>
              <a:chExt cx="3631578" cy="3424649"/>
            </a:xfrm>
          </p:grpSpPr>
          <p:grpSp>
            <p:nvGrpSpPr>
              <p:cNvPr id="32" name="Gruppo 31">
                <a:extLst>
                  <a:ext uri="{FF2B5EF4-FFF2-40B4-BE49-F238E27FC236}">
                    <a16:creationId xmlns:a16="http://schemas.microsoft.com/office/drawing/2014/main" id="{88C2C591-5669-45A2-BED7-7F190C5CB71F}"/>
                  </a:ext>
                </a:extLst>
              </p:cNvPr>
              <p:cNvGrpSpPr/>
              <p:nvPr/>
            </p:nvGrpSpPr>
            <p:grpSpPr>
              <a:xfrm>
                <a:off x="3512634" y="2631688"/>
                <a:ext cx="1817649" cy="3420935"/>
                <a:chOff x="3512634" y="2631688"/>
                <a:chExt cx="1817649" cy="3420935"/>
              </a:xfrm>
            </p:grpSpPr>
            <p:sp>
              <p:nvSpPr>
                <p:cNvPr id="63" name="Figura a mano libera 32">
                  <a:extLst>
                    <a:ext uri="{FF2B5EF4-FFF2-40B4-BE49-F238E27FC236}">
                      <a16:creationId xmlns:a16="http://schemas.microsoft.com/office/drawing/2014/main" id="{53BF1326-76BF-4352-9127-F97B977F60CB}"/>
                    </a:ext>
                  </a:extLst>
                </p:cNvPr>
                <p:cNvSpPr/>
                <p:nvPr/>
              </p:nvSpPr>
              <p:spPr>
                <a:xfrm>
                  <a:off x="3813717" y="2665141"/>
                  <a:ext cx="1516566" cy="646771"/>
                </a:xfrm>
                <a:custGeom>
                  <a:avLst/>
                  <a:gdLst>
                    <a:gd name="connsiteX0" fmla="*/ 0 w 1516566"/>
                    <a:gd name="connsiteY0" fmla="*/ 0 h 646771"/>
                    <a:gd name="connsiteX1" fmla="*/ 925551 w 1516566"/>
                    <a:gd name="connsiteY1" fmla="*/ 156117 h 646771"/>
                    <a:gd name="connsiteX2" fmla="*/ 1516566 w 1516566"/>
                    <a:gd name="connsiteY2" fmla="*/ 646771 h 646771"/>
                    <a:gd name="connsiteX0" fmla="*/ 0 w 1516566"/>
                    <a:gd name="connsiteY0" fmla="*/ 0 h 646771"/>
                    <a:gd name="connsiteX1" fmla="*/ 903248 w 1516566"/>
                    <a:gd name="connsiteY1" fmla="*/ 156117 h 646771"/>
                    <a:gd name="connsiteX2" fmla="*/ 1516566 w 1516566"/>
                    <a:gd name="connsiteY2" fmla="*/ 646771 h 646771"/>
                  </a:gdLst>
                  <a:ahLst/>
                  <a:cxnLst>
                    <a:cxn ang="0">
                      <a:pos x="connsiteX0" y="connsiteY0"/>
                    </a:cxn>
                    <a:cxn ang="0">
                      <a:pos x="connsiteX1" y="connsiteY1"/>
                    </a:cxn>
                    <a:cxn ang="0">
                      <a:pos x="connsiteX2" y="connsiteY2"/>
                    </a:cxn>
                  </a:cxnLst>
                  <a:rect l="l" t="t" r="r" b="b"/>
                  <a:pathLst>
                    <a:path w="1516566" h="646771">
                      <a:moveTo>
                        <a:pt x="0" y="0"/>
                      </a:moveTo>
                      <a:cubicBezTo>
                        <a:pt x="336395" y="24161"/>
                        <a:pt x="650487" y="48322"/>
                        <a:pt x="903248" y="156117"/>
                      </a:cubicBezTo>
                      <a:cubicBezTo>
                        <a:pt x="1156009" y="263912"/>
                        <a:pt x="1347439" y="455341"/>
                        <a:pt x="1516566" y="64677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64" name="Figura a mano libera 33">
                  <a:extLst>
                    <a:ext uri="{FF2B5EF4-FFF2-40B4-BE49-F238E27FC236}">
                      <a16:creationId xmlns:a16="http://schemas.microsoft.com/office/drawing/2014/main" id="{71397A89-D129-41DC-B384-B9604B7A33D6}"/>
                    </a:ext>
                  </a:extLst>
                </p:cNvPr>
                <p:cNvSpPr/>
                <p:nvPr/>
              </p:nvSpPr>
              <p:spPr>
                <a:xfrm>
                  <a:off x="3813717" y="5348869"/>
                  <a:ext cx="1516566" cy="646771"/>
                </a:xfrm>
                <a:custGeom>
                  <a:avLst/>
                  <a:gdLst>
                    <a:gd name="connsiteX0" fmla="*/ 0 w 1516566"/>
                    <a:gd name="connsiteY0" fmla="*/ 0 h 646771"/>
                    <a:gd name="connsiteX1" fmla="*/ 925551 w 1516566"/>
                    <a:gd name="connsiteY1" fmla="*/ 156117 h 646771"/>
                    <a:gd name="connsiteX2" fmla="*/ 1516566 w 1516566"/>
                    <a:gd name="connsiteY2" fmla="*/ 646771 h 646771"/>
                    <a:gd name="connsiteX0" fmla="*/ 0 w 1516566"/>
                    <a:gd name="connsiteY0" fmla="*/ 0 h 646771"/>
                    <a:gd name="connsiteX1" fmla="*/ 903248 w 1516566"/>
                    <a:gd name="connsiteY1" fmla="*/ 156117 h 646771"/>
                    <a:gd name="connsiteX2" fmla="*/ 1516566 w 1516566"/>
                    <a:gd name="connsiteY2" fmla="*/ 646771 h 646771"/>
                  </a:gdLst>
                  <a:ahLst/>
                  <a:cxnLst>
                    <a:cxn ang="0">
                      <a:pos x="connsiteX0" y="connsiteY0"/>
                    </a:cxn>
                    <a:cxn ang="0">
                      <a:pos x="connsiteX1" y="connsiteY1"/>
                    </a:cxn>
                    <a:cxn ang="0">
                      <a:pos x="connsiteX2" y="connsiteY2"/>
                    </a:cxn>
                  </a:cxnLst>
                  <a:rect l="l" t="t" r="r" b="b"/>
                  <a:pathLst>
                    <a:path w="1516566" h="646771">
                      <a:moveTo>
                        <a:pt x="0" y="0"/>
                      </a:moveTo>
                      <a:cubicBezTo>
                        <a:pt x="336395" y="24161"/>
                        <a:pt x="650487" y="48322"/>
                        <a:pt x="903248" y="156117"/>
                      </a:cubicBezTo>
                      <a:cubicBezTo>
                        <a:pt x="1156009" y="263912"/>
                        <a:pt x="1347439" y="455341"/>
                        <a:pt x="1516566" y="64677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cxnSp>
              <p:nvCxnSpPr>
                <p:cNvPr id="65" name="Connettore 1 34">
                  <a:extLst>
                    <a:ext uri="{FF2B5EF4-FFF2-40B4-BE49-F238E27FC236}">
                      <a16:creationId xmlns:a16="http://schemas.microsoft.com/office/drawing/2014/main" id="{85D575ED-2ECC-4B5F-9B7F-4E001E547387}"/>
                    </a:ext>
                  </a:extLst>
                </p:cNvPr>
                <p:cNvCxnSpPr>
                  <a:cxnSpLocks/>
                </p:cNvCxnSpPr>
                <p:nvPr/>
              </p:nvCxnSpPr>
              <p:spPr>
                <a:xfrm>
                  <a:off x="3836019" y="2631688"/>
                  <a:ext cx="0" cy="275063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ttore 1 35">
                  <a:extLst>
                    <a:ext uri="{FF2B5EF4-FFF2-40B4-BE49-F238E27FC236}">
                      <a16:creationId xmlns:a16="http://schemas.microsoft.com/office/drawing/2014/main" id="{0446C83B-2C0F-480D-9207-4E719DBDAA62}"/>
                    </a:ext>
                  </a:extLst>
                </p:cNvPr>
                <p:cNvCxnSpPr>
                  <a:cxnSpLocks/>
                </p:cNvCxnSpPr>
                <p:nvPr/>
              </p:nvCxnSpPr>
              <p:spPr>
                <a:xfrm>
                  <a:off x="5330283" y="3300761"/>
                  <a:ext cx="0" cy="27518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nettore 1 36">
                  <a:extLst>
                    <a:ext uri="{FF2B5EF4-FFF2-40B4-BE49-F238E27FC236}">
                      <a16:creationId xmlns:a16="http://schemas.microsoft.com/office/drawing/2014/main" id="{93976097-8A2C-4B33-AEA9-6BD0182DD05E}"/>
                    </a:ext>
                  </a:extLst>
                </p:cNvPr>
                <p:cNvCxnSpPr>
                  <a:cxnSpLocks/>
                </p:cNvCxnSpPr>
                <p:nvPr/>
              </p:nvCxnSpPr>
              <p:spPr>
                <a:xfrm flipH="1">
                  <a:off x="3512634" y="3088888"/>
                  <a:ext cx="30108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ttore 1 37">
                  <a:extLst>
                    <a:ext uri="{FF2B5EF4-FFF2-40B4-BE49-F238E27FC236}">
                      <a16:creationId xmlns:a16="http://schemas.microsoft.com/office/drawing/2014/main" id="{5C589CEE-BC32-4773-AEEA-5990ABAFA163}"/>
                    </a:ext>
                  </a:extLst>
                </p:cNvPr>
                <p:cNvCxnSpPr>
                  <a:cxnSpLocks/>
                </p:cNvCxnSpPr>
                <p:nvPr/>
              </p:nvCxnSpPr>
              <p:spPr>
                <a:xfrm flipV="1">
                  <a:off x="3534936" y="3055436"/>
                  <a:ext cx="0" cy="261681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ttore 1 38">
                  <a:extLst>
                    <a:ext uri="{FF2B5EF4-FFF2-40B4-BE49-F238E27FC236}">
                      <a16:creationId xmlns:a16="http://schemas.microsoft.com/office/drawing/2014/main" id="{79B3B075-A4CA-4EFE-951F-0B072122E4E5}"/>
                    </a:ext>
                  </a:extLst>
                </p:cNvPr>
                <p:cNvCxnSpPr>
                  <a:cxnSpLocks/>
                </p:cNvCxnSpPr>
                <p:nvPr/>
              </p:nvCxnSpPr>
              <p:spPr>
                <a:xfrm>
                  <a:off x="3512634" y="5651992"/>
                  <a:ext cx="1817649" cy="378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uppo 32">
                <a:extLst>
                  <a:ext uri="{FF2B5EF4-FFF2-40B4-BE49-F238E27FC236}">
                    <a16:creationId xmlns:a16="http://schemas.microsoft.com/office/drawing/2014/main" id="{91881BE2-691E-4465-927D-CD0CD0BA37B2}"/>
                  </a:ext>
                </a:extLst>
              </p:cNvPr>
              <p:cNvGrpSpPr/>
              <p:nvPr/>
            </p:nvGrpSpPr>
            <p:grpSpPr>
              <a:xfrm flipH="1">
                <a:off x="5326563" y="2627974"/>
                <a:ext cx="1817649" cy="3420935"/>
                <a:chOff x="3512634" y="2631688"/>
                <a:chExt cx="1817649" cy="3420935"/>
              </a:xfrm>
            </p:grpSpPr>
            <p:sp>
              <p:nvSpPr>
                <p:cNvPr id="34" name="Figura a mano libera 25">
                  <a:extLst>
                    <a:ext uri="{FF2B5EF4-FFF2-40B4-BE49-F238E27FC236}">
                      <a16:creationId xmlns:a16="http://schemas.microsoft.com/office/drawing/2014/main" id="{DFC41B89-4AED-42E3-8C32-7634D6DE8AEF}"/>
                    </a:ext>
                  </a:extLst>
                </p:cNvPr>
                <p:cNvSpPr/>
                <p:nvPr/>
              </p:nvSpPr>
              <p:spPr>
                <a:xfrm>
                  <a:off x="3813717" y="2665141"/>
                  <a:ext cx="1516566" cy="646771"/>
                </a:xfrm>
                <a:custGeom>
                  <a:avLst/>
                  <a:gdLst>
                    <a:gd name="connsiteX0" fmla="*/ 0 w 1516566"/>
                    <a:gd name="connsiteY0" fmla="*/ 0 h 646771"/>
                    <a:gd name="connsiteX1" fmla="*/ 925551 w 1516566"/>
                    <a:gd name="connsiteY1" fmla="*/ 156117 h 646771"/>
                    <a:gd name="connsiteX2" fmla="*/ 1516566 w 1516566"/>
                    <a:gd name="connsiteY2" fmla="*/ 646771 h 646771"/>
                    <a:gd name="connsiteX0" fmla="*/ 0 w 1516566"/>
                    <a:gd name="connsiteY0" fmla="*/ 0 h 646771"/>
                    <a:gd name="connsiteX1" fmla="*/ 903248 w 1516566"/>
                    <a:gd name="connsiteY1" fmla="*/ 156117 h 646771"/>
                    <a:gd name="connsiteX2" fmla="*/ 1516566 w 1516566"/>
                    <a:gd name="connsiteY2" fmla="*/ 646771 h 646771"/>
                  </a:gdLst>
                  <a:ahLst/>
                  <a:cxnLst>
                    <a:cxn ang="0">
                      <a:pos x="connsiteX0" y="connsiteY0"/>
                    </a:cxn>
                    <a:cxn ang="0">
                      <a:pos x="connsiteX1" y="connsiteY1"/>
                    </a:cxn>
                    <a:cxn ang="0">
                      <a:pos x="connsiteX2" y="connsiteY2"/>
                    </a:cxn>
                  </a:cxnLst>
                  <a:rect l="l" t="t" r="r" b="b"/>
                  <a:pathLst>
                    <a:path w="1516566" h="646771">
                      <a:moveTo>
                        <a:pt x="0" y="0"/>
                      </a:moveTo>
                      <a:cubicBezTo>
                        <a:pt x="336395" y="24161"/>
                        <a:pt x="650487" y="48322"/>
                        <a:pt x="903248" y="156117"/>
                      </a:cubicBezTo>
                      <a:cubicBezTo>
                        <a:pt x="1156009" y="263912"/>
                        <a:pt x="1347439" y="455341"/>
                        <a:pt x="1516566" y="64677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35" name="Figura a mano libera 26">
                  <a:extLst>
                    <a:ext uri="{FF2B5EF4-FFF2-40B4-BE49-F238E27FC236}">
                      <a16:creationId xmlns:a16="http://schemas.microsoft.com/office/drawing/2014/main" id="{A0F174F9-43A9-46B4-A4BE-A24F1F8694A5}"/>
                    </a:ext>
                  </a:extLst>
                </p:cNvPr>
                <p:cNvSpPr/>
                <p:nvPr/>
              </p:nvSpPr>
              <p:spPr>
                <a:xfrm>
                  <a:off x="3813717" y="5348869"/>
                  <a:ext cx="1516566" cy="646771"/>
                </a:xfrm>
                <a:custGeom>
                  <a:avLst/>
                  <a:gdLst>
                    <a:gd name="connsiteX0" fmla="*/ 0 w 1516566"/>
                    <a:gd name="connsiteY0" fmla="*/ 0 h 646771"/>
                    <a:gd name="connsiteX1" fmla="*/ 925551 w 1516566"/>
                    <a:gd name="connsiteY1" fmla="*/ 156117 h 646771"/>
                    <a:gd name="connsiteX2" fmla="*/ 1516566 w 1516566"/>
                    <a:gd name="connsiteY2" fmla="*/ 646771 h 646771"/>
                    <a:gd name="connsiteX0" fmla="*/ 0 w 1516566"/>
                    <a:gd name="connsiteY0" fmla="*/ 0 h 646771"/>
                    <a:gd name="connsiteX1" fmla="*/ 903248 w 1516566"/>
                    <a:gd name="connsiteY1" fmla="*/ 156117 h 646771"/>
                    <a:gd name="connsiteX2" fmla="*/ 1516566 w 1516566"/>
                    <a:gd name="connsiteY2" fmla="*/ 646771 h 646771"/>
                  </a:gdLst>
                  <a:ahLst/>
                  <a:cxnLst>
                    <a:cxn ang="0">
                      <a:pos x="connsiteX0" y="connsiteY0"/>
                    </a:cxn>
                    <a:cxn ang="0">
                      <a:pos x="connsiteX1" y="connsiteY1"/>
                    </a:cxn>
                    <a:cxn ang="0">
                      <a:pos x="connsiteX2" y="connsiteY2"/>
                    </a:cxn>
                  </a:cxnLst>
                  <a:rect l="l" t="t" r="r" b="b"/>
                  <a:pathLst>
                    <a:path w="1516566" h="646771">
                      <a:moveTo>
                        <a:pt x="0" y="0"/>
                      </a:moveTo>
                      <a:cubicBezTo>
                        <a:pt x="336395" y="24161"/>
                        <a:pt x="650487" y="48322"/>
                        <a:pt x="903248" y="156117"/>
                      </a:cubicBezTo>
                      <a:cubicBezTo>
                        <a:pt x="1156009" y="263912"/>
                        <a:pt x="1347439" y="455341"/>
                        <a:pt x="1516566" y="64677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cxnSp>
              <p:nvCxnSpPr>
                <p:cNvPr id="36" name="Connettore 1 27">
                  <a:extLst>
                    <a:ext uri="{FF2B5EF4-FFF2-40B4-BE49-F238E27FC236}">
                      <a16:creationId xmlns:a16="http://schemas.microsoft.com/office/drawing/2014/main" id="{976BF5D5-D533-49DE-B201-3AB2FFBF4719}"/>
                    </a:ext>
                  </a:extLst>
                </p:cNvPr>
                <p:cNvCxnSpPr>
                  <a:cxnSpLocks/>
                </p:cNvCxnSpPr>
                <p:nvPr/>
              </p:nvCxnSpPr>
              <p:spPr>
                <a:xfrm>
                  <a:off x="3836019" y="2631688"/>
                  <a:ext cx="0" cy="275063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ttore 1 28">
                  <a:extLst>
                    <a:ext uri="{FF2B5EF4-FFF2-40B4-BE49-F238E27FC236}">
                      <a16:creationId xmlns:a16="http://schemas.microsoft.com/office/drawing/2014/main" id="{002558C1-E160-4E61-A073-DA4F742ACB55}"/>
                    </a:ext>
                  </a:extLst>
                </p:cNvPr>
                <p:cNvCxnSpPr>
                  <a:cxnSpLocks/>
                </p:cNvCxnSpPr>
                <p:nvPr/>
              </p:nvCxnSpPr>
              <p:spPr>
                <a:xfrm>
                  <a:off x="5330283" y="3300761"/>
                  <a:ext cx="0" cy="27518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ttore 1 29">
                  <a:extLst>
                    <a:ext uri="{FF2B5EF4-FFF2-40B4-BE49-F238E27FC236}">
                      <a16:creationId xmlns:a16="http://schemas.microsoft.com/office/drawing/2014/main" id="{2725569D-FE04-4FD0-BDCB-F7D5F7F796A4}"/>
                    </a:ext>
                  </a:extLst>
                </p:cNvPr>
                <p:cNvCxnSpPr>
                  <a:cxnSpLocks/>
                </p:cNvCxnSpPr>
                <p:nvPr/>
              </p:nvCxnSpPr>
              <p:spPr>
                <a:xfrm flipH="1">
                  <a:off x="3512634" y="3088888"/>
                  <a:ext cx="30108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ttore 1 30">
                  <a:extLst>
                    <a:ext uri="{FF2B5EF4-FFF2-40B4-BE49-F238E27FC236}">
                      <a16:creationId xmlns:a16="http://schemas.microsoft.com/office/drawing/2014/main" id="{D2C153CD-D19D-4357-A96E-2298FAAF670E}"/>
                    </a:ext>
                  </a:extLst>
                </p:cNvPr>
                <p:cNvCxnSpPr>
                  <a:cxnSpLocks/>
                </p:cNvCxnSpPr>
                <p:nvPr/>
              </p:nvCxnSpPr>
              <p:spPr>
                <a:xfrm flipV="1">
                  <a:off x="3534936" y="3055436"/>
                  <a:ext cx="0" cy="261681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ttore 1 31">
                  <a:extLst>
                    <a:ext uri="{FF2B5EF4-FFF2-40B4-BE49-F238E27FC236}">
                      <a16:creationId xmlns:a16="http://schemas.microsoft.com/office/drawing/2014/main" id="{A74D51D8-5D21-4919-BA4E-E603F7DA4CEA}"/>
                    </a:ext>
                  </a:extLst>
                </p:cNvPr>
                <p:cNvCxnSpPr>
                  <a:cxnSpLocks/>
                </p:cNvCxnSpPr>
                <p:nvPr/>
              </p:nvCxnSpPr>
              <p:spPr>
                <a:xfrm>
                  <a:off x="3512634" y="5651992"/>
                  <a:ext cx="1817649" cy="378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 name="Ovale 30">
              <a:extLst>
                <a:ext uri="{FF2B5EF4-FFF2-40B4-BE49-F238E27FC236}">
                  <a16:creationId xmlns:a16="http://schemas.microsoft.com/office/drawing/2014/main" id="{8EFCD15B-EDF4-4B00-806D-4A461B95CD0E}"/>
                </a:ext>
              </a:extLst>
            </p:cNvPr>
            <p:cNvSpPr/>
            <p:nvPr/>
          </p:nvSpPr>
          <p:spPr>
            <a:xfrm>
              <a:off x="5701985" y="4003291"/>
              <a:ext cx="2653990" cy="2653990"/>
            </a:xfrm>
            <a:prstGeom prst="ellipse">
              <a:avLst/>
            </a:prstGeom>
            <a:solidFill>
              <a:srgbClr val="FF0000"/>
            </a:solidFill>
            <a:ln w="1047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rPr>
                <a:t>LG</a:t>
              </a:r>
            </a:p>
          </p:txBody>
        </p:sp>
      </p:grpSp>
    </p:spTree>
    <p:extLst>
      <p:ext uri="{BB962C8B-B14F-4D97-AF65-F5344CB8AC3E}">
        <p14:creationId xmlns:p14="http://schemas.microsoft.com/office/powerpoint/2010/main" val="1816823210"/>
      </p:ext>
    </p:extLst>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E5351D5-61EF-B24D-9235-2783BD08F651}"/>
              </a:ext>
            </a:extLst>
          </p:cNvPr>
          <p:cNvSpPr>
            <a:spLocks noGrp="1"/>
          </p:cNvSpPr>
          <p:nvPr>
            <p:ph idx="1"/>
          </p:nvPr>
        </p:nvSpPr>
        <p:spPr/>
        <p:txBody>
          <a:bodyPr>
            <a:normAutofit/>
          </a:bodyPr>
          <a:lstStyle/>
          <a:p>
            <a:pPr marL="0" indent="0">
              <a:buNone/>
            </a:pPr>
            <a:r>
              <a:rPr lang="it-IT" b="1" dirty="0">
                <a:latin typeface="Posterama" panose="020B0504020200020000" pitchFamily="34" charset="0"/>
                <a:cs typeface="Posterama" panose="020B0504020200020000" pitchFamily="34" charset="0"/>
              </a:rPr>
              <a:t>Misurare le </a:t>
            </a:r>
            <a:r>
              <a:rPr lang="it-IT" b="1" i="1" dirty="0">
                <a:latin typeface="Posterama" panose="020B0504020200020000" pitchFamily="34" charset="0"/>
                <a:cs typeface="Posterama" panose="020B0504020200020000" pitchFamily="34" charset="0"/>
              </a:rPr>
              <a:t>performance</a:t>
            </a:r>
          </a:p>
          <a:p>
            <a:pPr lvl="0"/>
            <a:r>
              <a:rPr lang="it-IT" dirty="0">
                <a:latin typeface="Posterama" panose="020B0504020200020000" pitchFamily="34" charset="0"/>
                <a:cs typeface="Posterama" panose="020B0504020200020000" pitchFamily="34" charset="0"/>
              </a:rPr>
              <a:t>Operatività del Contesto Territoriale (IOCT)</a:t>
            </a:r>
          </a:p>
          <a:p>
            <a:pPr lvl="1"/>
            <a:r>
              <a:rPr lang="it-IT" dirty="0">
                <a:latin typeface="Posterama" panose="020B0504020200020000" pitchFamily="34" charset="0"/>
                <a:cs typeface="Posterama" panose="020B0504020200020000" pitchFamily="34" charset="0"/>
              </a:rPr>
              <a:t>Valutare la capacità operativa del sistema di gestione dell’emergenza</a:t>
            </a:r>
          </a:p>
          <a:p>
            <a:pPr marL="0" lvl="0" indent="0">
              <a:buNone/>
            </a:pPr>
            <a:endParaRPr lang="it-IT" dirty="0">
              <a:latin typeface="Posterama" panose="020B0504020200020000" pitchFamily="34" charset="0"/>
              <a:cs typeface="Posterama" panose="020B0504020200020000" pitchFamily="34" charset="0"/>
            </a:endParaRPr>
          </a:p>
          <a:p>
            <a:pPr lvl="0"/>
            <a:r>
              <a:rPr lang="it-IT" dirty="0">
                <a:latin typeface="Posterama" panose="020B0504020200020000" pitchFamily="34" charset="0"/>
                <a:cs typeface="Posterama" panose="020B0504020200020000" pitchFamily="34" charset="0"/>
              </a:rPr>
              <a:t>Operatività del Piano di Protezione Civile (IOPPC)</a:t>
            </a:r>
          </a:p>
          <a:p>
            <a:pPr lvl="1"/>
            <a:r>
              <a:rPr lang="it-IT" dirty="0">
                <a:latin typeface="Posterama" panose="020B0504020200020000" pitchFamily="34" charset="0"/>
                <a:cs typeface="Posterama" panose="020B0504020200020000" pitchFamily="34" charset="0"/>
              </a:rPr>
              <a:t>Valutare il sistema di prevenzione, di organizzazione e delle procedure (come riportati nel Piano di Protezione Civile)</a:t>
            </a:r>
          </a:p>
          <a:p>
            <a:pPr marL="0" indent="0">
              <a:buNone/>
            </a:pPr>
            <a:endParaRPr lang="it-IT" dirty="0">
              <a:latin typeface="Posterama" panose="020B0504020200020000" pitchFamily="34" charset="0"/>
              <a:cs typeface="Posterama" panose="020B0504020200020000" pitchFamily="34" charset="0"/>
            </a:endParaRPr>
          </a:p>
        </p:txBody>
      </p:sp>
      <p:sp>
        <p:nvSpPr>
          <p:cNvPr id="2" name="Titolo 1">
            <a:extLst>
              <a:ext uri="{FF2B5EF4-FFF2-40B4-BE49-F238E27FC236}">
                <a16:creationId xmlns:a16="http://schemas.microsoft.com/office/drawing/2014/main" id="{0A609501-BD16-5F47-9EDA-F265C221DE08}"/>
              </a:ext>
            </a:extLst>
          </p:cNvPr>
          <p:cNvSpPr>
            <a:spLocks noGrp="1"/>
          </p:cNvSpPr>
          <p:nvPr>
            <p:ph type="title"/>
          </p:nvPr>
        </p:nvSpPr>
        <p:spPr/>
        <p:txBody>
          <a:bodyPr>
            <a:normAutofit/>
          </a:bodyPr>
          <a:lstStyle/>
          <a:p>
            <a:r>
              <a:rPr lang="it-IT" dirty="0">
                <a:latin typeface="Posterama" panose="020B0504020200020000" pitchFamily="34" charset="0"/>
                <a:cs typeface="Posterama" panose="020B0504020200020000" pitchFamily="34" charset="0"/>
              </a:rPr>
              <a:t>LIVELLI ESSENZIALI DI SICUREZZA</a:t>
            </a:r>
          </a:p>
        </p:txBody>
      </p:sp>
      <p:grpSp>
        <p:nvGrpSpPr>
          <p:cNvPr id="26" name="Gruppo 25">
            <a:extLst>
              <a:ext uri="{FF2B5EF4-FFF2-40B4-BE49-F238E27FC236}">
                <a16:creationId xmlns:a16="http://schemas.microsoft.com/office/drawing/2014/main" id="{792B094D-3517-48CA-8D0C-DE67C3B63D29}"/>
              </a:ext>
            </a:extLst>
          </p:cNvPr>
          <p:cNvGrpSpPr/>
          <p:nvPr/>
        </p:nvGrpSpPr>
        <p:grpSpPr>
          <a:xfrm>
            <a:off x="7146053" y="5125085"/>
            <a:ext cx="1590257" cy="1420178"/>
            <a:chOff x="7375585" y="5022674"/>
            <a:chExt cx="2120342" cy="1893570"/>
          </a:xfrm>
        </p:grpSpPr>
        <p:pic>
          <p:nvPicPr>
            <p:cNvPr id="27" name="Immagine 26">
              <a:extLst>
                <a:ext uri="{FF2B5EF4-FFF2-40B4-BE49-F238E27FC236}">
                  <a16:creationId xmlns:a16="http://schemas.microsoft.com/office/drawing/2014/main" id="{EA01F7F7-95B8-4646-8DD1-95DB35D690F3}"/>
                </a:ext>
              </a:extLst>
            </p:cNvPr>
            <p:cNvPicPr>
              <a:picLocks noChangeAspect="1"/>
            </p:cNvPicPr>
            <p:nvPr/>
          </p:nvPicPr>
          <p:blipFill>
            <a:blip r:embed="rId2"/>
            <a:stretch>
              <a:fillRect/>
            </a:stretch>
          </p:blipFill>
          <p:spPr>
            <a:xfrm>
              <a:off x="7375585" y="5022674"/>
              <a:ext cx="1893570" cy="1893570"/>
            </a:xfrm>
            <a:prstGeom prst="rect">
              <a:avLst/>
            </a:prstGeom>
          </p:spPr>
        </p:pic>
        <p:sp>
          <p:nvSpPr>
            <p:cNvPr id="28" name="Ovale 27">
              <a:extLst>
                <a:ext uri="{FF2B5EF4-FFF2-40B4-BE49-F238E27FC236}">
                  <a16:creationId xmlns:a16="http://schemas.microsoft.com/office/drawing/2014/main" id="{429864C0-E96A-468D-A334-B5355FF65555}"/>
                </a:ext>
              </a:extLst>
            </p:cNvPr>
            <p:cNvSpPr/>
            <p:nvPr/>
          </p:nvSpPr>
          <p:spPr>
            <a:xfrm>
              <a:off x="8586864" y="5878811"/>
              <a:ext cx="909063" cy="909063"/>
            </a:xfrm>
            <a:prstGeom prst="ellipse">
              <a:avLst/>
            </a:prstGeom>
            <a:solidFill>
              <a:schemeClr val="accent1">
                <a:lumMod val="75000"/>
              </a:schemeClr>
            </a:solidFill>
            <a:ln w="1047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SW</a:t>
              </a:r>
            </a:p>
          </p:txBody>
        </p:sp>
      </p:grpSp>
      <p:grpSp>
        <p:nvGrpSpPr>
          <p:cNvPr id="29" name="Gruppo 28">
            <a:extLst>
              <a:ext uri="{FF2B5EF4-FFF2-40B4-BE49-F238E27FC236}">
                <a16:creationId xmlns:a16="http://schemas.microsoft.com/office/drawing/2014/main" id="{0066F5B3-7D6A-4D97-A713-7B32ECBE5125}"/>
              </a:ext>
            </a:extLst>
          </p:cNvPr>
          <p:cNvGrpSpPr/>
          <p:nvPr/>
        </p:nvGrpSpPr>
        <p:grpSpPr>
          <a:xfrm>
            <a:off x="5646393" y="5419623"/>
            <a:ext cx="1244231" cy="1035110"/>
            <a:chOff x="3512634" y="2627974"/>
            <a:chExt cx="4843341" cy="4029307"/>
          </a:xfrm>
        </p:grpSpPr>
        <p:grpSp>
          <p:nvGrpSpPr>
            <p:cNvPr id="30" name="Gruppo 29">
              <a:extLst>
                <a:ext uri="{FF2B5EF4-FFF2-40B4-BE49-F238E27FC236}">
                  <a16:creationId xmlns:a16="http://schemas.microsoft.com/office/drawing/2014/main" id="{382E3BE6-3195-4CBD-932E-3B8A106A5509}"/>
                </a:ext>
              </a:extLst>
            </p:cNvPr>
            <p:cNvGrpSpPr/>
            <p:nvPr/>
          </p:nvGrpSpPr>
          <p:grpSpPr>
            <a:xfrm>
              <a:off x="3512634" y="2627974"/>
              <a:ext cx="3631578" cy="3424649"/>
              <a:chOff x="3512634" y="2627974"/>
              <a:chExt cx="3631578" cy="3424649"/>
            </a:xfrm>
          </p:grpSpPr>
          <p:grpSp>
            <p:nvGrpSpPr>
              <p:cNvPr id="32" name="Gruppo 31">
                <a:extLst>
                  <a:ext uri="{FF2B5EF4-FFF2-40B4-BE49-F238E27FC236}">
                    <a16:creationId xmlns:a16="http://schemas.microsoft.com/office/drawing/2014/main" id="{F0605F3C-902E-449C-9702-263909F5DB3C}"/>
                  </a:ext>
                </a:extLst>
              </p:cNvPr>
              <p:cNvGrpSpPr/>
              <p:nvPr/>
            </p:nvGrpSpPr>
            <p:grpSpPr>
              <a:xfrm>
                <a:off x="3512634" y="2631688"/>
                <a:ext cx="1817649" cy="3420935"/>
                <a:chOff x="3512634" y="2631688"/>
                <a:chExt cx="1817649" cy="3420935"/>
              </a:xfrm>
            </p:grpSpPr>
            <p:sp>
              <p:nvSpPr>
                <p:cNvPr id="63" name="Figura a mano libera 32">
                  <a:extLst>
                    <a:ext uri="{FF2B5EF4-FFF2-40B4-BE49-F238E27FC236}">
                      <a16:creationId xmlns:a16="http://schemas.microsoft.com/office/drawing/2014/main" id="{5C1E6BF6-E79D-4592-B183-1013CFDA48C9}"/>
                    </a:ext>
                  </a:extLst>
                </p:cNvPr>
                <p:cNvSpPr/>
                <p:nvPr/>
              </p:nvSpPr>
              <p:spPr>
                <a:xfrm>
                  <a:off x="3813717" y="2665141"/>
                  <a:ext cx="1516566" cy="646771"/>
                </a:xfrm>
                <a:custGeom>
                  <a:avLst/>
                  <a:gdLst>
                    <a:gd name="connsiteX0" fmla="*/ 0 w 1516566"/>
                    <a:gd name="connsiteY0" fmla="*/ 0 h 646771"/>
                    <a:gd name="connsiteX1" fmla="*/ 925551 w 1516566"/>
                    <a:gd name="connsiteY1" fmla="*/ 156117 h 646771"/>
                    <a:gd name="connsiteX2" fmla="*/ 1516566 w 1516566"/>
                    <a:gd name="connsiteY2" fmla="*/ 646771 h 646771"/>
                    <a:gd name="connsiteX0" fmla="*/ 0 w 1516566"/>
                    <a:gd name="connsiteY0" fmla="*/ 0 h 646771"/>
                    <a:gd name="connsiteX1" fmla="*/ 903248 w 1516566"/>
                    <a:gd name="connsiteY1" fmla="*/ 156117 h 646771"/>
                    <a:gd name="connsiteX2" fmla="*/ 1516566 w 1516566"/>
                    <a:gd name="connsiteY2" fmla="*/ 646771 h 646771"/>
                  </a:gdLst>
                  <a:ahLst/>
                  <a:cxnLst>
                    <a:cxn ang="0">
                      <a:pos x="connsiteX0" y="connsiteY0"/>
                    </a:cxn>
                    <a:cxn ang="0">
                      <a:pos x="connsiteX1" y="connsiteY1"/>
                    </a:cxn>
                    <a:cxn ang="0">
                      <a:pos x="connsiteX2" y="connsiteY2"/>
                    </a:cxn>
                  </a:cxnLst>
                  <a:rect l="l" t="t" r="r" b="b"/>
                  <a:pathLst>
                    <a:path w="1516566" h="646771">
                      <a:moveTo>
                        <a:pt x="0" y="0"/>
                      </a:moveTo>
                      <a:cubicBezTo>
                        <a:pt x="336395" y="24161"/>
                        <a:pt x="650487" y="48322"/>
                        <a:pt x="903248" y="156117"/>
                      </a:cubicBezTo>
                      <a:cubicBezTo>
                        <a:pt x="1156009" y="263912"/>
                        <a:pt x="1347439" y="455341"/>
                        <a:pt x="1516566" y="64677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64" name="Figura a mano libera 33">
                  <a:extLst>
                    <a:ext uri="{FF2B5EF4-FFF2-40B4-BE49-F238E27FC236}">
                      <a16:creationId xmlns:a16="http://schemas.microsoft.com/office/drawing/2014/main" id="{E049FF29-F6EF-4B44-B697-42925FA3DB83}"/>
                    </a:ext>
                  </a:extLst>
                </p:cNvPr>
                <p:cNvSpPr/>
                <p:nvPr/>
              </p:nvSpPr>
              <p:spPr>
                <a:xfrm>
                  <a:off x="3813717" y="5348869"/>
                  <a:ext cx="1516566" cy="646771"/>
                </a:xfrm>
                <a:custGeom>
                  <a:avLst/>
                  <a:gdLst>
                    <a:gd name="connsiteX0" fmla="*/ 0 w 1516566"/>
                    <a:gd name="connsiteY0" fmla="*/ 0 h 646771"/>
                    <a:gd name="connsiteX1" fmla="*/ 925551 w 1516566"/>
                    <a:gd name="connsiteY1" fmla="*/ 156117 h 646771"/>
                    <a:gd name="connsiteX2" fmla="*/ 1516566 w 1516566"/>
                    <a:gd name="connsiteY2" fmla="*/ 646771 h 646771"/>
                    <a:gd name="connsiteX0" fmla="*/ 0 w 1516566"/>
                    <a:gd name="connsiteY0" fmla="*/ 0 h 646771"/>
                    <a:gd name="connsiteX1" fmla="*/ 903248 w 1516566"/>
                    <a:gd name="connsiteY1" fmla="*/ 156117 h 646771"/>
                    <a:gd name="connsiteX2" fmla="*/ 1516566 w 1516566"/>
                    <a:gd name="connsiteY2" fmla="*/ 646771 h 646771"/>
                  </a:gdLst>
                  <a:ahLst/>
                  <a:cxnLst>
                    <a:cxn ang="0">
                      <a:pos x="connsiteX0" y="connsiteY0"/>
                    </a:cxn>
                    <a:cxn ang="0">
                      <a:pos x="connsiteX1" y="connsiteY1"/>
                    </a:cxn>
                    <a:cxn ang="0">
                      <a:pos x="connsiteX2" y="connsiteY2"/>
                    </a:cxn>
                  </a:cxnLst>
                  <a:rect l="l" t="t" r="r" b="b"/>
                  <a:pathLst>
                    <a:path w="1516566" h="646771">
                      <a:moveTo>
                        <a:pt x="0" y="0"/>
                      </a:moveTo>
                      <a:cubicBezTo>
                        <a:pt x="336395" y="24161"/>
                        <a:pt x="650487" y="48322"/>
                        <a:pt x="903248" y="156117"/>
                      </a:cubicBezTo>
                      <a:cubicBezTo>
                        <a:pt x="1156009" y="263912"/>
                        <a:pt x="1347439" y="455341"/>
                        <a:pt x="1516566" y="64677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cxnSp>
              <p:nvCxnSpPr>
                <p:cNvPr id="65" name="Connettore 1 34">
                  <a:extLst>
                    <a:ext uri="{FF2B5EF4-FFF2-40B4-BE49-F238E27FC236}">
                      <a16:creationId xmlns:a16="http://schemas.microsoft.com/office/drawing/2014/main" id="{F6D6B41F-EBB6-4D93-A9BF-A8E51FA59D67}"/>
                    </a:ext>
                  </a:extLst>
                </p:cNvPr>
                <p:cNvCxnSpPr>
                  <a:cxnSpLocks/>
                </p:cNvCxnSpPr>
                <p:nvPr/>
              </p:nvCxnSpPr>
              <p:spPr>
                <a:xfrm>
                  <a:off x="3836019" y="2631688"/>
                  <a:ext cx="0" cy="275063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ttore 1 35">
                  <a:extLst>
                    <a:ext uri="{FF2B5EF4-FFF2-40B4-BE49-F238E27FC236}">
                      <a16:creationId xmlns:a16="http://schemas.microsoft.com/office/drawing/2014/main" id="{2B0FED3E-8B88-45FB-AA3F-8A46783C915D}"/>
                    </a:ext>
                  </a:extLst>
                </p:cNvPr>
                <p:cNvCxnSpPr>
                  <a:cxnSpLocks/>
                </p:cNvCxnSpPr>
                <p:nvPr/>
              </p:nvCxnSpPr>
              <p:spPr>
                <a:xfrm>
                  <a:off x="5330283" y="3300761"/>
                  <a:ext cx="0" cy="27518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nettore 1 36">
                  <a:extLst>
                    <a:ext uri="{FF2B5EF4-FFF2-40B4-BE49-F238E27FC236}">
                      <a16:creationId xmlns:a16="http://schemas.microsoft.com/office/drawing/2014/main" id="{4207563A-9974-416C-BA0C-B8CC48E585B9}"/>
                    </a:ext>
                  </a:extLst>
                </p:cNvPr>
                <p:cNvCxnSpPr>
                  <a:cxnSpLocks/>
                </p:cNvCxnSpPr>
                <p:nvPr/>
              </p:nvCxnSpPr>
              <p:spPr>
                <a:xfrm flipH="1">
                  <a:off x="3512634" y="3088888"/>
                  <a:ext cx="30108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ttore 1 37">
                  <a:extLst>
                    <a:ext uri="{FF2B5EF4-FFF2-40B4-BE49-F238E27FC236}">
                      <a16:creationId xmlns:a16="http://schemas.microsoft.com/office/drawing/2014/main" id="{D1D0694B-87E9-459F-9B4D-DF7EF54A491F}"/>
                    </a:ext>
                  </a:extLst>
                </p:cNvPr>
                <p:cNvCxnSpPr>
                  <a:cxnSpLocks/>
                </p:cNvCxnSpPr>
                <p:nvPr/>
              </p:nvCxnSpPr>
              <p:spPr>
                <a:xfrm flipV="1">
                  <a:off x="3534936" y="3055436"/>
                  <a:ext cx="0" cy="261681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ttore 1 38">
                  <a:extLst>
                    <a:ext uri="{FF2B5EF4-FFF2-40B4-BE49-F238E27FC236}">
                      <a16:creationId xmlns:a16="http://schemas.microsoft.com/office/drawing/2014/main" id="{6192360A-BDC3-4E91-AE72-AA6D1798D323}"/>
                    </a:ext>
                  </a:extLst>
                </p:cNvPr>
                <p:cNvCxnSpPr>
                  <a:cxnSpLocks/>
                </p:cNvCxnSpPr>
                <p:nvPr/>
              </p:nvCxnSpPr>
              <p:spPr>
                <a:xfrm>
                  <a:off x="3512634" y="5651992"/>
                  <a:ext cx="1817649" cy="378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uppo 32">
                <a:extLst>
                  <a:ext uri="{FF2B5EF4-FFF2-40B4-BE49-F238E27FC236}">
                    <a16:creationId xmlns:a16="http://schemas.microsoft.com/office/drawing/2014/main" id="{4245C0DA-75D0-4B59-8C26-CCC17278F7E1}"/>
                  </a:ext>
                </a:extLst>
              </p:cNvPr>
              <p:cNvGrpSpPr/>
              <p:nvPr/>
            </p:nvGrpSpPr>
            <p:grpSpPr>
              <a:xfrm flipH="1">
                <a:off x="5326563" y="2627974"/>
                <a:ext cx="1817649" cy="3420935"/>
                <a:chOff x="3512634" y="2631688"/>
                <a:chExt cx="1817649" cy="3420935"/>
              </a:xfrm>
            </p:grpSpPr>
            <p:sp>
              <p:nvSpPr>
                <p:cNvPr id="34" name="Figura a mano libera 25">
                  <a:extLst>
                    <a:ext uri="{FF2B5EF4-FFF2-40B4-BE49-F238E27FC236}">
                      <a16:creationId xmlns:a16="http://schemas.microsoft.com/office/drawing/2014/main" id="{E268410B-B9D3-4153-8E18-EEF73D4F313A}"/>
                    </a:ext>
                  </a:extLst>
                </p:cNvPr>
                <p:cNvSpPr/>
                <p:nvPr/>
              </p:nvSpPr>
              <p:spPr>
                <a:xfrm>
                  <a:off x="3813717" y="2665141"/>
                  <a:ext cx="1516566" cy="646771"/>
                </a:xfrm>
                <a:custGeom>
                  <a:avLst/>
                  <a:gdLst>
                    <a:gd name="connsiteX0" fmla="*/ 0 w 1516566"/>
                    <a:gd name="connsiteY0" fmla="*/ 0 h 646771"/>
                    <a:gd name="connsiteX1" fmla="*/ 925551 w 1516566"/>
                    <a:gd name="connsiteY1" fmla="*/ 156117 h 646771"/>
                    <a:gd name="connsiteX2" fmla="*/ 1516566 w 1516566"/>
                    <a:gd name="connsiteY2" fmla="*/ 646771 h 646771"/>
                    <a:gd name="connsiteX0" fmla="*/ 0 w 1516566"/>
                    <a:gd name="connsiteY0" fmla="*/ 0 h 646771"/>
                    <a:gd name="connsiteX1" fmla="*/ 903248 w 1516566"/>
                    <a:gd name="connsiteY1" fmla="*/ 156117 h 646771"/>
                    <a:gd name="connsiteX2" fmla="*/ 1516566 w 1516566"/>
                    <a:gd name="connsiteY2" fmla="*/ 646771 h 646771"/>
                  </a:gdLst>
                  <a:ahLst/>
                  <a:cxnLst>
                    <a:cxn ang="0">
                      <a:pos x="connsiteX0" y="connsiteY0"/>
                    </a:cxn>
                    <a:cxn ang="0">
                      <a:pos x="connsiteX1" y="connsiteY1"/>
                    </a:cxn>
                    <a:cxn ang="0">
                      <a:pos x="connsiteX2" y="connsiteY2"/>
                    </a:cxn>
                  </a:cxnLst>
                  <a:rect l="l" t="t" r="r" b="b"/>
                  <a:pathLst>
                    <a:path w="1516566" h="646771">
                      <a:moveTo>
                        <a:pt x="0" y="0"/>
                      </a:moveTo>
                      <a:cubicBezTo>
                        <a:pt x="336395" y="24161"/>
                        <a:pt x="650487" y="48322"/>
                        <a:pt x="903248" y="156117"/>
                      </a:cubicBezTo>
                      <a:cubicBezTo>
                        <a:pt x="1156009" y="263912"/>
                        <a:pt x="1347439" y="455341"/>
                        <a:pt x="1516566" y="64677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35" name="Figura a mano libera 26">
                  <a:extLst>
                    <a:ext uri="{FF2B5EF4-FFF2-40B4-BE49-F238E27FC236}">
                      <a16:creationId xmlns:a16="http://schemas.microsoft.com/office/drawing/2014/main" id="{E90B9968-8CD0-4592-9F54-D9CC5EAF561C}"/>
                    </a:ext>
                  </a:extLst>
                </p:cNvPr>
                <p:cNvSpPr/>
                <p:nvPr/>
              </p:nvSpPr>
              <p:spPr>
                <a:xfrm>
                  <a:off x="3813717" y="5348869"/>
                  <a:ext cx="1516566" cy="646771"/>
                </a:xfrm>
                <a:custGeom>
                  <a:avLst/>
                  <a:gdLst>
                    <a:gd name="connsiteX0" fmla="*/ 0 w 1516566"/>
                    <a:gd name="connsiteY0" fmla="*/ 0 h 646771"/>
                    <a:gd name="connsiteX1" fmla="*/ 925551 w 1516566"/>
                    <a:gd name="connsiteY1" fmla="*/ 156117 h 646771"/>
                    <a:gd name="connsiteX2" fmla="*/ 1516566 w 1516566"/>
                    <a:gd name="connsiteY2" fmla="*/ 646771 h 646771"/>
                    <a:gd name="connsiteX0" fmla="*/ 0 w 1516566"/>
                    <a:gd name="connsiteY0" fmla="*/ 0 h 646771"/>
                    <a:gd name="connsiteX1" fmla="*/ 903248 w 1516566"/>
                    <a:gd name="connsiteY1" fmla="*/ 156117 h 646771"/>
                    <a:gd name="connsiteX2" fmla="*/ 1516566 w 1516566"/>
                    <a:gd name="connsiteY2" fmla="*/ 646771 h 646771"/>
                  </a:gdLst>
                  <a:ahLst/>
                  <a:cxnLst>
                    <a:cxn ang="0">
                      <a:pos x="connsiteX0" y="connsiteY0"/>
                    </a:cxn>
                    <a:cxn ang="0">
                      <a:pos x="connsiteX1" y="connsiteY1"/>
                    </a:cxn>
                    <a:cxn ang="0">
                      <a:pos x="connsiteX2" y="connsiteY2"/>
                    </a:cxn>
                  </a:cxnLst>
                  <a:rect l="l" t="t" r="r" b="b"/>
                  <a:pathLst>
                    <a:path w="1516566" h="646771">
                      <a:moveTo>
                        <a:pt x="0" y="0"/>
                      </a:moveTo>
                      <a:cubicBezTo>
                        <a:pt x="336395" y="24161"/>
                        <a:pt x="650487" y="48322"/>
                        <a:pt x="903248" y="156117"/>
                      </a:cubicBezTo>
                      <a:cubicBezTo>
                        <a:pt x="1156009" y="263912"/>
                        <a:pt x="1347439" y="455341"/>
                        <a:pt x="1516566" y="64677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cxnSp>
              <p:nvCxnSpPr>
                <p:cNvPr id="36" name="Connettore 1 27">
                  <a:extLst>
                    <a:ext uri="{FF2B5EF4-FFF2-40B4-BE49-F238E27FC236}">
                      <a16:creationId xmlns:a16="http://schemas.microsoft.com/office/drawing/2014/main" id="{FD1E3993-FFEF-4758-A8A5-D4004858A385}"/>
                    </a:ext>
                  </a:extLst>
                </p:cNvPr>
                <p:cNvCxnSpPr>
                  <a:cxnSpLocks/>
                </p:cNvCxnSpPr>
                <p:nvPr/>
              </p:nvCxnSpPr>
              <p:spPr>
                <a:xfrm>
                  <a:off x="3836019" y="2631688"/>
                  <a:ext cx="0" cy="275063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ttore 1 28">
                  <a:extLst>
                    <a:ext uri="{FF2B5EF4-FFF2-40B4-BE49-F238E27FC236}">
                      <a16:creationId xmlns:a16="http://schemas.microsoft.com/office/drawing/2014/main" id="{0671A0AC-6889-4825-B1FC-35E415F51056}"/>
                    </a:ext>
                  </a:extLst>
                </p:cNvPr>
                <p:cNvCxnSpPr>
                  <a:cxnSpLocks/>
                </p:cNvCxnSpPr>
                <p:nvPr/>
              </p:nvCxnSpPr>
              <p:spPr>
                <a:xfrm>
                  <a:off x="5330283" y="3300761"/>
                  <a:ext cx="0" cy="27518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ttore 1 29">
                  <a:extLst>
                    <a:ext uri="{FF2B5EF4-FFF2-40B4-BE49-F238E27FC236}">
                      <a16:creationId xmlns:a16="http://schemas.microsoft.com/office/drawing/2014/main" id="{69A54432-4AEA-4C29-861B-4F2FE49CE1EB}"/>
                    </a:ext>
                  </a:extLst>
                </p:cNvPr>
                <p:cNvCxnSpPr>
                  <a:cxnSpLocks/>
                </p:cNvCxnSpPr>
                <p:nvPr/>
              </p:nvCxnSpPr>
              <p:spPr>
                <a:xfrm flipH="1">
                  <a:off x="3512634" y="3088888"/>
                  <a:ext cx="30108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ttore 1 30">
                  <a:extLst>
                    <a:ext uri="{FF2B5EF4-FFF2-40B4-BE49-F238E27FC236}">
                      <a16:creationId xmlns:a16="http://schemas.microsoft.com/office/drawing/2014/main" id="{8809459D-071B-4030-8276-9D6419791EE0}"/>
                    </a:ext>
                  </a:extLst>
                </p:cNvPr>
                <p:cNvCxnSpPr>
                  <a:cxnSpLocks/>
                </p:cNvCxnSpPr>
                <p:nvPr/>
              </p:nvCxnSpPr>
              <p:spPr>
                <a:xfrm flipV="1">
                  <a:off x="3534936" y="3055436"/>
                  <a:ext cx="0" cy="261681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ttore 1 31">
                  <a:extLst>
                    <a:ext uri="{FF2B5EF4-FFF2-40B4-BE49-F238E27FC236}">
                      <a16:creationId xmlns:a16="http://schemas.microsoft.com/office/drawing/2014/main" id="{33FE4714-157C-481C-A86E-FA739B6F792E}"/>
                    </a:ext>
                  </a:extLst>
                </p:cNvPr>
                <p:cNvCxnSpPr>
                  <a:cxnSpLocks/>
                </p:cNvCxnSpPr>
                <p:nvPr/>
              </p:nvCxnSpPr>
              <p:spPr>
                <a:xfrm>
                  <a:off x="3512634" y="5651992"/>
                  <a:ext cx="1817649" cy="378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 name="Ovale 30">
              <a:extLst>
                <a:ext uri="{FF2B5EF4-FFF2-40B4-BE49-F238E27FC236}">
                  <a16:creationId xmlns:a16="http://schemas.microsoft.com/office/drawing/2014/main" id="{63416C26-6EF5-4F51-A4DA-8DEE11FC20EF}"/>
                </a:ext>
              </a:extLst>
            </p:cNvPr>
            <p:cNvSpPr/>
            <p:nvPr/>
          </p:nvSpPr>
          <p:spPr>
            <a:xfrm>
              <a:off x="5701985" y="4003291"/>
              <a:ext cx="2653990" cy="2653990"/>
            </a:xfrm>
            <a:prstGeom prst="ellipse">
              <a:avLst/>
            </a:prstGeom>
            <a:solidFill>
              <a:srgbClr val="FF0000"/>
            </a:solidFill>
            <a:ln w="1047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rPr>
                <a:t>LG</a:t>
              </a:r>
            </a:p>
          </p:txBody>
        </p:sp>
      </p:grpSp>
    </p:spTree>
    <p:extLst>
      <p:ext uri="{BB962C8B-B14F-4D97-AF65-F5344CB8AC3E}">
        <p14:creationId xmlns:p14="http://schemas.microsoft.com/office/powerpoint/2010/main" val="2285829963"/>
      </p:ext>
    </p:extLst>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E5351D5-61EF-B24D-9235-2783BD08F651}"/>
              </a:ext>
            </a:extLst>
          </p:cNvPr>
          <p:cNvSpPr>
            <a:spLocks noGrp="1"/>
          </p:cNvSpPr>
          <p:nvPr>
            <p:ph idx="1"/>
          </p:nvPr>
        </p:nvSpPr>
        <p:spPr/>
        <p:txBody>
          <a:bodyPr>
            <a:normAutofit/>
          </a:bodyPr>
          <a:lstStyle/>
          <a:p>
            <a:pPr marL="0" indent="0">
              <a:buNone/>
            </a:pPr>
            <a:r>
              <a:rPr lang="it-IT" b="1" dirty="0">
                <a:latin typeface="Posterama" panose="020B0504020200020000" pitchFamily="34" charset="0"/>
                <a:cs typeface="Posterama" panose="020B0504020200020000" pitchFamily="34" charset="0"/>
              </a:rPr>
              <a:t>Indice di Operatività </a:t>
            </a:r>
            <a:r>
              <a:rPr lang="it-IT" b="1" i="1" dirty="0">
                <a:latin typeface="Posterama" panose="020B0504020200020000" pitchFamily="34" charset="0"/>
                <a:cs typeface="Posterama" panose="020B0504020200020000" pitchFamily="34" charset="0"/>
              </a:rPr>
              <a:t>strutturale</a:t>
            </a:r>
            <a:r>
              <a:rPr lang="it-IT" b="1" dirty="0">
                <a:latin typeface="Posterama" panose="020B0504020200020000" pitchFamily="34" charset="0"/>
                <a:cs typeface="Posterama" panose="020B0504020200020000" pitchFamily="34" charset="0"/>
              </a:rPr>
              <a:t> del Contesto Territoriale (IOCT)</a:t>
            </a:r>
          </a:p>
          <a:p>
            <a:pPr>
              <a:spcAft>
                <a:spcPts val="900"/>
              </a:spcAft>
            </a:pPr>
            <a:r>
              <a:rPr lang="it-IT" sz="1800" dirty="0">
                <a:latin typeface="Posterama" panose="020B0504020200020000" pitchFamily="34" charset="0"/>
                <a:cs typeface="Posterama" panose="020B0504020200020000" pitchFamily="34" charset="0"/>
              </a:rPr>
              <a:t>Individuazione del Sistema di Gestione dell’Emergenza</a:t>
            </a:r>
          </a:p>
          <a:p>
            <a:pPr>
              <a:spcAft>
                <a:spcPts val="900"/>
              </a:spcAft>
            </a:pPr>
            <a:r>
              <a:rPr lang="it-IT" sz="1800" dirty="0">
                <a:latin typeface="Posterama" panose="020B0504020200020000" pitchFamily="34" charset="0"/>
                <a:cs typeface="Posterama" panose="020B0504020200020000" pitchFamily="34" charset="0"/>
              </a:rPr>
              <a:t>Analisi di pericolosità sismica</a:t>
            </a:r>
          </a:p>
          <a:p>
            <a:pPr>
              <a:spcAft>
                <a:spcPts val="900"/>
              </a:spcAft>
            </a:pPr>
            <a:r>
              <a:rPr lang="it-IT" sz="1800" dirty="0">
                <a:latin typeface="Posterama" panose="020B0504020200020000" pitchFamily="34" charset="0"/>
                <a:cs typeface="Posterama" panose="020B0504020200020000" pitchFamily="34" charset="0"/>
              </a:rPr>
              <a:t>Analisi di pericolosità vulcanica</a:t>
            </a:r>
          </a:p>
          <a:p>
            <a:pPr>
              <a:spcAft>
                <a:spcPts val="900"/>
              </a:spcAft>
            </a:pPr>
            <a:r>
              <a:rPr lang="it-IT" sz="1800" dirty="0">
                <a:latin typeface="Posterama" panose="020B0504020200020000" pitchFamily="34" charset="0"/>
                <a:cs typeface="Posterama" panose="020B0504020200020000" pitchFamily="34" charset="0"/>
              </a:rPr>
              <a:t>Valutazione del danno per gli edifici strategici fondamentali</a:t>
            </a:r>
          </a:p>
          <a:p>
            <a:pPr>
              <a:spcAft>
                <a:spcPts val="900"/>
              </a:spcAft>
            </a:pPr>
            <a:r>
              <a:rPr lang="it-IT" sz="1800" dirty="0">
                <a:latin typeface="Posterama" panose="020B0504020200020000" pitchFamily="34" charset="0"/>
                <a:cs typeface="Posterama" panose="020B0504020200020000" pitchFamily="34" charset="0"/>
              </a:rPr>
              <a:t>Valutazione del sistema delle connessioni (strade)</a:t>
            </a:r>
          </a:p>
          <a:p>
            <a:pPr>
              <a:spcAft>
                <a:spcPts val="900"/>
              </a:spcAft>
            </a:pPr>
            <a:r>
              <a:rPr lang="it-IT" sz="1800" dirty="0">
                <a:latin typeface="Posterama" panose="020B0504020200020000" pitchFamily="34" charset="0"/>
                <a:cs typeface="Posterama" panose="020B0504020200020000" pitchFamily="34" charset="0"/>
              </a:rPr>
              <a:t>Calcolo Indice di operatività strutturale e Classe di operatività</a:t>
            </a:r>
          </a:p>
          <a:p>
            <a:pPr marL="0" indent="0">
              <a:buNone/>
            </a:pPr>
            <a:endParaRPr lang="it-IT" b="1" dirty="0">
              <a:latin typeface="Posterama" panose="020B0504020200020000" pitchFamily="34" charset="0"/>
              <a:cs typeface="Posterama" panose="020B0504020200020000" pitchFamily="34" charset="0"/>
            </a:endParaRPr>
          </a:p>
          <a:p>
            <a:pPr marL="0" indent="0">
              <a:buNone/>
            </a:pPr>
            <a:endParaRPr lang="it-IT" dirty="0">
              <a:latin typeface="Posterama" panose="020B0504020200020000" pitchFamily="34" charset="0"/>
              <a:cs typeface="Posterama" panose="020B0504020200020000" pitchFamily="34" charset="0"/>
            </a:endParaRPr>
          </a:p>
        </p:txBody>
      </p:sp>
      <p:sp>
        <p:nvSpPr>
          <p:cNvPr id="2" name="Titolo 1">
            <a:extLst>
              <a:ext uri="{FF2B5EF4-FFF2-40B4-BE49-F238E27FC236}">
                <a16:creationId xmlns:a16="http://schemas.microsoft.com/office/drawing/2014/main" id="{0A609501-BD16-5F47-9EDA-F265C221DE08}"/>
              </a:ext>
            </a:extLst>
          </p:cNvPr>
          <p:cNvSpPr>
            <a:spLocks noGrp="1"/>
          </p:cNvSpPr>
          <p:nvPr>
            <p:ph type="title"/>
          </p:nvPr>
        </p:nvSpPr>
        <p:spPr/>
        <p:txBody>
          <a:bodyPr>
            <a:normAutofit/>
          </a:bodyPr>
          <a:lstStyle/>
          <a:p>
            <a:r>
              <a:rPr lang="it-IT" dirty="0">
                <a:latin typeface="Posterama" panose="020B0504020200020000" pitchFamily="34" charset="0"/>
                <a:cs typeface="Posterama" panose="020B0504020200020000" pitchFamily="34" charset="0"/>
              </a:rPr>
              <a:t>OPERATIVITA’ DEL CT</a:t>
            </a:r>
          </a:p>
        </p:txBody>
      </p:sp>
      <p:sp>
        <p:nvSpPr>
          <p:cNvPr id="37" name="Ovale 36">
            <a:extLst>
              <a:ext uri="{FF2B5EF4-FFF2-40B4-BE49-F238E27FC236}">
                <a16:creationId xmlns:a16="http://schemas.microsoft.com/office/drawing/2014/main" id="{40D35F9F-7D6D-874F-BB8A-2A6C35544CBB}"/>
              </a:ext>
            </a:extLst>
          </p:cNvPr>
          <p:cNvSpPr/>
          <p:nvPr/>
        </p:nvSpPr>
        <p:spPr>
          <a:xfrm>
            <a:off x="7717868" y="2539867"/>
            <a:ext cx="410376" cy="410376"/>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tx1"/>
                </a:solidFill>
              </a:rPr>
              <a:t>LG</a:t>
            </a:r>
          </a:p>
        </p:txBody>
      </p:sp>
      <p:sp>
        <p:nvSpPr>
          <p:cNvPr id="38" name="Ovale 37">
            <a:extLst>
              <a:ext uri="{FF2B5EF4-FFF2-40B4-BE49-F238E27FC236}">
                <a16:creationId xmlns:a16="http://schemas.microsoft.com/office/drawing/2014/main" id="{59864137-846A-634D-9E03-F4EF20E8AF43}"/>
              </a:ext>
            </a:extLst>
          </p:cNvPr>
          <p:cNvSpPr/>
          <p:nvPr/>
        </p:nvSpPr>
        <p:spPr>
          <a:xfrm>
            <a:off x="7717868" y="2958537"/>
            <a:ext cx="410376" cy="410376"/>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tx1"/>
                </a:solidFill>
              </a:rPr>
              <a:t>LG</a:t>
            </a:r>
          </a:p>
        </p:txBody>
      </p:sp>
      <p:sp>
        <p:nvSpPr>
          <p:cNvPr id="39" name="Ovale 38">
            <a:extLst>
              <a:ext uri="{FF2B5EF4-FFF2-40B4-BE49-F238E27FC236}">
                <a16:creationId xmlns:a16="http://schemas.microsoft.com/office/drawing/2014/main" id="{3FE930AF-74E9-414D-AF8F-AD7CCC335E54}"/>
              </a:ext>
            </a:extLst>
          </p:cNvPr>
          <p:cNvSpPr/>
          <p:nvPr/>
        </p:nvSpPr>
        <p:spPr>
          <a:xfrm>
            <a:off x="7717868" y="3377208"/>
            <a:ext cx="410376" cy="410376"/>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tx1"/>
                </a:solidFill>
              </a:rPr>
              <a:t>LG</a:t>
            </a:r>
          </a:p>
        </p:txBody>
      </p:sp>
      <p:sp>
        <p:nvSpPr>
          <p:cNvPr id="40" name="Ovale 39">
            <a:extLst>
              <a:ext uri="{FF2B5EF4-FFF2-40B4-BE49-F238E27FC236}">
                <a16:creationId xmlns:a16="http://schemas.microsoft.com/office/drawing/2014/main" id="{9EE1BFAD-F35E-474D-8490-F492CED3B444}"/>
              </a:ext>
            </a:extLst>
          </p:cNvPr>
          <p:cNvSpPr/>
          <p:nvPr/>
        </p:nvSpPr>
        <p:spPr>
          <a:xfrm>
            <a:off x="7717868" y="3795878"/>
            <a:ext cx="410376" cy="410376"/>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tx1"/>
                </a:solidFill>
              </a:rPr>
              <a:t>LG</a:t>
            </a:r>
          </a:p>
        </p:txBody>
      </p:sp>
      <p:sp>
        <p:nvSpPr>
          <p:cNvPr id="41" name="Ovale 40">
            <a:extLst>
              <a:ext uri="{FF2B5EF4-FFF2-40B4-BE49-F238E27FC236}">
                <a16:creationId xmlns:a16="http://schemas.microsoft.com/office/drawing/2014/main" id="{9EB4FDC2-EFC6-FE4F-AD9A-1A6F40BD3664}"/>
              </a:ext>
            </a:extLst>
          </p:cNvPr>
          <p:cNvSpPr/>
          <p:nvPr/>
        </p:nvSpPr>
        <p:spPr>
          <a:xfrm>
            <a:off x="7717868" y="4214548"/>
            <a:ext cx="410376" cy="410376"/>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tx1"/>
                </a:solidFill>
              </a:rPr>
              <a:t>LG</a:t>
            </a:r>
          </a:p>
        </p:txBody>
      </p:sp>
      <p:sp>
        <p:nvSpPr>
          <p:cNvPr id="43" name="Ovale 42">
            <a:extLst>
              <a:ext uri="{FF2B5EF4-FFF2-40B4-BE49-F238E27FC236}">
                <a16:creationId xmlns:a16="http://schemas.microsoft.com/office/drawing/2014/main" id="{D92ACFBB-10E0-B44B-B007-E43481C9B411}"/>
              </a:ext>
            </a:extLst>
          </p:cNvPr>
          <p:cNvSpPr/>
          <p:nvPr/>
        </p:nvSpPr>
        <p:spPr>
          <a:xfrm>
            <a:off x="7717868" y="4633218"/>
            <a:ext cx="410376" cy="410376"/>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tx1"/>
                </a:solidFill>
              </a:rPr>
              <a:t>LG</a:t>
            </a:r>
          </a:p>
        </p:txBody>
      </p:sp>
      <p:sp>
        <p:nvSpPr>
          <p:cNvPr id="47" name="Ovale 46">
            <a:extLst>
              <a:ext uri="{FF2B5EF4-FFF2-40B4-BE49-F238E27FC236}">
                <a16:creationId xmlns:a16="http://schemas.microsoft.com/office/drawing/2014/main" id="{503BC176-8136-8C48-9558-D0473CDADFB8}"/>
              </a:ext>
            </a:extLst>
          </p:cNvPr>
          <p:cNvSpPr/>
          <p:nvPr/>
        </p:nvSpPr>
        <p:spPr>
          <a:xfrm>
            <a:off x="8226958" y="4657233"/>
            <a:ext cx="410376" cy="410376"/>
          </a:xfrm>
          <a:prstGeom prst="ellipse">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rPr>
              <a:t>SW</a:t>
            </a:r>
          </a:p>
        </p:txBody>
      </p:sp>
      <p:sp>
        <p:nvSpPr>
          <p:cNvPr id="48" name="Ovale 47">
            <a:extLst>
              <a:ext uri="{FF2B5EF4-FFF2-40B4-BE49-F238E27FC236}">
                <a16:creationId xmlns:a16="http://schemas.microsoft.com/office/drawing/2014/main" id="{BC2CA99C-A159-394A-8409-9F263A119E4E}"/>
              </a:ext>
            </a:extLst>
          </p:cNvPr>
          <p:cNvSpPr/>
          <p:nvPr/>
        </p:nvSpPr>
        <p:spPr>
          <a:xfrm>
            <a:off x="8226958" y="4222842"/>
            <a:ext cx="410376" cy="410376"/>
          </a:xfrm>
          <a:prstGeom prst="ellipse">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rPr>
              <a:t>SW</a:t>
            </a:r>
          </a:p>
        </p:txBody>
      </p:sp>
    </p:spTree>
    <p:extLst>
      <p:ext uri="{BB962C8B-B14F-4D97-AF65-F5344CB8AC3E}">
        <p14:creationId xmlns:p14="http://schemas.microsoft.com/office/powerpoint/2010/main" val="3720688908"/>
      </p:ext>
    </p:extLst>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CE33C981-CE04-4846-99A1-E9B2065B4F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370" y="2748446"/>
            <a:ext cx="4673960" cy="3050525"/>
          </a:xfrm>
          <a:prstGeom prst="rect">
            <a:avLst/>
          </a:prstGeom>
        </p:spPr>
      </p:pic>
      <p:sp>
        <p:nvSpPr>
          <p:cNvPr id="3" name="Segnaposto contenuto 2">
            <a:extLst>
              <a:ext uri="{FF2B5EF4-FFF2-40B4-BE49-F238E27FC236}">
                <a16:creationId xmlns:a16="http://schemas.microsoft.com/office/drawing/2014/main" id="{0E5351D5-61EF-B24D-9235-2783BD08F651}"/>
              </a:ext>
            </a:extLst>
          </p:cNvPr>
          <p:cNvSpPr>
            <a:spLocks noGrp="1"/>
          </p:cNvSpPr>
          <p:nvPr>
            <p:ph idx="1"/>
          </p:nvPr>
        </p:nvSpPr>
        <p:spPr/>
        <p:txBody>
          <a:bodyPr>
            <a:normAutofit/>
          </a:bodyPr>
          <a:lstStyle/>
          <a:p>
            <a:pPr marL="0" indent="0">
              <a:buNone/>
            </a:pPr>
            <a:r>
              <a:rPr lang="it-IT" b="1" dirty="0">
                <a:latin typeface="Posterama" panose="020B0504020200020000" pitchFamily="34" charset="0"/>
                <a:cs typeface="Posterama" panose="020B0504020200020000" pitchFamily="34" charset="0"/>
              </a:rPr>
              <a:t>Indice di Operatività </a:t>
            </a:r>
            <a:r>
              <a:rPr lang="it-IT" b="1" i="1" dirty="0">
                <a:latin typeface="Posterama" panose="020B0504020200020000" pitchFamily="34" charset="0"/>
                <a:cs typeface="Posterama" panose="020B0504020200020000" pitchFamily="34" charset="0"/>
              </a:rPr>
              <a:t>strutturale</a:t>
            </a:r>
            <a:r>
              <a:rPr lang="it-IT" b="1" dirty="0">
                <a:latin typeface="Posterama" panose="020B0504020200020000" pitchFamily="34" charset="0"/>
                <a:cs typeface="Posterama" panose="020B0504020200020000" pitchFamily="34" charset="0"/>
              </a:rPr>
              <a:t> del Contesto Territoriale (IOCT)</a:t>
            </a:r>
          </a:p>
          <a:p>
            <a:pPr marL="0" indent="0">
              <a:buNone/>
            </a:pPr>
            <a:endParaRPr lang="it-IT" dirty="0">
              <a:latin typeface="Posterama" panose="020B0504020200020000" pitchFamily="34" charset="0"/>
              <a:cs typeface="Posterama" panose="020B0504020200020000" pitchFamily="34" charset="0"/>
            </a:endParaRPr>
          </a:p>
        </p:txBody>
      </p:sp>
      <p:sp>
        <p:nvSpPr>
          <p:cNvPr id="2" name="Titolo 1">
            <a:extLst>
              <a:ext uri="{FF2B5EF4-FFF2-40B4-BE49-F238E27FC236}">
                <a16:creationId xmlns:a16="http://schemas.microsoft.com/office/drawing/2014/main" id="{0A609501-BD16-5F47-9EDA-F265C221DE08}"/>
              </a:ext>
            </a:extLst>
          </p:cNvPr>
          <p:cNvSpPr>
            <a:spLocks noGrp="1"/>
          </p:cNvSpPr>
          <p:nvPr>
            <p:ph type="title"/>
          </p:nvPr>
        </p:nvSpPr>
        <p:spPr/>
        <p:txBody>
          <a:bodyPr>
            <a:normAutofit/>
          </a:bodyPr>
          <a:lstStyle/>
          <a:p>
            <a:r>
              <a:rPr lang="it-IT" dirty="0">
                <a:latin typeface="Posterama" panose="020B0504020200020000" pitchFamily="34" charset="0"/>
                <a:cs typeface="Posterama" panose="020B0504020200020000" pitchFamily="34" charset="0"/>
              </a:rPr>
              <a:t>OPERATIVITA’ DEL CT</a:t>
            </a:r>
          </a:p>
        </p:txBody>
      </p:sp>
      <p:sp>
        <p:nvSpPr>
          <p:cNvPr id="40" name="Callout 6 39">
            <a:extLst>
              <a:ext uri="{FF2B5EF4-FFF2-40B4-BE49-F238E27FC236}">
                <a16:creationId xmlns:a16="http://schemas.microsoft.com/office/drawing/2014/main" id="{4DEBE9A0-FC3A-AD4D-B482-018BC60BF3EE}"/>
              </a:ext>
            </a:extLst>
          </p:cNvPr>
          <p:cNvSpPr/>
          <p:nvPr/>
        </p:nvSpPr>
        <p:spPr>
          <a:xfrm flipH="1">
            <a:off x="3430737" y="5190796"/>
            <a:ext cx="715750" cy="308999"/>
          </a:xfrm>
          <a:prstGeom prst="accentCallout2">
            <a:avLst>
              <a:gd name="adj1" fmla="val 48046"/>
              <a:gd name="adj2" fmla="val 106169"/>
              <a:gd name="adj3" fmla="val 37786"/>
              <a:gd name="adj4" fmla="val 129586"/>
              <a:gd name="adj5" fmla="val -59118"/>
              <a:gd name="adj6" fmla="val 328446"/>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50" b="1" dirty="0">
                <a:solidFill>
                  <a:schemeClr val="tx1"/>
                </a:solidFill>
                <a:latin typeface="Futura Medium" panose="020B0602020204020303" pitchFamily="34" charset="-79"/>
                <a:cs typeface="Futura Medium" panose="020B0602020204020303" pitchFamily="34" charset="-79"/>
              </a:rPr>
              <a:t>IOCT</a:t>
            </a:r>
          </a:p>
        </p:txBody>
      </p:sp>
      <p:sp>
        <p:nvSpPr>
          <p:cNvPr id="41" name="Callout 6 40">
            <a:extLst>
              <a:ext uri="{FF2B5EF4-FFF2-40B4-BE49-F238E27FC236}">
                <a16:creationId xmlns:a16="http://schemas.microsoft.com/office/drawing/2014/main" id="{4BDCFF37-558A-CD43-9FA6-995E4B192D08}"/>
              </a:ext>
            </a:extLst>
          </p:cNvPr>
          <p:cNvSpPr/>
          <p:nvPr/>
        </p:nvSpPr>
        <p:spPr>
          <a:xfrm flipH="1">
            <a:off x="3180884" y="2798668"/>
            <a:ext cx="1608398" cy="672244"/>
          </a:xfrm>
          <a:prstGeom prst="accentCallout2">
            <a:avLst>
              <a:gd name="adj1" fmla="val 51857"/>
              <a:gd name="adj2" fmla="val 98287"/>
              <a:gd name="adj3" fmla="val 64467"/>
              <a:gd name="adj4" fmla="val 131118"/>
              <a:gd name="adj5" fmla="val 72115"/>
              <a:gd name="adj6" fmla="val 15710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350" dirty="0">
                <a:solidFill>
                  <a:schemeClr val="tx1"/>
                </a:solidFill>
                <a:latin typeface="Posterama" panose="020B0504020200020000" pitchFamily="34" charset="0"/>
                <a:cs typeface="Posterama" panose="020B0504020200020000" pitchFamily="34" charset="0"/>
              </a:rPr>
              <a:t>COSTO PER MASSIMA OPERATIVITA’</a:t>
            </a:r>
          </a:p>
        </p:txBody>
      </p:sp>
      <p:sp>
        <p:nvSpPr>
          <p:cNvPr id="42" name="Callout 6 41">
            <a:extLst>
              <a:ext uri="{FF2B5EF4-FFF2-40B4-BE49-F238E27FC236}">
                <a16:creationId xmlns:a16="http://schemas.microsoft.com/office/drawing/2014/main" id="{6E8CC5EB-AD64-274C-AA57-8B7CFBCE395A}"/>
              </a:ext>
            </a:extLst>
          </p:cNvPr>
          <p:cNvSpPr/>
          <p:nvPr/>
        </p:nvSpPr>
        <p:spPr>
          <a:xfrm flipH="1">
            <a:off x="136528" y="5489972"/>
            <a:ext cx="1061240" cy="308999"/>
          </a:xfrm>
          <a:prstGeom prst="accentCallout2">
            <a:avLst>
              <a:gd name="adj1" fmla="val 58290"/>
              <a:gd name="adj2" fmla="val 4467"/>
              <a:gd name="adj3" fmla="val 58273"/>
              <a:gd name="adj4" fmla="val -44809"/>
              <a:gd name="adj5" fmla="val -150079"/>
              <a:gd name="adj6" fmla="val -20032"/>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50" i="1" dirty="0">
                <a:solidFill>
                  <a:schemeClr val="tx1"/>
                </a:solidFill>
                <a:latin typeface="Posterama" panose="020B0504020200020000" pitchFamily="34" charset="0"/>
                <a:cs typeface="Posterama" panose="020B0504020200020000" pitchFamily="34" charset="0"/>
              </a:rPr>
              <a:t>classe A</a:t>
            </a:r>
          </a:p>
        </p:txBody>
      </p:sp>
      <p:sp>
        <p:nvSpPr>
          <p:cNvPr id="27" name="Figura a mano libera 6">
            <a:extLst>
              <a:ext uri="{FF2B5EF4-FFF2-40B4-BE49-F238E27FC236}">
                <a16:creationId xmlns:a16="http://schemas.microsoft.com/office/drawing/2014/main" id="{3434BB14-5B27-4066-AC9D-51B4C6E3647B}"/>
              </a:ext>
            </a:extLst>
          </p:cNvPr>
          <p:cNvSpPr/>
          <p:nvPr/>
        </p:nvSpPr>
        <p:spPr>
          <a:xfrm>
            <a:off x="1156063" y="3640273"/>
            <a:ext cx="2126734" cy="1893391"/>
          </a:xfrm>
          <a:custGeom>
            <a:avLst/>
            <a:gdLst>
              <a:gd name="connsiteX0" fmla="*/ 0 w 2374900"/>
              <a:gd name="connsiteY0" fmla="*/ 142875 h 2147474"/>
              <a:gd name="connsiteX1" fmla="*/ 1181100 w 2374900"/>
              <a:gd name="connsiteY1" fmla="*/ 0 h 2147474"/>
              <a:gd name="connsiteX2" fmla="*/ 2374900 w 2374900"/>
              <a:gd name="connsiteY2" fmla="*/ 149225 h 2147474"/>
              <a:gd name="connsiteX3" fmla="*/ 1736725 w 2374900"/>
              <a:gd name="connsiteY3" fmla="*/ 1146175 h 2147474"/>
              <a:gd name="connsiteX4" fmla="*/ 1200454 w 2374900"/>
              <a:gd name="connsiteY4" fmla="*/ 2147474 h 2147474"/>
              <a:gd name="connsiteX5" fmla="*/ 611731 w 2374900"/>
              <a:gd name="connsiteY5" fmla="*/ 1178795 h 2147474"/>
              <a:gd name="connsiteX6" fmla="*/ 0 w 2374900"/>
              <a:gd name="connsiteY6" fmla="*/ 142875 h 2147474"/>
              <a:gd name="connsiteX0" fmla="*/ 0 w 2374900"/>
              <a:gd name="connsiteY0" fmla="*/ 0 h 2004599"/>
              <a:gd name="connsiteX1" fmla="*/ 1224643 w 2374900"/>
              <a:gd name="connsiteY1" fmla="*/ 397057 h 2004599"/>
              <a:gd name="connsiteX2" fmla="*/ 2374900 w 2374900"/>
              <a:gd name="connsiteY2" fmla="*/ 6350 h 2004599"/>
              <a:gd name="connsiteX3" fmla="*/ 1736725 w 2374900"/>
              <a:gd name="connsiteY3" fmla="*/ 1003300 h 2004599"/>
              <a:gd name="connsiteX4" fmla="*/ 1200454 w 2374900"/>
              <a:gd name="connsiteY4" fmla="*/ 2004599 h 2004599"/>
              <a:gd name="connsiteX5" fmla="*/ 611731 w 2374900"/>
              <a:gd name="connsiteY5" fmla="*/ 1035920 h 2004599"/>
              <a:gd name="connsiteX6" fmla="*/ 0 w 2374900"/>
              <a:gd name="connsiteY6" fmla="*/ 0 h 2004599"/>
              <a:gd name="connsiteX0" fmla="*/ 0 w 2479402"/>
              <a:gd name="connsiteY0" fmla="*/ 19776 h 2024375"/>
              <a:gd name="connsiteX1" fmla="*/ 1224643 w 2479402"/>
              <a:gd name="connsiteY1" fmla="*/ 416833 h 2024375"/>
              <a:gd name="connsiteX2" fmla="*/ 2479402 w 2479402"/>
              <a:gd name="connsiteY2" fmla="*/ 0 h 2024375"/>
              <a:gd name="connsiteX3" fmla="*/ 1736725 w 2479402"/>
              <a:gd name="connsiteY3" fmla="*/ 1023076 h 2024375"/>
              <a:gd name="connsiteX4" fmla="*/ 1200454 w 2479402"/>
              <a:gd name="connsiteY4" fmla="*/ 2024375 h 2024375"/>
              <a:gd name="connsiteX5" fmla="*/ 611731 w 2479402"/>
              <a:gd name="connsiteY5" fmla="*/ 1055696 h 2024375"/>
              <a:gd name="connsiteX6" fmla="*/ 0 w 2479402"/>
              <a:gd name="connsiteY6" fmla="*/ 19776 h 2024375"/>
              <a:gd name="connsiteX0" fmla="*/ 0 w 2479402"/>
              <a:gd name="connsiteY0" fmla="*/ 19776 h 2024375"/>
              <a:gd name="connsiteX1" fmla="*/ 1224643 w 2479402"/>
              <a:gd name="connsiteY1" fmla="*/ 416833 h 2024375"/>
              <a:gd name="connsiteX2" fmla="*/ 2479402 w 2479402"/>
              <a:gd name="connsiteY2" fmla="*/ 0 h 2024375"/>
              <a:gd name="connsiteX3" fmla="*/ 1902188 w 2479402"/>
              <a:gd name="connsiteY3" fmla="*/ 1092744 h 2024375"/>
              <a:gd name="connsiteX4" fmla="*/ 1200454 w 2479402"/>
              <a:gd name="connsiteY4" fmla="*/ 2024375 h 2024375"/>
              <a:gd name="connsiteX5" fmla="*/ 611731 w 2479402"/>
              <a:gd name="connsiteY5" fmla="*/ 1055696 h 2024375"/>
              <a:gd name="connsiteX6" fmla="*/ 0 w 2479402"/>
              <a:gd name="connsiteY6" fmla="*/ 19776 h 2024375"/>
              <a:gd name="connsiteX0" fmla="*/ 0 w 2479402"/>
              <a:gd name="connsiteY0" fmla="*/ 19776 h 2059209"/>
              <a:gd name="connsiteX1" fmla="*/ 1224643 w 2479402"/>
              <a:gd name="connsiteY1" fmla="*/ 416833 h 2059209"/>
              <a:gd name="connsiteX2" fmla="*/ 2479402 w 2479402"/>
              <a:gd name="connsiteY2" fmla="*/ 0 h 2059209"/>
              <a:gd name="connsiteX3" fmla="*/ 1902188 w 2479402"/>
              <a:gd name="connsiteY3" fmla="*/ 1092744 h 2059209"/>
              <a:gd name="connsiteX4" fmla="*/ 1235288 w 2479402"/>
              <a:gd name="connsiteY4" fmla="*/ 2059209 h 2059209"/>
              <a:gd name="connsiteX5" fmla="*/ 611731 w 2479402"/>
              <a:gd name="connsiteY5" fmla="*/ 1055696 h 2059209"/>
              <a:gd name="connsiteX6" fmla="*/ 0 w 2479402"/>
              <a:gd name="connsiteY6" fmla="*/ 19776 h 2059209"/>
              <a:gd name="connsiteX0" fmla="*/ 0 w 2479402"/>
              <a:gd name="connsiteY0" fmla="*/ 19776 h 2059209"/>
              <a:gd name="connsiteX1" fmla="*/ 1224643 w 2479402"/>
              <a:gd name="connsiteY1" fmla="*/ 416833 h 2059209"/>
              <a:gd name="connsiteX2" fmla="*/ 2479402 w 2479402"/>
              <a:gd name="connsiteY2" fmla="*/ 0 h 2059209"/>
              <a:gd name="connsiteX3" fmla="*/ 1902188 w 2479402"/>
              <a:gd name="connsiteY3" fmla="*/ 1092744 h 2059209"/>
              <a:gd name="connsiteX4" fmla="*/ 1235288 w 2479402"/>
              <a:gd name="connsiteY4" fmla="*/ 2059209 h 2059209"/>
              <a:gd name="connsiteX5" fmla="*/ 71800 w 2479402"/>
              <a:gd name="connsiteY5" fmla="*/ 1404038 h 2059209"/>
              <a:gd name="connsiteX6" fmla="*/ 0 w 2479402"/>
              <a:gd name="connsiteY6" fmla="*/ 19776 h 2059209"/>
              <a:gd name="connsiteX0" fmla="*/ 0 w 2479402"/>
              <a:gd name="connsiteY0" fmla="*/ 613137 h 2652570"/>
              <a:gd name="connsiteX1" fmla="*/ 1215934 w 2479402"/>
              <a:gd name="connsiteY1" fmla="*/ 0 h 2652570"/>
              <a:gd name="connsiteX2" fmla="*/ 2479402 w 2479402"/>
              <a:gd name="connsiteY2" fmla="*/ 593361 h 2652570"/>
              <a:gd name="connsiteX3" fmla="*/ 1902188 w 2479402"/>
              <a:gd name="connsiteY3" fmla="*/ 1686105 h 2652570"/>
              <a:gd name="connsiteX4" fmla="*/ 1235288 w 2479402"/>
              <a:gd name="connsiteY4" fmla="*/ 2652570 h 2652570"/>
              <a:gd name="connsiteX5" fmla="*/ 71800 w 2479402"/>
              <a:gd name="connsiteY5" fmla="*/ 1997399 h 2652570"/>
              <a:gd name="connsiteX6" fmla="*/ 0 w 2479402"/>
              <a:gd name="connsiteY6" fmla="*/ 613137 h 2652570"/>
              <a:gd name="connsiteX0" fmla="*/ 0 w 2479402"/>
              <a:gd name="connsiteY0" fmla="*/ 613137 h 2652570"/>
              <a:gd name="connsiteX1" fmla="*/ 1215934 w 2479402"/>
              <a:gd name="connsiteY1" fmla="*/ 0 h 2652570"/>
              <a:gd name="connsiteX2" fmla="*/ 2479402 w 2479402"/>
              <a:gd name="connsiteY2" fmla="*/ 593361 h 2652570"/>
              <a:gd name="connsiteX3" fmla="*/ 2381160 w 2479402"/>
              <a:gd name="connsiteY3" fmla="*/ 1973488 h 2652570"/>
              <a:gd name="connsiteX4" fmla="*/ 1235288 w 2479402"/>
              <a:gd name="connsiteY4" fmla="*/ 2652570 h 2652570"/>
              <a:gd name="connsiteX5" fmla="*/ 71800 w 2479402"/>
              <a:gd name="connsiteY5" fmla="*/ 1997399 h 2652570"/>
              <a:gd name="connsiteX6" fmla="*/ 0 w 2479402"/>
              <a:gd name="connsiteY6" fmla="*/ 613137 h 2652570"/>
              <a:gd name="connsiteX0" fmla="*/ 0 w 2479402"/>
              <a:gd name="connsiteY0" fmla="*/ 482509 h 2521942"/>
              <a:gd name="connsiteX1" fmla="*/ 1233352 w 2479402"/>
              <a:gd name="connsiteY1" fmla="*/ 0 h 2521942"/>
              <a:gd name="connsiteX2" fmla="*/ 2479402 w 2479402"/>
              <a:gd name="connsiteY2" fmla="*/ 462733 h 2521942"/>
              <a:gd name="connsiteX3" fmla="*/ 2381160 w 2479402"/>
              <a:gd name="connsiteY3" fmla="*/ 1842860 h 2521942"/>
              <a:gd name="connsiteX4" fmla="*/ 1235288 w 2479402"/>
              <a:gd name="connsiteY4" fmla="*/ 2521942 h 2521942"/>
              <a:gd name="connsiteX5" fmla="*/ 71800 w 2479402"/>
              <a:gd name="connsiteY5" fmla="*/ 1866771 h 2521942"/>
              <a:gd name="connsiteX6" fmla="*/ 0 w 2479402"/>
              <a:gd name="connsiteY6" fmla="*/ 482509 h 2521942"/>
              <a:gd name="connsiteX0" fmla="*/ 0 w 2557779"/>
              <a:gd name="connsiteY0" fmla="*/ 482509 h 2521942"/>
              <a:gd name="connsiteX1" fmla="*/ 1233352 w 2557779"/>
              <a:gd name="connsiteY1" fmla="*/ 0 h 2521942"/>
              <a:gd name="connsiteX2" fmla="*/ 2557779 w 2557779"/>
              <a:gd name="connsiteY2" fmla="*/ 462733 h 2521942"/>
              <a:gd name="connsiteX3" fmla="*/ 2381160 w 2557779"/>
              <a:gd name="connsiteY3" fmla="*/ 1842860 h 2521942"/>
              <a:gd name="connsiteX4" fmla="*/ 1235288 w 2557779"/>
              <a:gd name="connsiteY4" fmla="*/ 2521942 h 2521942"/>
              <a:gd name="connsiteX5" fmla="*/ 71800 w 2557779"/>
              <a:gd name="connsiteY5" fmla="*/ 1866771 h 2521942"/>
              <a:gd name="connsiteX6" fmla="*/ 0 w 2557779"/>
              <a:gd name="connsiteY6" fmla="*/ 482509 h 2521942"/>
              <a:gd name="connsiteX0" fmla="*/ 0 w 2688408"/>
              <a:gd name="connsiteY0" fmla="*/ 456384 h 2521942"/>
              <a:gd name="connsiteX1" fmla="*/ 1363981 w 2688408"/>
              <a:gd name="connsiteY1" fmla="*/ 0 h 2521942"/>
              <a:gd name="connsiteX2" fmla="*/ 2688408 w 2688408"/>
              <a:gd name="connsiteY2" fmla="*/ 462733 h 2521942"/>
              <a:gd name="connsiteX3" fmla="*/ 2511789 w 2688408"/>
              <a:gd name="connsiteY3" fmla="*/ 1842860 h 2521942"/>
              <a:gd name="connsiteX4" fmla="*/ 1365917 w 2688408"/>
              <a:gd name="connsiteY4" fmla="*/ 2521942 h 2521942"/>
              <a:gd name="connsiteX5" fmla="*/ 202429 w 2688408"/>
              <a:gd name="connsiteY5" fmla="*/ 1866771 h 2521942"/>
              <a:gd name="connsiteX6" fmla="*/ 0 w 2688408"/>
              <a:gd name="connsiteY6" fmla="*/ 456384 h 2521942"/>
              <a:gd name="connsiteX0" fmla="*/ 0 w 2688408"/>
              <a:gd name="connsiteY0" fmla="*/ 456384 h 2521942"/>
              <a:gd name="connsiteX1" fmla="*/ 1363981 w 2688408"/>
              <a:gd name="connsiteY1" fmla="*/ 0 h 2521942"/>
              <a:gd name="connsiteX2" fmla="*/ 2688408 w 2688408"/>
              <a:gd name="connsiteY2" fmla="*/ 462733 h 2521942"/>
              <a:gd name="connsiteX3" fmla="*/ 2511789 w 2688408"/>
              <a:gd name="connsiteY3" fmla="*/ 1842860 h 2521942"/>
              <a:gd name="connsiteX4" fmla="*/ 1365917 w 2688408"/>
              <a:gd name="connsiteY4" fmla="*/ 2521942 h 2521942"/>
              <a:gd name="connsiteX5" fmla="*/ 176304 w 2688408"/>
              <a:gd name="connsiteY5" fmla="*/ 1892896 h 2521942"/>
              <a:gd name="connsiteX6" fmla="*/ 0 w 2688408"/>
              <a:gd name="connsiteY6" fmla="*/ 456384 h 2521942"/>
              <a:gd name="connsiteX0" fmla="*/ 0 w 2688408"/>
              <a:gd name="connsiteY0" fmla="*/ 456384 h 2757073"/>
              <a:gd name="connsiteX1" fmla="*/ 1363981 w 2688408"/>
              <a:gd name="connsiteY1" fmla="*/ 0 h 2757073"/>
              <a:gd name="connsiteX2" fmla="*/ 2688408 w 2688408"/>
              <a:gd name="connsiteY2" fmla="*/ 462733 h 2757073"/>
              <a:gd name="connsiteX3" fmla="*/ 2511789 w 2688408"/>
              <a:gd name="connsiteY3" fmla="*/ 1842860 h 2757073"/>
              <a:gd name="connsiteX4" fmla="*/ 1313666 w 2688408"/>
              <a:gd name="connsiteY4" fmla="*/ 2757073 h 2757073"/>
              <a:gd name="connsiteX5" fmla="*/ 176304 w 2688408"/>
              <a:gd name="connsiteY5" fmla="*/ 1892896 h 2757073"/>
              <a:gd name="connsiteX6" fmla="*/ 0 w 2688408"/>
              <a:gd name="connsiteY6" fmla="*/ 456384 h 2757073"/>
              <a:gd name="connsiteX0" fmla="*/ 0 w 2688408"/>
              <a:gd name="connsiteY0" fmla="*/ 456384 h 2757073"/>
              <a:gd name="connsiteX1" fmla="*/ 1363981 w 2688408"/>
              <a:gd name="connsiteY1" fmla="*/ 0 h 2757073"/>
              <a:gd name="connsiteX2" fmla="*/ 2688408 w 2688408"/>
              <a:gd name="connsiteY2" fmla="*/ 462733 h 2757073"/>
              <a:gd name="connsiteX3" fmla="*/ 2476955 w 2688408"/>
              <a:gd name="connsiteY3" fmla="*/ 1877695 h 2757073"/>
              <a:gd name="connsiteX4" fmla="*/ 1313666 w 2688408"/>
              <a:gd name="connsiteY4" fmla="*/ 2757073 h 2757073"/>
              <a:gd name="connsiteX5" fmla="*/ 176304 w 2688408"/>
              <a:gd name="connsiteY5" fmla="*/ 1892896 h 2757073"/>
              <a:gd name="connsiteX6" fmla="*/ 0 w 2688408"/>
              <a:gd name="connsiteY6" fmla="*/ 456384 h 2757073"/>
              <a:gd name="connsiteX0" fmla="*/ 0 w 2654954"/>
              <a:gd name="connsiteY0" fmla="*/ 367174 h 2757073"/>
              <a:gd name="connsiteX1" fmla="*/ 1330527 w 2654954"/>
              <a:gd name="connsiteY1" fmla="*/ 0 h 2757073"/>
              <a:gd name="connsiteX2" fmla="*/ 2654954 w 2654954"/>
              <a:gd name="connsiteY2" fmla="*/ 462733 h 2757073"/>
              <a:gd name="connsiteX3" fmla="*/ 2443501 w 2654954"/>
              <a:gd name="connsiteY3" fmla="*/ 1877695 h 2757073"/>
              <a:gd name="connsiteX4" fmla="*/ 1280212 w 2654954"/>
              <a:gd name="connsiteY4" fmla="*/ 2757073 h 2757073"/>
              <a:gd name="connsiteX5" fmla="*/ 142850 w 2654954"/>
              <a:gd name="connsiteY5" fmla="*/ 1892896 h 2757073"/>
              <a:gd name="connsiteX6" fmla="*/ 0 w 2654954"/>
              <a:gd name="connsiteY6" fmla="*/ 367174 h 2757073"/>
              <a:gd name="connsiteX0" fmla="*/ 0 w 2654954"/>
              <a:gd name="connsiteY0" fmla="*/ 634803 h 3024702"/>
              <a:gd name="connsiteX1" fmla="*/ 1207864 w 2654954"/>
              <a:gd name="connsiteY1" fmla="*/ 0 h 3024702"/>
              <a:gd name="connsiteX2" fmla="*/ 2654954 w 2654954"/>
              <a:gd name="connsiteY2" fmla="*/ 730362 h 3024702"/>
              <a:gd name="connsiteX3" fmla="*/ 2443501 w 2654954"/>
              <a:gd name="connsiteY3" fmla="*/ 2145324 h 3024702"/>
              <a:gd name="connsiteX4" fmla="*/ 1280212 w 2654954"/>
              <a:gd name="connsiteY4" fmla="*/ 3024702 h 3024702"/>
              <a:gd name="connsiteX5" fmla="*/ 142850 w 2654954"/>
              <a:gd name="connsiteY5" fmla="*/ 2160525 h 3024702"/>
              <a:gd name="connsiteX6" fmla="*/ 0 w 2654954"/>
              <a:gd name="connsiteY6" fmla="*/ 634803 h 3024702"/>
              <a:gd name="connsiteX0" fmla="*/ 0 w 2588047"/>
              <a:gd name="connsiteY0" fmla="*/ 634803 h 3024702"/>
              <a:gd name="connsiteX1" fmla="*/ 1207864 w 2588047"/>
              <a:gd name="connsiteY1" fmla="*/ 0 h 3024702"/>
              <a:gd name="connsiteX2" fmla="*/ 2588047 w 2588047"/>
              <a:gd name="connsiteY2" fmla="*/ 540792 h 3024702"/>
              <a:gd name="connsiteX3" fmla="*/ 2443501 w 2588047"/>
              <a:gd name="connsiteY3" fmla="*/ 2145324 h 3024702"/>
              <a:gd name="connsiteX4" fmla="*/ 1280212 w 2588047"/>
              <a:gd name="connsiteY4" fmla="*/ 3024702 h 3024702"/>
              <a:gd name="connsiteX5" fmla="*/ 142850 w 2588047"/>
              <a:gd name="connsiteY5" fmla="*/ 2160525 h 3024702"/>
              <a:gd name="connsiteX6" fmla="*/ 0 w 2588047"/>
              <a:gd name="connsiteY6" fmla="*/ 634803 h 3024702"/>
              <a:gd name="connsiteX0" fmla="*/ 0 w 2588047"/>
              <a:gd name="connsiteY0" fmla="*/ 634803 h 3024702"/>
              <a:gd name="connsiteX1" fmla="*/ 1207864 w 2588047"/>
              <a:gd name="connsiteY1" fmla="*/ 0 h 3024702"/>
              <a:gd name="connsiteX2" fmla="*/ 2588047 w 2588047"/>
              <a:gd name="connsiteY2" fmla="*/ 540792 h 3024702"/>
              <a:gd name="connsiteX3" fmla="*/ 1997452 w 2588047"/>
              <a:gd name="connsiteY3" fmla="*/ 1810788 h 3024702"/>
              <a:gd name="connsiteX4" fmla="*/ 1280212 w 2588047"/>
              <a:gd name="connsiteY4" fmla="*/ 3024702 h 3024702"/>
              <a:gd name="connsiteX5" fmla="*/ 142850 w 2588047"/>
              <a:gd name="connsiteY5" fmla="*/ 2160525 h 3024702"/>
              <a:gd name="connsiteX6" fmla="*/ 0 w 2588047"/>
              <a:gd name="connsiteY6" fmla="*/ 634803 h 3024702"/>
              <a:gd name="connsiteX0" fmla="*/ 0 w 2588047"/>
              <a:gd name="connsiteY0" fmla="*/ 634803 h 2857434"/>
              <a:gd name="connsiteX1" fmla="*/ 1207864 w 2588047"/>
              <a:gd name="connsiteY1" fmla="*/ 0 h 2857434"/>
              <a:gd name="connsiteX2" fmla="*/ 2588047 w 2588047"/>
              <a:gd name="connsiteY2" fmla="*/ 540792 h 2857434"/>
              <a:gd name="connsiteX3" fmla="*/ 1997452 w 2588047"/>
              <a:gd name="connsiteY3" fmla="*/ 1810788 h 2857434"/>
              <a:gd name="connsiteX4" fmla="*/ 1191003 w 2588047"/>
              <a:gd name="connsiteY4" fmla="*/ 2857434 h 2857434"/>
              <a:gd name="connsiteX5" fmla="*/ 142850 w 2588047"/>
              <a:gd name="connsiteY5" fmla="*/ 2160525 h 2857434"/>
              <a:gd name="connsiteX6" fmla="*/ 0 w 2588047"/>
              <a:gd name="connsiteY6" fmla="*/ 634803 h 2857434"/>
              <a:gd name="connsiteX0" fmla="*/ 0 w 2588047"/>
              <a:gd name="connsiteY0" fmla="*/ 634803 h 2857434"/>
              <a:gd name="connsiteX1" fmla="*/ 1207864 w 2588047"/>
              <a:gd name="connsiteY1" fmla="*/ 0 h 2857434"/>
              <a:gd name="connsiteX2" fmla="*/ 2588047 w 2588047"/>
              <a:gd name="connsiteY2" fmla="*/ 540792 h 2857434"/>
              <a:gd name="connsiteX3" fmla="*/ 1997452 w 2588047"/>
              <a:gd name="connsiteY3" fmla="*/ 1810788 h 2857434"/>
              <a:gd name="connsiteX4" fmla="*/ 1191003 w 2588047"/>
              <a:gd name="connsiteY4" fmla="*/ 2857434 h 2857434"/>
              <a:gd name="connsiteX5" fmla="*/ 689260 w 2588047"/>
              <a:gd name="connsiteY5" fmla="*/ 1669871 h 2857434"/>
              <a:gd name="connsiteX6" fmla="*/ 0 w 2588047"/>
              <a:gd name="connsiteY6" fmla="*/ 634803 h 2857434"/>
              <a:gd name="connsiteX0" fmla="*/ 0 w 2753510"/>
              <a:gd name="connsiteY0" fmla="*/ 573843 h 2857434"/>
              <a:gd name="connsiteX1" fmla="*/ 1373327 w 2753510"/>
              <a:gd name="connsiteY1" fmla="*/ 0 h 2857434"/>
              <a:gd name="connsiteX2" fmla="*/ 2753510 w 2753510"/>
              <a:gd name="connsiteY2" fmla="*/ 540792 h 2857434"/>
              <a:gd name="connsiteX3" fmla="*/ 2162915 w 2753510"/>
              <a:gd name="connsiteY3" fmla="*/ 1810788 h 2857434"/>
              <a:gd name="connsiteX4" fmla="*/ 1356466 w 2753510"/>
              <a:gd name="connsiteY4" fmla="*/ 2857434 h 2857434"/>
              <a:gd name="connsiteX5" fmla="*/ 854723 w 2753510"/>
              <a:gd name="connsiteY5" fmla="*/ 1669871 h 2857434"/>
              <a:gd name="connsiteX6" fmla="*/ 0 w 2753510"/>
              <a:gd name="connsiteY6" fmla="*/ 573843 h 2857434"/>
              <a:gd name="connsiteX0" fmla="*/ 0 w 2753510"/>
              <a:gd name="connsiteY0" fmla="*/ 33051 h 2316642"/>
              <a:gd name="connsiteX1" fmla="*/ 1382035 w 2753510"/>
              <a:gd name="connsiteY1" fmla="*/ 33974 h 2316642"/>
              <a:gd name="connsiteX2" fmla="*/ 2753510 w 2753510"/>
              <a:gd name="connsiteY2" fmla="*/ 0 h 2316642"/>
              <a:gd name="connsiteX3" fmla="*/ 2162915 w 2753510"/>
              <a:gd name="connsiteY3" fmla="*/ 1269996 h 2316642"/>
              <a:gd name="connsiteX4" fmla="*/ 1356466 w 2753510"/>
              <a:gd name="connsiteY4" fmla="*/ 2316642 h 2316642"/>
              <a:gd name="connsiteX5" fmla="*/ 854723 w 2753510"/>
              <a:gd name="connsiteY5" fmla="*/ 1129079 h 2316642"/>
              <a:gd name="connsiteX6" fmla="*/ 0 w 2753510"/>
              <a:gd name="connsiteY6" fmla="*/ 33051 h 2316642"/>
              <a:gd name="connsiteX0" fmla="*/ 0 w 2709967"/>
              <a:gd name="connsiteY0" fmla="*/ 0 h 2283591"/>
              <a:gd name="connsiteX1" fmla="*/ 1382035 w 2709967"/>
              <a:gd name="connsiteY1" fmla="*/ 923 h 2283591"/>
              <a:gd name="connsiteX2" fmla="*/ 2709967 w 2709967"/>
              <a:gd name="connsiteY2" fmla="*/ 1783 h 2283591"/>
              <a:gd name="connsiteX3" fmla="*/ 2162915 w 2709967"/>
              <a:gd name="connsiteY3" fmla="*/ 1236945 h 2283591"/>
              <a:gd name="connsiteX4" fmla="*/ 1356466 w 2709967"/>
              <a:gd name="connsiteY4" fmla="*/ 2283591 h 2283591"/>
              <a:gd name="connsiteX5" fmla="*/ 854723 w 2709967"/>
              <a:gd name="connsiteY5" fmla="*/ 1096028 h 2283591"/>
              <a:gd name="connsiteX6" fmla="*/ 0 w 2709967"/>
              <a:gd name="connsiteY6" fmla="*/ 0 h 2283591"/>
              <a:gd name="connsiteX0" fmla="*/ 0 w 2709967"/>
              <a:gd name="connsiteY0" fmla="*/ 0 h 2283591"/>
              <a:gd name="connsiteX1" fmla="*/ 1382035 w 2709967"/>
              <a:gd name="connsiteY1" fmla="*/ 923 h 2283591"/>
              <a:gd name="connsiteX2" fmla="*/ 2709967 w 2709967"/>
              <a:gd name="connsiteY2" fmla="*/ 1783 h 2283591"/>
              <a:gd name="connsiteX3" fmla="*/ 2162915 w 2709967"/>
              <a:gd name="connsiteY3" fmla="*/ 1236945 h 2283591"/>
              <a:gd name="connsiteX4" fmla="*/ 1356466 w 2709967"/>
              <a:gd name="connsiteY4" fmla="*/ 2283591 h 2283591"/>
              <a:gd name="connsiteX5" fmla="*/ 846743 w 2709967"/>
              <a:gd name="connsiteY5" fmla="*/ 1119973 h 2283591"/>
              <a:gd name="connsiteX6" fmla="*/ 0 w 2709967"/>
              <a:gd name="connsiteY6" fmla="*/ 0 h 2283591"/>
              <a:gd name="connsiteX0" fmla="*/ 0 w 2709967"/>
              <a:gd name="connsiteY0" fmla="*/ 0 h 2283591"/>
              <a:gd name="connsiteX1" fmla="*/ 1382035 w 2709967"/>
              <a:gd name="connsiteY1" fmla="*/ 923 h 2283591"/>
              <a:gd name="connsiteX2" fmla="*/ 2709967 w 2709967"/>
              <a:gd name="connsiteY2" fmla="*/ 1783 h 2283591"/>
              <a:gd name="connsiteX3" fmla="*/ 2162915 w 2709967"/>
              <a:gd name="connsiteY3" fmla="*/ 1236945 h 2283591"/>
              <a:gd name="connsiteX4" fmla="*/ 1356466 w 2709967"/>
              <a:gd name="connsiteY4" fmla="*/ 2283591 h 2283591"/>
              <a:gd name="connsiteX5" fmla="*/ 96668 w 2709967"/>
              <a:gd name="connsiteY5" fmla="*/ 1447212 h 2283591"/>
              <a:gd name="connsiteX6" fmla="*/ 0 w 2709967"/>
              <a:gd name="connsiteY6" fmla="*/ 0 h 2283591"/>
              <a:gd name="connsiteX0" fmla="*/ 0 w 2709967"/>
              <a:gd name="connsiteY0" fmla="*/ 0 h 2283591"/>
              <a:gd name="connsiteX1" fmla="*/ 1326179 w 2709967"/>
              <a:gd name="connsiteY1" fmla="*/ 40830 h 2283591"/>
              <a:gd name="connsiteX2" fmla="*/ 2709967 w 2709967"/>
              <a:gd name="connsiteY2" fmla="*/ 1783 h 2283591"/>
              <a:gd name="connsiteX3" fmla="*/ 2162915 w 2709967"/>
              <a:gd name="connsiteY3" fmla="*/ 1236945 h 2283591"/>
              <a:gd name="connsiteX4" fmla="*/ 1356466 w 2709967"/>
              <a:gd name="connsiteY4" fmla="*/ 2283591 h 2283591"/>
              <a:gd name="connsiteX5" fmla="*/ 96668 w 2709967"/>
              <a:gd name="connsiteY5" fmla="*/ 1447212 h 2283591"/>
              <a:gd name="connsiteX6" fmla="*/ 0 w 2709967"/>
              <a:gd name="connsiteY6" fmla="*/ 0 h 2283591"/>
              <a:gd name="connsiteX0" fmla="*/ 0 w 2614214"/>
              <a:gd name="connsiteY0" fmla="*/ 38125 h 2321716"/>
              <a:gd name="connsiteX1" fmla="*/ 1326179 w 2614214"/>
              <a:gd name="connsiteY1" fmla="*/ 78955 h 2321716"/>
              <a:gd name="connsiteX2" fmla="*/ 2614214 w 2614214"/>
              <a:gd name="connsiteY2" fmla="*/ 0 h 2321716"/>
              <a:gd name="connsiteX3" fmla="*/ 2162915 w 2614214"/>
              <a:gd name="connsiteY3" fmla="*/ 1275070 h 2321716"/>
              <a:gd name="connsiteX4" fmla="*/ 1356466 w 2614214"/>
              <a:gd name="connsiteY4" fmla="*/ 2321716 h 2321716"/>
              <a:gd name="connsiteX5" fmla="*/ 96668 w 2614214"/>
              <a:gd name="connsiteY5" fmla="*/ 1485337 h 2321716"/>
              <a:gd name="connsiteX6" fmla="*/ 0 w 2614214"/>
              <a:gd name="connsiteY6" fmla="*/ 38125 h 2321716"/>
              <a:gd name="connsiteX0" fmla="*/ 0 w 2614214"/>
              <a:gd name="connsiteY0" fmla="*/ 38125 h 2321716"/>
              <a:gd name="connsiteX1" fmla="*/ 1326179 w 2614214"/>
              <a:gd name="connsiteY1" fmla="*/ 78955 h 2321716"/>
              <a:gd name="connsiteX2" fmla="*/ 2614214 w 2614214"/>
              <a:gd name="connsiteY2" fmla="*/ 0 h 2321716"/>
              <a:gd name="connsiteX3" fmla="*/ 1700103 w 2614214"/>
              <a:gd name="connsiteY3" fmla="*/ 1019664 h 2321716"/>
              <a:gd name="connsiteX4" fmla="*/ 1356466 w 2614214"/>
              <a:gd name="connsiteY4" fmla="*/ 2321716 h 2321716"/>
              <a:gd name="connsiteX5" fmla="*/ 96668 w 2614214"/>
              <a:gd name="connsiteY5" fmla="*/ 1485337 h 2321716"/>
              <a:gd name="connsiteX6" fmla="*/ 0 w 2614214"/>
              <a:gd name="connsiteY6" fmla="*/ 38125 h 2321716"/>
              <a:gd name="connsiteX0" fmla="*/ 0 w 2614214"/>
              <a:gd name="connsiteY0" fmla="*/ 38125 h 2313735"/>
              <a:gd name="connsiteX1" fmla="*/ 1326179 w 2614214"/>
              <a:gd name="connsiteY1" fmla="*/ 78955 h 2313735"/>
              <a:gd name="connsiteX2" fmla="*/ 2614214 w 2614214"/>
              <a:gd name="connsiteY2" fmla="*/ 0 h 2313735"/>
              <a:gd name="connsiteX3" fmla="*/ 1700103 w 2614214"/>
              <a:gd name="connsiteY3" fmla="*/ 1019664 h 2313735"/>
              <a:gd name="connsiteX4" fmla="*/ 1316569 w 2614214"/>
              <a:gd name="connsiteY4" fmla="*/ 2313735 h 2313735"/>
              <a:gd name="connsiteX5" fmla="*/ 96668 w 2614214"/>
              <a:gd name="connsiteY5" fmla="*/ 1485337 h 2313735"/>
              <a:gd name="connsiteX6" fmla="*/ 0 w 2614214"/>
              <a:gd name="connsiteY6" fmla="*/ 38125 h 2313735"/>
              <a:gd name="connsiteX0" fmla="*/ 0 w 2598255"/>
              <a:gd name="connsiteY0" fmla="*/ 14181 h 2313735"/>
              <a:gd name="connsiteX1" fmla="*/ 1310220 w 2598255"/>
              <a:gd name="connsiteY1" fmla="*/ 78955 h 2313735"/>
              <a:gd name="connsiteX2" fmla="*/ 2598255 w 2598255"/>
              <a:gd name="connsiteY2" fmla="*/ 0 h 2313735"/>
              <a:gd name="connsiteX3" fmla="*/ 1684144 w 2598255"/>
              <a:gd name="connsiteY3" fmla="*/ 1019664 h 2313735"/>
              <a:gd name="connsiteX4" fmla="*/ 1300610 w 2598255"/>
              <a:gd name="connsiteY4" fmla="*/ 2313735 h 2313735"/>
              <a:gd name="connsiteX5" fmla="*/ 80709 w 2598255"/>
              <a:gd name="connsiteY5" fmla="*/ 1485337 h 2313735"/>
              <a:gd name="connsiteX6" fmla="*/ 0 w 2598255"/>
              <a:gd name="connsiteY6" fmla="*/ 14181 h 231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8255" h="2313735">
                <a:moveTo>
                  <a:pt x="0" y="14181"/>
                </a:moveTo>
                <a:lnTo>
                  <a:pt x="1310220" y="78955"/>
                </a:lnTo>
                <a:lnTo>
                  <a:pt x="2598255" y="0"/>
                </a:lnTo>
                <a:lnTo>
                  <a:pt x="1684144" y="1019664"/>
                </a:lnTo>
                <a:lnTo>
                  <a:pt x="1300610" y="2313735"/>
                </a:lnTo>
                <a:lnTo>
                  <a:pt x="80709" y="1485337"/>
                </a:lnTo>
                <a:lnTo>
                  <a:pt x="0" y="14181"/>
                </a:lnTo>
                <a:close/>
              </a:path>
            </a:pathLst>
          </a:custGeom>
          <a:solidFill>
            <a:schemeClr val="accent1">
              <a:alpha val="50000"/>
            </a:schemeClr>
          </a:solidFill>
          <a:ln>
            <a:noFill/>
          </a:ln>
          <a:effectLst>
            <a:outerShdw blurRad="50800" dist="50800" dir="5400000" algn="ctr" rotWithShape="0">
              <a:srgbClr val="000000">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p>
        </p:txBody>
      </p:sp>
      <p:pic>
        <p:nvPicPr>
          <p:cNvPr id="25" name="Immagine 24">
            <a:extLst>
              <a:ext uri="{FF2B5EF4-FFF2-40B4-BE49-F238E27FC236}">
                <a16:creationId xmlns:a16="http://schemas.microsoft.com/office/drawing/2014/main" id="{B16C68F8-175E-44ED-9595-531134961F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12080" y="3020823"/>
            <a:ext cx="3622909" cy="2648227"/>
          </a:xfrm>
          <a:prstGeom prst="rect">
            <a:avLst/>
          </a:prstGeom>
        </p:spPr>
      </p:pic>
    </p:spTree>
    <p:extLst>
      <p:ext uri="{BB962C8B-B14F-4D97-AF65-F5344CB8AC3E}">
        <p14:creationId xmlns:p14="http://schemas.microsoft.com/office/powerpoint/2010/main" val="4000472378"/>
      </p:ext>
    </p:extLst>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E5351D5-61EF-B24D-9235-2783BD08F651}"/>
              </a:ext>
            </a:extLst>
          </p:cNvPr>
          <p:cNvSpPr>
            <a:spLocks noGrp="1"/>
          </p:cNvSpPr>
          <p:nvPr>
            <p:ph idx="1"/>
          </p:nvPr>
        </p:nvSpPr>
        <p:spPr/>
        <p:txBody>
          <a:bodyPr>
            <a:normAutofit/>
          </a:bodyPr>
          <a:lstStyle/>
          <a:p>
            <a:pPr marL="0" indent="0">
              <a:buNone/>
            </a:pPr>
            <a:r>
              <a:rPr lang="it-IT" b="1" dirty="0">
                <a:latin typeface="Posterama" panose="020B0504020200020000" pitchFamily="34" charset="0"/>
                <a:cs typeface="Posterama" panose="020B0504020200020000" pitchFamily="34" charset="0"/>
              </a:rPr>
              <a:t>Indice di Operatività </a:t>
            </a:r>
            <a:r>
              <a:rPr lang="it-IT" b="1" i="1" dirty="0">
                <a:latin typeface="Posterama" panose="020B0504020200020000" pitchFamily="34" charset="0"/>
                <a:cs typeface="Posterama" panose="020B0504020200020000" pitchFamily="34" charset="0"/>
              </a:rPr>
              <a:t>non strutturale </a:t>
            </a:r>
            <a:r>
              <a:rPr lang="it-IT" b="1" dirty="0">
                <a:latin typeface="Posterama" panose="020B0504020200020000" pitchFamily="34" charset="0"/>
                <a:cs typeface="Posterama" panose="020B0504020200020000" pitchFamily="34" charset="0"/>
              </a:rPr>
              <a:t>del Piano di Protezione Civile (IOPPC)</a:t>
            </a:r>
          </a:p>
          <a:p>
            <a:r>
              <a:rPr lang="it-IT" dirty="0">
                <a:latin typeface="Posterama" panose="020B0504020200020000" pitchFamily="34" charset="0"/>
                <a:cs typeface="Posterama" panose="020B0504020200020000" pitchFamily="34" charset="0"/>
              </a:rPr>
              <a:t>Analisi del Piano di protezione civile</a:t>
            </a:r>
          </a:p>
          <a:p>
            <a:r>
              <a:rPr lang="it-IT" dirty="0">
                <a:latin typeface="Posterama" panose="020B0504020200020000" pitchFamily="34" charset="0"/>
                <a:cs typeface="Posterama" panose="020B0504020200020000" pitchFamily="34" charset="0"/>
              </a:rPr>
              <a:t>Valutazione operatività non strutturale</a:t>
            </a:r>
          </a:p>
          <a:p>
            <a:pPr marL="0" indent="0">
              <a:buNone/>
            </a:pPr>
            <a:endParaRPr lang="it-IT" dirty="0">
              <a:latin typeface="Posterama" panose="020B0504020200020000" pitchFamily="34" charset="0"/>
              <a:cs typeface="Posterama" panose="020B0504020200020000" pitchFamily="34" charset="0"/>
            </a:endParaRPr>
          </a:p>
        </p:txBody>
      </p:sp>
      <p:sp>
        <p:nvSpPr>
          <p:cNvPr id="2" name="Titolo 1">
            <a:extLst>
              <a:ext uri="{FF2B5EF4-FFF2-40B4-BE49-F238E27FC236}">
                <a16:creationId xmlns:a16="http://schemas.microsoft.com/office/drawing/2014/main" id="{0A609501-BD16-5F47-9EDA-F265C221DE08}"/>
              </a:ext>
            </a:extLst>
          </p:cNvPr>
          <p:cNvSpPr>
            <a:spLocks noGrp="1"/>
          </p:cNvSpPr>
          <p:nvPr>
            <p:ph type="title"/>
          </p:nvPr>
        </p:nvSpPr>
        <p:spPr/>
        <p:txBody>
          <a:bodyPr>
            <a:normAutofit/>
          </a:bodyPr>
          <a:lstStyle/>
          <a:p>
            <a:r>
              <a:rPr lang="it-IT" dirty="0">
                <a:latin typeface="Posterama" panose="020B0504020200020000" pitchFamily="34" charset="0"/>
                <a:cs typeface="Posterama" panose="020B0504020200020000" pitchFamily="34" charset="0"/>
              </a:rPr>
              <a:t>OPERATIVITA’ DEL PPC</a:t>
            </a:r>
          </a:p>
        </p:txBody>
      </p:sp>
      <p:sp>
        <p:nvSpPr>
          <p:cNvPr id="37" name="Ovale 36">
            <a:extLst>
              <a:ext uri="{FF2B5EF4-FFF2-40B4-BE49-F238E27FC236}">
                <a16:creationId xmlns:a16="http://schemas.microsoft.com/office/drawing/2014/main" id="{B4B47833-5100-9F4F-969C-78D3D89F3CE0}"/>
              </a:ext>
            </a:extLst>
          </p:cNvPr>
          <p:cNvSpPr/>
          <p:nvPr/>
        </p:nvSpPr>
        <p:spPr>
          <a:xfrm>
            <a:off x="6956038" y="2516411"/>
            <a:ext cx="410376" cy="410376"/>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b="1" dirty="0">
                <a:solidFill>
                  <a:schemeClr val="tx1"/>
                </a:solidFill>
              </a:rPr>
              <a:t>LG</a:t>
            </a:r>
          </a:p>
        </p:txBody>
      </p:sp>
      <p:sp>
        <p:nvSpPr>
          <p:cNvPr id="38" name="Ovale 37">
            <a:extLst>
              <a:ext uri="{FF2B5EF4-FFF2-40B4-BE49-F238E27FC236}">
                <a16:creationId xmlns:a16="http://schemas.microsoft.com/office/drawing/2014/main" id="{5983EEF5-44F6-4542-A666-79795AB9E861}"/>
              </a:ext>
            </a:extLst>
          </p:cNvPr>
          <p:cNvSpPr/>
          <p:nvPr/>
        </p:nvSpPr>
        <p:spPr>
          <a:xfrm>
            <a:off x="6956038" y="2891382"/>
            <a:ext cx="410376" cy="410376"/>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b="1" dirty="0">
                <a:solidFill>
                  <a:schemeClr val="tx1"/>
                </a:solidFill>
              </a:rPr>
              <a:t>LG</a:t>
            </a:r>
          </a:p>
        </p:txBody>
      </p:sp>
      <p:sp>
        <p:nvSpPr>
          <p:cNvPr id="39" name="Ovale 38">
            <a:extLst>
              <a:ext uri="{FF2B5EF4-FFF2-40B4-BE49-F238E27FC236}">
                <a16:creationId xmlns:a16="http://schemas.microsoft.com/office/drawing/2014/main" id="{18BB5838-33CE-434B-9B8E-3AD07D16D6EA}"/>
              </a:ext>
            </a:extLst>
          </p:cNvPr>
          <p:cNvSpPr/>
          <p:nvPr/>
        </p:nvSpPr>
        <p:spPr>
          <a:xfrm>
            <a:off x="7571602" y="2897139"/>
            <a:ext cx="410376" cy="410376"/>
          </a:xfrm>
          <a:prstGeom prst="ellipse">
            <a:avLst/>
          </a:prstGeom>
          <a:solidFill>
            <a:schemeClr val="accent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25" b="1" dirty="0">
                <a:solidFill>
                  <a:schemeClr val="bg1"/>
                </a:solidFill>
              </a:rPr>
              <a:t>SW</a:t>
            </a:r>
          </a:p>
        </p:txBody>
      </p:sp>
    </p:spTree>
    <p:extLst>
      <p:ext uri="{BB962C8B-B14F-4D97-AF65-F5344CB8AC3E}">
        <p14:creationId xmlns:p14="http://schemas.microsoft.com/office/powerpoint/2010/main" val="3137191158"/>
      </p:ext>
    </p:extLst>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E5351D5-61EF-B24D-9235-2783BD08F651}"/>
              </a:ext>
            </a:extLst>
          </p:cNvPr>
          <p:cNvSpPr>
            <a:spLocks noGrp="1"/>
          </p:cNvSpPr>
          <p:nvPr>
            <p:ph idx="1"/>
          </p:nvPr>
        </p:nvSpPr>
        <p:spPr/>
        <p:txBody>
          <a:bodyPr>
            <a:normAutofit/>
          </a:bodyPr>
          <a:lstStyle/>
          <a:p>
            <a:pPr marL="0" indent="0">
              <a:buNone/>
            </a:pPr>
            <a:r>
              <a:rPr lang="it-IT" b="1" dirty="0">
                <a:latin typeface="Posterama" panose="020B0504020200020000" pitchFamily="34" charset="0"/>
                <a:cs typeface="Posterama" panose="020B0504020200020000" pitchFamily="34" charset="0"/>
              </a:rPr>
              <a:t>Indice di Operatività </a:t>
            </a:r>
            <a:r>
              <a:rPr lang="it-IT" b="1" i="1" dirty="0">
                <a:latin typeface="Posterama" panose="020B0504020200020000" pitchFamily="34" charset="0"/>
                <a:cs typeface="Posterama" panose="020B0504020200020000" pitchFamily="34" charset="0"/>
              </a:rPr>
              <a:t>non strutturale </a:t>
            </a:r>
            <a:r>
              <a:rPr lang="it-IT" b="1" dirty="0">
                <a:latin typeface="Posterama" panose="020B0504020200020000" pitchFamily="34" charset="0"/>
                <a:cs typeface="Posterama" panose="020B0504020200020000" pitchFamily="34" charset="0"/>
              </a:rPr>
              <a:t>del Piano di Protezione Civile (IOPPC)</a:t>
            </a:r>
          </a:p>
          <a:p>
            <a:pPr marL="0" indent="0">
              <a:buNone/>
            </a:pPr>
            <a:endParaRPr lang="it-IT" dirty="0">
              <a:latin typeface="Posterama" panose="020B0504020200020000" pitchFamily="34" charset="0"/>
              <a:cs typeface="Posterama" panose="020B0504020200020000" pitchFamily="34" charset="0"/>
            </a:endParaRPr>
          </a:p>
        </p:txBody>
      </p:sp>
      <p:sp>
        <p:nvSpPr>
          <p:cNvPr id="2" name="Titolo 1">
            <a:extLst>
              <a:ext uri="{FF2B5EF4-FFF2-40B4-BE49-F238E27FC236}">
                <a16:creationId xmlns:a16="http://schemas.microsoft.com/office/drawing/2014/main" id="{0A609501-BD16-5F47-9EDA-F265C221DE08}"/>
              </a:ext>
            </a:extLst>
          </p:cNvPr>
          <p:cNvSpPr>
            <a:spLocks noGrp="1"/>
          </p:cNvSpPr>
          <p:nvPr>
            <p:ph type="title"/>
          </p:nvPr>
        </p:nvSpPr>
        <p:spPr/>
        <p:txBody>
          <a:bodyPr>
            <a:normAutofit/>
          </a:bodyPr>
          <a:lstStyle/>
          <a:p>
            <a:r>
              <a:rPr lang="it-IT" dirty="0">
                <a:latin typeface="Posterama" panose="020B0504020200020000" pitchFamily="34" charset="0"/>
                <a:cs typeface="Posterama" panose="020B0504020200020000" pitchFamily="34" charset="0"/>
              </a:rPr>
              <a:t>OPERATIVITA’ DEL PPC</a:t>
            </a:r>
          </a:p>
        </p:txBody>
      </p:sp>
      <p:pic>
        <p:nvPicPr>
          <p:cNvPr id="5" name="Immagine 4">
            <a:extLst>
              <a:ext uri="{FF2B5EF4-FFF2-40B4-BE49-F238E27FC236}">
                <a16:creationId xmlns:a16="http://schemas.microsoft.com/office/drawing/2014/main" id="{077BB148-908C-4DA1-8D89-6C5C58B9F8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65023" y="3642268"/>
            <a:ext cx="4581209" cy="2032928"/>
          </a:xfrm>
          <a:prstGeom prst="rect">
            <a:avLst/>
          </a:prstGeom>
        </p:spPr>
      </p:pic>
      <p:pic>
        <p:nvPicPr>
          <p:cNvPr id="9" name="Immagine 8">
            <a:extLst>
              <a:ext uri="{FF2B5EF4-FFF2-40B4-BE49-F238E27FC236}">
                <a16:creationId xmlns:a16="http://schemas.microsoft.com/office/drawing/2014/main" id="{EFC2D8F5-5234-4664-A40A-FA5DD311A7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41" y="3606014"/>
            <a:ext cx="4181051" cy="2105433"/>
          </a:xfrm>
          <a:prstGeom prst="rect">
            <a:avLst/>
          </a:prstGeom>
        </p:spPr>
      </p:pic>
    </p:spTree>
    <p:extLst>
      <p:ext uri="{BB962C8B-B14F-4D97-AF65-F5344CB8AC3E}">
        <p14:creationId xmlns:p14="http://schemas.microsoft.com/office/powerpoint/2010/main" val="3745231076"/>
      </p:ext>
    </p:extLst>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E396AEC-5CE6-4395-BE52-81C2726BAB3B}"/>
              </a:ext>
            </a:extLst>
          </p:cNvPr>
          <p:cNvSpPr txBox="1"/>
          <p:nvPr/>
        </p:nvSpPr>
        <p:spPr>
          <a:xfrm>
            <a:off x="522316" y="4036654"/>
            <a:ext cx="8403475" cy="1708160"/>
          </a:xfrm>
          <a:prstGeom prst="rect">
            <a:avLst/>
          </a:prstGeom>
          <a:noFill/>
        </p:spPr>
        <p:txBody>
          <a:bodyPr wrap="square">
            <a:spAutoFit/>
          </a:bodyPr>
          <a:lstStyle/>
          <a:p>
            <a:pPr marL="0" indent="0">
              <a:buNone/>
            </a:pPr>
            <a:r>
              <a:rPr lang="it-IT" sz="2100" dirty="0">
                <a:latin typeface="Posterama" panose="020B0504020200020000" pitchFamily="34" charset="0"/>
                <a:cs typeface="Posterama" panose="020B0504020200020000" pitchFamily="34" charset="0"/>
              </a:rPr>
              <a:t>http://governancerischio.protezionecivile.gov.it/web/guest/rischio-sismico</a:t>
            </a:r>
          </a:p>
          <a:p>
            <a:pPr marL="0" indent="0">
              <a:buNone/>
            </a:pPr>
            <a:r>
              <a:rPr lang="it-IT" sz="2100" dirty="0">
                <a:latin typeface="Posterama" panose="020B0504020200020000" pitchFamily="34" charset="0"/>
                <a:cs typeface="Posterama" panose="020B0504020200020000" pitchFamily="34" charset="0"/>
              </a:rPr>
              <a:t>https://govrisv.cnr.it/</a:t>
            </a:r>
          </a:p>
          <a:p>
            <a:pPr marL="0" indent="0">
              <a:buNone/>
            </a:pPr>
            <a:r>
              <a:rPr lang="it-IT" sz="2100" dirty="0">
                <a:latin typeface="Posterama" panose="020B0504020200020000" pitchFamily="34" charset="0"/>
                <a:cs typeface="Posterama" panose="020B0504020200020000" pitchFamily="34" charset="0"/>
              </a:rPr>
              <a:t>http://piani.govrisv.cnr.it/valutazione_cruscotto.php</a:t>
            </a:r>
          </a:p>
          <a:p>
            <a:pPr marL="0" indent="0">
              <a:buNone/>
            </a:pPr>
            <a:r>
              <a:rPr lang="it-IT" sz="2100" dirty="0">
                <a:latin typeface="Posterama" panose="020B0504020200020000" pitchFamily="34" charset="0"/>
                <a:cs typeface="Posterama" panose="020B0504020200020000" pitchFamily="34" charset="0"/>
              </a:rPr>
              <a:t>http://indicatori.govrisv.cnr.it/index.php</a:t>
            </a:r>
          </a:p>
        </p:txBody>
      </p:sp>
      <p:pic>
        <p:nvPicPr>
          <p:cNvPr id="4" name="Immagine 3">
            <a:extLst>
              <a:ext uri="{FF2B5EF4-FFF2-40B4-BE49-F238E27FC236}">
                <a16:creationId xmlns:a16="http://schemas.microsoft.com/office/drawing/2014/main" id="{86AE8C4B-95D6-44B7-81C5-5A9F942BE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958" y="1285485"/>
            <a:ext cx="3810693" cy="21435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4558671"/>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Disciplina d’uso (FAC)</a:t>
            </a:r>
          </a:p>
        </p:txBody>
      </p:sp>
      <p:pic>
        <p:nvPicPr>
          <p:cNvPr id="6" name="Immagine 5"/>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2253802" y="1712888"/>
            <a:ext cx="1532587" cy="1133343"/>
          </a:xfrm>
          <a:prstGeom prst="rect">
            <a:avLst/>
          </a:prstGeom>
          <a:noFill/>
          <a:ln>
            <a:noFill/>
          </a:ln>
        </p:spPr>
      </p:pic>
      <p:pic>
        <p:nvPicPr>
          <p:cNvPr id="7" name="Immagin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2146" y="1700010"/>
            <a:ext cx="1519708" cy="1193797"/>
          </a:xfrm>
          <a:prstGeom prst="rect">
            <a:avLst/>
          </a:prstGeom>
          <a:noFill/>
          <a:ln>
            <a:noFill/>
          </a:ln>
        </p:spPr>
      </p:pic>
      <p:pic>
        <p:nvPicPr>
          <p:cNvPr id="8" name="Immagine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57611" y="1700013"/>
            <a:ext cx="1545465" cy="1161521"/>
          </a:xfrm>
          <a:prstGeom prst="rect">
            <a:avLst/>
          </a:prstGeom>
          <a:noFill/>
          <a:ln>
            <a:noFill/>
          </a:ln>
        </p:spPr>
      </p:pic>
      <p:pic>
        <p:nvPicPr>
          <p:cNvPr id="9" name="Immagine 8" descr="base_1_topografic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34200" y="1704975"/>
            <a:ext cx="1524000" cy="1156559"/>
          </a:xfrm>
          <a:prstGeom prst="rect">
            <a:avLst/>
          </a:prstGeom>
        </p:spPr>
      </p:pic>
      <p:cxnSp>
        <p:nvCxnSpPr>
          <p:cNvPr id="11" name="Connettore 1 10"/>
          <p:cNvCxnSpPr/>
          <p:nvPr/>
        </p:nvCxnSpPr>
        <p:spPr>
          <a:xfrm>
            <a:off x="6953250" y="1981200"/>
            <a:ext cx="1419225" cy="83820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4"/>
          <p:cNvGraphicFramePr>
            <a:graphicFrameLocks noGrp="1"/>
          </p:cNvGraphicFramePr>
          <p:nvPr>
            <p:ph idx="1"/>
          </p:nvPr>
        </p:nvGraphicFramePr>
        <p:xfrm>
          <a:off x="666750" y="1676400"/>
          <a:ext cx="7810500" cy="4788796"/>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gridCol w="1562100">
                  <a:extLst>
                    <a:ext uri="{9D8B030D-6E8A-4147-A177-3AD203B41FA5}">
                      <a16:colId xmlns:a16="http://schemas.microsoft.com/office/drawing/2014/main" val="20004"/>
                    </a:ext>
                  </a:extLst>
                </a:gridCol>
              </a:tblGrid>
              <a:tr h="1197199">
                <a:tc>
                  <a:txBody>
                    <a:bodyPr/>
                    <a:lstStyle/>
                    <a:p>
                      <a:endParaRPr lang="it-IT" dirty="0"/>
                    </a:p>
                  </a:txBody>
                  <a:tcP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EDIFICATE</a:t>
                      </a:r>
                    </a:p>
                  </a:txBody>
                  <a:tcPr anchor="ct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DA EDIFICARE</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AREE</a:t>
                      </a:r>
                    </a:p>
                    <a:p>
                      <a:pPr marL="0" algn="ctr" defTabSz="914400" rtl="0" eaLnBrk="1" latinLnBrk="0" hangingPunct="1"/>
                      <a:r>
                        <a:rPr lang="it-IT" sz="2000" b="1" kern="1200" dirty="0">
                          <a:solidFill>
                            <a:sysClr val="windowText" lastClr="000000"/>
                          </a:solidFill>
                          <a:latin typeface="+mn-lt"/>
                          <a:ea typeface="+mn-ea"/>
                          <a:cs typeface="+mn-cs"/>
                        </a:rPr>
                        <a:t>NON EDIFICABILI</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INFRA</a:t>
                      </a:r>
                      <a:br>
                        <a:rPr lang="it-IT" sz="2000" b="1" kern="1200" dirty="0">
                          <a:solidFill>
                            <a:sysClr val="windowText" lastClr="000000"/>
                          </a:solidFill>
                          <a:latin typeface="+mn-lt"/>
                          <a:ea typeface="+mn-ea"/>
                          <a:cs typeface="+mn-cs"/>
                        </a:rPr>
                      </a:br>
                      <a:r>
                        <a:rPr lang="it-IT" sz="2000" b="1" kern="1200" dirty="0">
                          <a:solidFill>
                            <a:sysClr val="windowText" lastClr="000000"/>
                          </a:solidFill>
                          <a:latin typeface="+mn-lt"/>
                          <a:ea typeface="+mn-ea"/>
                          <a:cs typeface="+mn-cs"/>
                        </a:rPr>
                        <a:t>STRUTTURE</a:t>
                      </a:r>
                    </a:p>
                  </a:txBody>
                  <a:tcPr anchor="ctr">
                    <a:noFill/>
                  </a:tcPr>
                </a:tc>
                <a:extLst>
                  <a:ext uri="{0D108BD9-81ED-4DB2-BD59-A6C34878D82A}">
                    <a16:rowId xmlns:a16="http://schemas.microsoft.com/office/drawing/2014/main" val="10000"/>
                  </a:ext>
                </a:extLst>
              </a:tr>
              <a:tr h="1197199">
                <a:tc>
                  <a:txBody>
                    <a:bodyPr/>
                    <a:lstStyle/>
                    <a:p>
                      <a:pPr algn="ctr"/>
                      <a:r>
                        <a:rPr lang="it-IT" sz="2400" b="1" dirty="0"/>
                        <a:t>ZA</a:t>
                      </a:r>
                    </a:p>
                    <a:p>
                      <a:pPr algn="ctr"/>
                      <a:r>
                        <a:rPr lang="it-IT" sz="1600" dirty="0"/>
                        <a:t>ATTENZIONE</a:t>
                      </a:r>
                    </a:p>
                  </a:txBody>
                  <a:tcPr anchor="ctr">
                    <a:solidFill>
                      <a:schemeClr val="tx2">
                        <a:lumMod val="20000"/>
                        <a:lumOff val="80000"/>
                      </a:schemeClr>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dirty="0"/>
                        <a:t>Approfondimenti</a:t>
                      </a:r>
                    </a:p>
                  </a:txBody>
                  <a:tcPr anchor="ctr">
                    <a:solidFill>
                      <a:schemeClr val="tx2">
                        <a:lumMod val="60000"/>
                        <a:lumOff val="40000"/>
                      </a:schemeClr>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40000"/>
                        <a:lumOff val="60000"/>
                      </a:schemeClr>
                    </a:solidFill>
                  </a:tcPr>
                </a:tc>
                <a:tc hMerge="1">
                  <a:txBody>
                    <a:bodyPr/>
                    <a:lstStyle/>
                    <a:p>
                      <a:pPr algn="l"/>
                      <a:endParaRPr lang="it-IT" sz="1400" dirty="0"/>
                    </a:p>
                  </a:txBody>
                  <a:tcPr anchor="ctr">
                    <a:solidFill>
                      <a:schemeClr val="tx2">
                        <a:lumMod val="60000"/>
                        <a:lumOff val="40000"/>
                      </a:schemeClr>
                    </a:solidFill>
                  </a:tcPr>
                </a:tc>
                <a:tc row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800" kern="1200" dirty="0">
                          <a:solidFill>
                            <a:schemeClr val="dk1"/>
                          </a:solidFill>
                          <a:latin typeface="+mn-lt"/>
                          <a:ea typeface="+mn-ea"/>
                          <a:cs typeface="+mn-cs"/>
                        </a:rPr>
                        <a:t>Programma Infrastrutture</a:t>
                      </a:r>
                    </a:p>
                  </a:txBody>
                  <a:tcPr anchor="ctr">
                    <a:solidFill>
                      <a:schemeClr val="bg1">
                        <a:lumMod val="85000"/>
                      </a:schemeClr>
                    </a:solidFill>
                  </a:tcPr>
                </a:tc>
                <a:extLst>
                  <a:ext uri="{0D108BD9-81ED-4DB2-BD59-A6C34878D82A}">
                    <a16:rowId xmlns:a16="http://schemas.microsoft.com/office/drawing/2014/main" val="10001"/>
                  </a:ext>
                </a:extLst>
              </a:tr>
              <a:tr h="1197199">
                <a:tc>
                  <a:txBody>
                    <a:bodyPr/>
                    <a:lstStyle/>
                    <a:p>
                      <a:pPr algn="ctr"/>
                      <a:r>
                        <a:rPr lang="it-IT" sz="2400" b="1" kern="1200" dirty="0">
                          <a:solidFill>
                            <a:schemeClr val="dk1"/>
                          </a:solidFill>
                          <a:latin typeface="+mn-lt"/>
                          <a:ea typeface="+mn-ea"/>
                          <a:cs typeface="+mn-cs"/>
                        </a:rPr>
                        <a:t>ZS</a:t>
                      </a:r>
                    </a:p>
                    <a:p>
                      <a:pPr algn="ctr"/>
                      <a:r>
                        <a:rPr lang="it-IT" sz="1600" dirty="0"/>
                        <a:t>SUSCETTIBILITA’</a:t>
                      </a:r>
                    </a:p>
                  </a:txBody>
                  <a:tcPr anchor="ctr">
                    <a:solidFill>
                      <a:srgbClr val="FFCCFF"/>
                    </a:solidFill>
                  </a:tcPr>
                </a:tc>
                <a:tc row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Zone</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Instabili</a:t>
                      </a:r>
                    </a:p>
                  </a:txBody>
                  <a:tcPr anchor="ctr">
                    <a:solidFill>
                      <a:srgbClr val="FFFF00"/>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Intervento limitato</a:t>
                      </a:r>
                    </a:p>
                  </a:txBody>
                  <a:tcPr anchor="ctr">
                    <a:solidFill>
                      <a:srgbClr val="FFC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2"/>
                  </a:ext>
                </a:extLst>
              </a:tr>
              <a:tr h="1197199">
                <a:tc>
                  <a:txBody>
                    <a:bodyPr/>
                    <a:lstStyle/>
                    <a:p>
                      <a:pPr algn="ctr"/>
                      <a:r>
                        <a:rPr lang="it-IT" sz="2400" b="1" kern="1200" dirty="0">
                          <a:solidFill>
                            <a:schemeClr val="dk1"/>
                          </a:solidFill>
                          <a:latin typeface="+mn-lt"/>
                          <a:ea typeface="+mn-ea"/>
                          <a:cs typeface="+mn-cs"/>
                        </a:rPr>
                        <a:t>ZR</a:t>
                      </a:r>
                    </a:p>
                    <a:p>
                      <a:pPr algn="ctr"/>
                      <a:r>
                        <a:rPr lang="it-IT" sz="1600" dirty="0"/>
                        <a:t>RISPETTO</a:t>
                      </a:r>
                    </a:p>
                  </a:txBody>
                  <a:tcPr anchor="ctr">
                    <a:solidFill>
                      <a:srgbClr val="FF66FF"/>
                    </a:solidFill>
                  </a:tcPr>
                </a:tc>
                <a:tc vMerge="1">
                  <a:txBody>
                    <a:bodyPr/>
                    <a:lstStyle/>
                    <a:p>
                      <a:pPr algn="l"/>
                      <a:endParaRPr lang="it-IT" sz="1400" dirty="0"/>
                    </a:p>
                  </a:txBody>
                  <a:tcPr anchor="ctr">
                    <a:solidFill>
                      <a:schemeClr val="bg1"/>
                    </a:solidFill>
                  </a:tcPr>
                </a:tc>
                <a:tc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Intervento inibito</a:t>
                      </a:r>
                    </a:p>
                  </a:txBody>
                  <a:tcPr anchor="ctr">
                    <a:solidFill>
                      <a:srgbClr val="FF0000"/>
                    </a:solidFill>
                  </a:tcPr>
                </a:tc>
                <a:tc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Disciplina d’uso (Frane)</a:t>
            </a:r>
          </a:p>
        </p:txBody>
      </p:sp>
      <p:pic>
        <p:nvPicPr>
          <p:cNvPr id="6" name="Immagine 5"/>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2253802" y="1712888"/>
            <a:ext cx="1532587" cy="1133343"/>
          </a:xfrm>
          <a:prstGeom prst="rect">
            <a:avLst/>
          </a:prstGeom>
          <a:noFill/>
          <a:ln>
            <a:noFill/>
          </a:ln>
        </p:spPr>
      </p:pic>
      <p:pic>
        <p:nvPicPr>
          <p:cNvPr id="7" name="Immagin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2146" y="1700010"/>
            <a:ext cx="1519708" cy="1193797"/>
          </a:xfrm>
          <a:prstGeom prst="rect">
            <a:avLst/>
          </a:prstGeom>
          <a:noFill/>
          <a:ln>
            <a:noFill/>
          </a:ln>
        </p:spPr>
      </p:pic>
      <p:pic>
        <p:nvPicPr>
          <p:cNvPr id="8" name="Immagine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57611" y="1700013"/>
            <a:ext cx="1545465" cy="1161521"/>
          </a:xfrm>
          <a:prstGeom prst="rect">
            <a:avLst/>
          </a:prstGeom>
          <a:noFill/>
          <a:ln>
            <a:noFill/>
          </a:ln>
        </p:spPr>
      </p:pic>
      <p:pic>
        <p:nvPicPr>
          <p:cNvPr id="9" name="Immagine 8" descr="base_1_topografic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34200" y="1704975"/>
            <a:ext cx="1524000" cy="1156559"/>
          </a:xfrm>
          <a:prstGeom prst="rect">
            <a:avLst/>
          </a:prstGeom>
        </p:spPr>
      </p:pic>
      <p:cxnSp>
        <p:nvCxnSpPr>
          <p:cNvPr id="11" name="Connettore 1 10"/>
          <p:cNvCxnSpPr/>
          <p:nvPr/>
        </p:nvCxnSpPr>
        <p:spPr>
          <a:xfrm>
            <a:off x="6953250" y="1981200"/>
            <a:ext cx="1419225" cy="83820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4"/>
          <p:cNvGraphicFramePr>
            <a:graphicFrameLocks noGrp="1"/>
          </p:cNvGraphicFramePr>
          <p:nvPr>
            <p:ph idx="1"/>
          </p:nvPr>
        </p:nvGraphicFramePr>
        <p:xfrm>
          <a:off x="666750" y="1676400"/>
          <a:ext cx="7810500" cy="4788796"/>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gridCol w="1562100">
                  <a:extLst>
                    <a:ext uri="{9D8B030D-6E8A-4147-A177-3AD203B41FA5}">
                      <a16:colId xmlns:a16="http://schemas.microsoft.com/office/drawing/2014/main" val="20004"/>
                    </a:ext>
                  </a:extLst>
                </a:gridCol>
              </a:tblGrid>
              <a:tr h="1197199">
                <a:tc>
                  <a:txBody>
                    <a:bodyPr/>
                    <a:lstStyle/>
                    <a:p>
                      <a:endParaRPr lang="it-IT" dirty="0"/>
                    </a:p>
                  </a:txBody>
                  <a:tcP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EDIFICATE</a:t>
                      </a:r>
                    </a:p>
                  </a:txBody>
                  <a:tcPr anchor="ct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DA EDIFICARE</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AREE</a:t>
                      </a:r>
                    </a:p>
                    <a:p>
                      <a:pPr marL="0" algn="ctr" defTabSz="914400" rtl="0" eaLnBrk="1" latinLnBrk="0" hangingPunct="1"/>
                      <a:r>
                        <a:rPr lang="it-IT" sz="2000" b="1" kern="1200" dirty="0">
                          <a:solidFill>
                            <a:sysClr val="windowText" lastClr="000000"/>
                          </a:solidFill>
                          <a:latin typeface="+mn-lt"/>
                          <a:ea typeface="+mn-ea"/>
                          <a:cs typeface="+mn-cs"/>
                        </a:rPr>
                        <a:t>NON EDIFICABILI</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INFRA</a:t>
                      </a:r>
                      <a:br>
                        <a:rPr lang="it-IT" sz="2000" b="1" kern="1200" dirty="0">
                          <a:solidFill>
                            <a:sysClr val="windowText" lastClr="000000"/>
                          </a:solidFill>
                          <a:latin typeface="+mn-lt"/>
                          <a:ea typeface="+mn-ea"/>
                          <a:cs typeface="+mn-cs"/>
                        </a:rPr>
                      </a:br>
                      <a:r>
                        <a:rPr lang="it-IT" sz="2000" b="1" kern="1200" dirty="0">
                          <a:solidFill>
                            <a:sysClr val="windowText" lastClr="000000"/>
                          </a:solidFill>
                          <a:latin typeface="+mn-lt"/>
                          <a:ea typeface="+mn-ea"/>
                          <a:cs typeface="+mn-cs"/>
                        </a:rPr>
                        <a:t>STRUTTURE</a:t>
                      </a:r>
                    </a:p>
                  </a:txBody>
                  <a:tcPr anchor="ctr">
                    <a:noFill/>
                  </a:tcPr>
                </a:tc>
                <a:extLst>
                  <a:ext uri="{0D108BD9-81ED-4DB2-BD59-A6C34878D82A}">
                    <a16:rowId xmlns:a16="http://schemas.microsoft.com/office/drawing/2014/main" val="10000"/>
                  </a:ext>
                </a:extLst>
              </a:tr>
              <a:tr h="1197199">
                <a:tc>
                  <a:txBody>
                    <a:bodyPr/>
                    <a:lstStyle/>
                    <a:p>
                      <a:pPr algn="ctr"/>
                      <a:r>
                        <a:rPr lang="it-IT" sz="2400" b="1" dirty="0"/>
                        <a:t>ZA</a:t>
                      </a:r>
                    </a:p>
                    <a:p>
                      <a:pPr algn="ctr"/>
                      <a:r>
                        <a:rPr lang="it-IT" sz="1600" dirty="0"/>
                        <a:t>ATTENZIONE</a:t>
                      </a:r>
                    </a:p>
                  </a:txBody>
                  <a:tcPr anchor="ctr">
                    <a:solidFill>
                      <a:schemeClr val="tx2">
                        <a:lumMod val="20000"/>
                        <a:lumOff val="80000"/>
                      </a:schemeClr>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dirty="0"/>
                        <a:t>Approfondimenti</a:t>
                      </a:r>
                    </a:p>
                  </a:txBody>
                  <a:tcPr anchor="ctr">
                    <a:solidFill>
                      <a:schemeClr val="tx2">
                        <a:lumMod val="60000"/>
                        <a:lumOff val="40000"/>
                      </a:schemeClr>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40000"/>
                        <a:lumOff val="60000"/>
                      </a:schemeClr>
                    </a:solidFill>
                  </a:tcPr>
                </a:tc>
                <a:tc hMerge="1">
                  <a:txBody>
                    <a:bodyPr/>
                    <a:lstStyle/>
                    <a:p>
                      <a:pPr algn="l"/>
                      <a:endParaRPr lang="it-IT" sz="1400" dirty="0"/>
                    </a:p>
                  </a:txBody>
                  <a:tcPr anchor="ctr">
                    <a:solidFill>
                      <a:schemeClr val="tx2">
                        <a:lumMod val="60000"/>
                        <a:lumOff val="40000"/>
                      </a:schemeClr>
                    </a:solidFill>
                  </a:tcPr>
                </a:tc>
                <a:tc row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800" kern="1200" dirty="0">
                          <a:solidFill>
                            <a:schemeClr val="dk1"/>
                          </a:solidFill>
                          <a:latin typeface="+mn-lt"/>
                          <a:ea typeface="+mn-ea"/>
                          <a:cs typeface="+mn-cs"/>
                        </a:rPr>
                        <a:t>Programma Infrastrutture</a:t>
                      </a:r>
                    </a:p>
                  </a:txBody>
                  <a:tcPr anchor="ctr">
                    <a:solidFill>
                      <a:schemeClr val="bg1">
                        <a:lumMod val="85000"/>
                      </a:schemeClr>
                    </a:solidFill>
                  </a:tcPr>
                </a:tc>
                <a:extLst>
                  <a:ext uri="{0D108BD9-81ED-4DB2-BD59-A6C34878D82A}">
                    <a16:rowId xmlns:a16="http://schemas.microsoft.com/office/drawing/2014/main" val="10001"/>
                  </a:ext>
                </a:extLst>
              </a:tr>
              <a:tr h="1197199">
                <a:tc>
                  <a:txBody>
                    <a:bodyPr/>
                    <a:lstStyle/>
                    <a:p>
                      <a:pPr algn="ctr"/>
                      <a:r>
                        <a:rPr lang="it-IT" sz="2400" b="1" kern="1200" dirty="0">
                          <a:solidFill>
                            <a:schemeClr val="dk1"/>
                          </a:solidFill>
                          <a:latin typeface="+mn-lt"/>
                          <a:ea typeface="+mn-ea"/>
                          <a:cs typeface="+mn-cs"/>
                        </a:rPr>
                        <a:t>ZS</a:t>
                      </a:r>
                    </a:p>
                    <a:p>
                      <a:pPr algn="ctr"/>
                      <a:r>
                        <a:rPr lang="it-IT" sz="1600" dirty="0"/>
                        <a:t>SUSCETTIBILITA’</a:t>
                      </a:r>
                    </a:p>
                  </a:txBody>
                  <a:tcPr anchor="ctr">
                    <a:solidFill>
                      <a:srgbClr val="FFCCFF"/>
                    </a:solidFill>
                  </a:tcPr>
                </a:tc>
                <a:tc row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Zone</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Instabili</a:t>
                      </a:r>
                    </a:p>
                  </a:txBody>
                  <a:tcPr anchor="ctr">
                    <a:solidFill>
                      <a:srgbClr val="FFFF00"/>
                    </a:solidFill>
                  </a:tcPr>
                </a:tc>
                <a:tc rowSpan="2"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Intervento limitato</a:t>
                      </a:r>
                    </a:p>
                  </a:txBody>
                  <a:tcPr anchor="ctr">
                    <a:solidFill>
                      <a:srgbClr val="FFC000"/>
                    </a:solidFill>
                  </a:tcPr>
                </a:tc>
                <a:tc rowSpan="2"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2"/>
                  </a:ext>
                </a:extLst>
              </a:tr>
              <a:tr h="1197199">
                <a:tc>
                  <a:txBody>
                    <a:bodyPr/>
                    <a:lstStyle/>
                    <a:p>
                      <a:pPr algn="ctr"/>
                      <a:r>
                        <a:rPr lang="it-IT" sz="2400" b="1" kern="1200" dirty="0">
                          <a:solidFill>
                            <a:schemeClr val="dk1"/>
                          </a:solidFill>
                          <a:latin typeface="+mn-lt"/>
                          <a:ea typeface="+mn-ea"/>
                          <a:cs typeface="+mn-cs"/>
                        </a:rPr>
                        <a:t>ZR</a:t>
                      </a:r>
                    </a:p>
                    <a:p>
                      <a:pPr algn="ctr"/>
                      <a:r>
                        <a:rPr lang="it-IT" sz="1600" dirty="0"/>
                        <a:t>RISPETTO</a:t>
                      </a:r>
                    </a:p>
                  </a:txBody>
                  <a:tcPr anchor="ctr">
                    <a:solidFill>
                      <a:srgbClr val="FF66FF"/>
                    </a:solidFill>
                  </a:tcPr>
                </a:tc>
                <a:tc vMerge="1">
                  <a:txBody>
                    <a:bodyPr/>
                    <a:lstStyle/>
                    <a:p>
                      <a:pPr algn="l"/>
                      <a:endParaRPr lang="it-IT" sz="1400" dirty="0"/>
                    </a:p>
                  </a:txBody>
                  <a:tcPr anchor="ctr">
                    <a:solidFill>
                      <a:schemeClr val="bg1"/>
                    </a:solidFill>
                  </a:tcPr>
                </a:tc>
                <a:tc gridSpan="2" v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kern="1200" dirty="0">
                        <a:solidFill>
                          <a:schemeClr val="dk1"/>
                        </a:solidFill>
                        <a:latin typeface="+mn-lt"/>
                        <a:ea typeface="+mn-ea"/>
                        <a:cs typeface="+mn-cs"/>
                      </a:endParaRPr>
                    </a:p>
                  </a:txBody>
                  <a:tcPr anchor="ctr">
                    <a:solidFill>
                      <a:srgbClr val="FF0000"/>
                    </a:solidFill>
                  </a:tcPr>
                </a:tc>
                <a:tc hMerge="1" v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Disciplina d’uso (Liquefazioni)</a:t>
            </a:r>
          </a:p>
        </p:txBody>
      </p:sp>
      <p:pic>
        <p:nvPicPr>
          <p:cNvPr id="6" name="Immagine 5"/>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2253802" y="1712888"/>
            <a:ext cx="1532587" cy="1133343"/>
          </a:xfrm>
          <a:prstGeom prst="rect">
            <a:avLst/>
          </a:prstGeom>
          <a:noFill/>
          <a:ln>
            <a:noFill/>
          </a:ln>
        </p:spPr>
      </p:pic>
      <p:pic>
        <p:nvPicPr>
          <p:cNvPr id="7" name="Immagin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2146" y="1700010"/>
            <a:ext cx="1519708" cy="1193797"/>
          </a:xfrm>
          <a:prstGeom prst="rect">
            <a:avLst/>
          </a:prstGeom>
          <a:noFill/>
          <a:ln>
            <a:noFill/>
          </a:ln>
        </p:spPr>
      </p:pic>
      <p:pic>
        <p:nvPicPr>
          <p:cNvPr id="8" name="Immagine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57611" y="1700013"/>
            <a:ext cx="1545465" cy="1161521"/>
          </a:xfrm>
          <a:prstGeom prst="rect">
            <a:avLst/>
          </a:prstGeom>
          <a:noFill/>
          <a:ln>
            <a:noFill/>
          </a:ln>
        </p:spPr>
      </p:pic>
      <p:pic>
        <p:nvPicPr>
          <p:cNvPr id="9" name="Immagine 8" descr="base_1_topografic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34200" y="1704975"/>
            <a:ext cx="1524000" cy="1156559"/>
          </a:xfrm>
          <a:prstGeom prst="rect">
            <a:avLst/>
          </a:prstGeom>
        </p:spPr>
      </p:pic>
      <p:cxnSp>
        <p:nvCxnSpPr>
          <p:cNvPr id="11" name="Connettore 1 10"/>
          <p:cNvCxnSpPr/>
          <p:nvPr/>
        </p:nvCxnSpPr>
        <p:spPr>
          <a:xfrm>
            <a:off x="6953250" y="1981200"/>
            <a:ext cx="1419225" cy="83820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4"/>
          <p:cNvGraphicFramePr>
            <a:graphicFrameLocks noGrp="1"/>
          </p:cNvGraphicFramePr>
          <p:nvPr>
            <p:ph idx="1"/>
          </p:nvPr>
        </p:nvGraphicFramePr>
        <p:xfrm>
          <a:off x="666750" y="1676400"/>
          <a:ext cx="7810500" cy="4788796"/>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gridCol w="1562100">
                  <a:extLst>
                    <a:ext uri="{9D8B030D-6E8A-4147-A177-3AD203B41FA5}">
                      <a16:colId xmlns:a16="http://schemas.microsoft.com/office/drawing/2014/main" val="20004"/>
                    </a:ext>
                  </a:extLst>
                </a:gridCol>
              </a:tblGrid>
              <a:tr h="1197199">
                <a:tc>
                  <a:txBody>
                    <a:bodyPr/>
                    <a:lstStyle/>
                    <a:p>
                      <a:endParaRPr lang="it-IT" dirty="0"/>
                    </a:p>
                  </a:txBody>
                  <a:tcP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EDIFICATE</a:t>
                      </a:r>
                    </a:p>
                  </a:txBody>
                  <a:tcPr anchor="ct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DA EDIFICARE</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AREE</a:t>
                      </a:r>
                    </a:p>
                    <a:p>
                      <a:pPr marL="0" algn="ctr" defTabSz="914400" rtl="0" eaLnBrk="1" latinLnBrk="0" hangingPunct="1"/>
                      <a:r>
                        <a:rPr lang="it-IT" sz="2000" b="1" kern="1200" dirty="0">
                          <a:solidFill>
                            <a:sysClr val="windowText" lastClr="000000"/>
                          </a:solidFill>
                          <a:latin typeface="+mn-lt"/>
                          <a:ea typeface="+mn-ea"/>
                          <a:cs typeface="+mn-cs"/>
                        </a:rPr>
                        <a:t>NON EDIFICABILI</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INFRA</a:t>
                      </a:r>
                      <a:br>
                        <a:rPr lang="it-IT" sz="2000" b="1" kern="1200" dirty="0">
                          <a:solidFill>
                            <a:sysClr val="windowText" lastClr="000000"/>
                          </a:solidFill>
                          <a:latin typeface="+mn-lt"/>
                          <a:ea typeface="+mn-ea"/>
                          <a:cs typeface="+mn-cs"/>
                        </a:rPr>
                      </a:br>
                      <a:r>
                        <a:rPr lang="it-IT" sz="2000" b="1" kern="1200" dirty="0">
                          <a:solidFill>
                            <a:sysClr val="windowText" lastClr="000000"/>
                          </a:solidFill>
                          <a:latin typeface="+mn-lt"/>
                          <a:ea typeface="+mn-ea"/>
                          <a:cs typeface="+mn-cs"/>
                        </a:rPr>
                        <a:t>STRUTTURE</a:t>
                      </a:r>
                    </a:p>
                  </a:txBody>
                  <a:tcPr anchor="ctr">
                    <a:noFill/>
                  </a:tcPr>
                </a:tc>
                <a:extLst>
                  <a:ext uri="{0D108BD9-81ED-4DB2-BD59-A6C34878D82A}">
                    <a16:rowId xmlns:a16="http://schemas.microsoft.com/office/drawing/2014/main" val="10000"/>
                  </a:ext>
                </a:extLst>
              </a:tr>
              <a:tr h="1197199">
                <a:tc>
                  <a:txBody>
                    <a:bodyPr/>
                    <a:lstStyle/>
                    <a:p>
                      <a:pPr algn="ctr"/>
                      <a:r>
                        <a:rPr lang="it-IT" sz="2400" b="1" dirty="0"/>
                        <a:t>ZA</a:t>
                      </a:r>
                    </a:p>
                    <a:p>
                      <a:pPr algn="ctr"/>
                      <a:r>
                        <a:rPr lang="it-IT" sz="1600" dirty="0"/>
                        <a:t>ATTENZIONE</a:t>
                      </a:r>
                    </a:p>
                  </a:txBody>
                  <a:tcPr anchor="ctr">
                    <a:solidFill>
                      <a:schemeClr val="tx2">
                        <a:lumMod val="20000"/>
                        <a:lumOff val="80000"/>
                      </a:schemeClr>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dirty="0"/>
                        <a:t>Approfondimenti</a:t>
                      </a:r>
                    </a:p>
                  </a:txBody>
                  <a:tcPr anchor="ctr">
                    <a:solidFill>
                      <a:schemeClr val="tx2">
                        <a:lumMod val="60000"/>
                        <a:lumOff val="40000"/>
                      </a:schemeClr>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40000"/>
                        <a:lumOff val="60000"/>
                      </a:schemeClr>
                    </a:solidFill>
                  </a:tcPr>
                </a:tc>
                <a:tc hMerge="1">
                  <a:txBody>
                    <a:bodyPr/>
                    <a:lstStyle/>
                    <a:p>
                      <a:pPr algn="l"/>
                      <a:endParaRPr lang="it-IT" sz="1400" dirty="0"/>
                    </a:p>
                  </a:txBody>
                  <a:tcPr anchor="ctr">
                    <a:solidFill>
                      <a:schemeClr val="tx2">
                        <a:lumMod val="60000"/>
                        <a:lumOff val="40000"/>
                      </a:schemeClr>
                    </a:solidFill>
                  </a:tcPr>
                </a:tc>
                <a:tc row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800" kern="1200" dirty="0">
                          <a:solidFill>
                            <a:schemeClr val="dk1"/>
                          </a:solidFill>
                          <a:latin typeface="+mn-lt"/>
                          <a:ea typeface="+mn-ea"/>
                          <a:cs typeface="+mn-cs"/>
                        </a:rPr>
                        <a:t>Programma Infrastrutture</a:t>
                      </a:r>
                    </a:p>
                  </a:txBody>
                  <a:tcPr anchor="ctr">
                    <a:solidFill>
                      <a:schemeClr val="bg1">
                        <a:lumMod val="85000"/>
                      </a:schemeClr>
                    </a:solidFill>
                  </a:tcPr>
                </a:tc>
                <a:extLst>
                  <a:ext uri="{0D108BD9-81ED-4DB2-BD59-A6C34878D82A}">
                    <a16:rowId xmlns:a16="http://schemas.microsoft.com/office/drawing/2014/main" val="10001"/>
                  </a:ext>
                </a:extLst>
              </a:tr>
              <a:tr h="1197199">
                <a:tc>
                  <a:txBody>
                    <a:bodyPr/>
                    <a:lstStyle/>
                    <a:p>
                      <a:pPr algn="ctr"/>
                      <a:r>
                        <a:rPr lang="it-IT" sz="2400" b="1" kern="1200" dirty="0">
                          <a:solidFill>
                            <a:schemeClr val="dk1"/>
                          </a:solidFill>
                          <a:latin typeface="+mn-lt"/>
                          <a:ea typeface="+mn-ea"/>
                          <a:cs typeface="+mn-cs"/>
                        </a:rPr>
                        <a:t>ZS</a:t>
                      </a:r>
                    </a:p>
                    <a:p>
                      <a:pPr algn="ctr"/>
                      <a:r>
                        <a:rPr lang="it-IT" sz="1600" dirty="0"/>
                        <a:t>SUSCETTIBILITA’</a:t>
                      </a:r>
                    </a:p>
                  </a:txBody>
                  <a:tcPr anchor="ctr">
                    <a:solidFill>
                      <a:srgbClr val="FFCCFF"/>
                    </a:solidFill>
                  </a:tcPr>
                </a:tc>
                <a:tc row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Zone</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Instabili</a:t>
                      </a:r>
                    </a:p>
                  </a:txBody>
                  <a:tcPr anchor="ctr">
                    <a:solidFill>
                      <a:srgbClr val="FFFF00"/>
                    </a:solidFill>
                  </a:tcPr>
                </a:tc>
                <a:tc rowSpan="2"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Intervento limitato</a:t>
                      </a:r>
                    </a:p>
                  </a:txBody>
                  <a:tcPr anchor="ctr">
                    <a:solidFill>
                      <a:srgbClr val="FFC000"/>
                    </a:solidFill>
                  </a:tcPr>
                </a:tc>
                <a:tc rowSpan="2"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2"/>
                  </a:ext>
                </a:extLst>
              </a:tr>
              <a:tr h="1197199">
                <a:tc>
                  <a:txBody>
                    <a:bodyPr/>
                    <a:lstStyle/>
                    <a:p>
                      <a:pPr algn="ctr"/>
                      <a:r>
                        <a:rPr lang="it-IT" sz="2400" b="1" kern="1200" dirty="0">
                          <a:solidFill>
                            <a:schemeClr val="dk1"/>
                          </a:solidFill>
                          <a:latin typeface="+mn-lt"/>
                          <a:ea typeface="+mn-ea"/>
                          <a:cs typeface="+mn-cs"/>
                        </a:rPr>
                        <a:t>ZR</a:t>
                      </a:r>
                    </a:p>
                    <a:p>
                      <a:pPr algn="ctr"/>
                      <a:r>
                        <a:rPr lang="it-IT" sz="1600" dirty="0"/>
                        <a:t>RISPETTO</a:t>
                      </a:r>
                    </a:p>
                  </a:txBody>
                  <a:tcPr anchor="ctr">
                    <a:solidFill>
                      <a:srgbClr val="FF66FF"/>
                    </a:solidFill>
                  </a:tcPr>
                </a:tc>
                <a:tc vMerge="1">
                  <a:txBody>
                    <a:bodyPr/>
                    <a:lstStyle/>
                    <a:p>
                      <a:pPr algn="l"/>
                      <a:endParaRPr lang="it-IT" sz="1400" dirty="0"/>
                    </a:p>
                  </a:txBody>
                  <a:tcPr anchor="ctr">
                    <a:solidFill>
                      <a:schemeClr val="bg1"/>
                    </a:solidFill>
                  </a:tcPr>
                </a:tc>
                <a:tc gridSpan="2" v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kern="1200" dirty="0">
                        <a:solidFill>
                          <a:schemeClr val="dk1"/>
                        </a:solidFill>
                        <a:latin typeface="+mn-lt"/>
                        <a:ea typeface="+mn-ea"/>
                        <a:cs typeface="+mn-cs"/>
                      </a:endParaRPr>
                    </a:p>
                  </a:txBody>
                  <a:tcPr anchor="ctr">
                    <a:solidFill>
                      <a:srgbClr val="FF0000"/>
                    </a:solidFill>
                  </a:tcPr>
                </a:tc>
                <a:tc hMerge="1" v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i="1" dirty="0"/>
              <a:t>Densificazione indotta dall’azione sismica (DAS)</a:t>
            </a:r>
          </a:p>
        </p:txBody>
      </p:sp>
      <p:pic>
        <p:nvPicPr>
          <p:cNvPr id="6" name="Immagine 5"/>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2253802" y="1712888"/>
            <a:ext cx="1532587" cy="1133343"/>
          </a:xfrm>
          <a:prstGeom prst="rect">
            <a:avLst/>
          </a:prstGeom>
          <a:noFill/>
          <a:ln>
            <a:noFill/>
          </a:ln>
        </p:spPr>
      </p:pic>
      <p:pic>
        <p:nvPicPr>
          <p:cNvPr id="7" name="Immagin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2146" y="1700010"/>
            <a:ext cx="1519708" cy="1193797"/>
          </a:xfrm>
          <a:prstGeom prst="rect">
            <a:avLst/>
          </a:prstGeom>
          <a:noFill/>
          <a:ln>
            <a:noFill/>
          </a:ln>
        </p:spPr>
      </p:pic>
      <p:pic>
        <p:nvPicPr>
          <p:cNvPr id="8" name="Immagine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57611" y="1700013"/>
            <a:ext cx="1545465" cy="1161521"/>
          </a:xfrm>
          <a:prstGeom prst="rect">
            <a:avLst/>
          </a:prstGeom>
          <a:noFill/>
          <a:ln>
            <a:noFill/>
          </a:ln>
        </p:spPr>
      </p:pic>
      <p:pic>
        <p:nvPicPr>
          <p:cNvPr id="9" name="Immagine 8" descr="base_1_topografic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34200" y="1704975"/>
            <a:ext cx="1524000" cy="1156559"/>
          </a:xfrm>
          <a:prstGeom prst="rect">
            <a:avLst/>
          </a:prstGeom>
        </p:spPr>
      </p:pic>
      <p:cxnSp>
        <p:nvCxnSpPr>
          <p:cNvPr id="11" name="Connettore 1 10"/>
          <p:cNvCxnSpPr/>
          <p:nvPr/>
        </p:nvCxnSpPr>
        <p:spPr>
          <a:xfrm>
            <a:off x="6953250" y="1981200"/>
            <a:ext cx="1419225" cy="83820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4"/>
          <p:cNvGraphicFramePr>
            <a:graphicFrameLocks noGrp="1"/>
          </p:cNvGraphicFramePr>
          <p:nvPr>
            <p:ph idx="1"/>
          </p:nvPr>
        </p:nvGraphicFramePr>
        <p:xfrm>
          <a:off x="666750" y="1676400"/>
          <a:ext cx="7810500" cy="4788796"/>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gridCol w="1562100">
                  <a:extLst>
                    <a:ext uri="{9D8B030D-6E8A-4147-A177-3AD203B41FA5}">
                      <a16:colId xmlns:a16="http://schemas.microsoft.com/office/drawing/2014/main" val="20004"/>
                    </a:ext>
                  </a:extLst>
                </a:gridCol>
              </a:tblGrid>
              <a:tr h="1197199">
                <a:tc>
                  <a:txBody>
                    <a:bodyPr/>
                    <a:lstStyle/>
                    <a:p>
                      <a:endParaRPr lang="it-IT" dirty="0"/>
                    </a:p>
                  </a:txBody>
                  <a:tcP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EDIFICATE</a:t>
                      </a:r>
                    </a:p>
                  </a:txBody>
                  <a:tcPr anchor="ct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DA EDIFICARE</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AREE</a:t>
                      </a:r>
                    </a:p>
                    <a:p>
                      <a:pPr marL="0" algn="ctr" defTabSz="914400" rtl="0" eaLnBrk="1" latinLnBrk="0" hangingPunct="1"/>
                      <a:r>
                        <a:rPr lang="it-IT" sz="2000" b="1" kern="1200" dirty="0">
                          <a:solidFill>
                            <a:sysClr val="windowText" lastClr="000000"/>
                          </a:solidFill>
                          <a:latin typeface="+mn-lt"/>
                          <a:ea typeface="+mn-ea"/>
                          <a:cs typeface="+mn-cs"/>
                        </a:rPr>
                        <a:t>NON EDIFICABILI</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INFRA</a:t>
                      </a:r>
                      <a:br>
                        <a:rPr lang="it-IT" sz="2000" b="1" kern="1200" dirty="0">
                          <a:solidFill>
                            <a:sysClr val="windowText" lastClr="000000"/>
                          </a:solidFill>
                          <a:latin typeface="+mn-lt"/>
                          <a:ea typeface="+mn-ea"/>
                          <a:cs typeface="+mn-cs"/>
                        </a:rPr>
                      </a:br>
                      <a:r>
                        <a:rPr lang="it-IT" sz="2000" b="1" kern="1200" dirty="0">
                          <a:solidFill>
                            <a:sysClr val="windowText" lastClr="000000"/>
                          </a:solidFill>
                          <a:latin typeface="+mn-lt"/>
                          <a:ea typeface="+mn-ea"/>
                          <a:cs typeface="+mn-cs"/>
                        </a:rPr>
                        <a:t>STRUTTURE</a:t>
                      </a:r>
                    </a:p>
                  </a:txBody>
                  <a:tcPr anchor="ctr">
                    <a:noFill/>
                  </a:tcPr>
                </a:tc>
                <a:extLst>
                  <a:ext uri="{0D108BD9-81ED-4DB2-BD59-A6C34878D82A}">
                    <a16:rowId xmlns:a16="http://schemas.microsoft.com/office/drawing/2014/main" val="10000"/>
                  </a:ext>
                </a:extLst>
              </a:tr>
              <a:tr h="1197199">
                <a:tc>
                  <a:txBody>
                    <a:bodyPr/>
                    <a:lstStyle/>
                    <a:p>
                      <a:pPr algn="ctr"/>
                      <a:r>
                        <a:rPr lang="it-IT" sz="2400" b="1" dirty="0"/>
                        <a:t>ZA</a:t>
                      </a:r>
                    </a:p>
                    <a:p>
                      <a:pPr algn="ctr"/>
                      <a:r>
                        <a:rPr lang="it-IT" sz="1600" dirty="0"/>
                        <a:t>ATTENZIONE</a:t>
                      </a:r>
                    </a:p>
                  </a:txBody>
                  <a:tcPr anchor="ctr">
                    <a:solidFill>
                      <a:schemeClr val="tx2">
                        <a:lumMod val="20000"/>
                        <a:lumOff val="80000"/>
                      </a:schemeClr>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dirty="0"/>
                        <a:t>Approfondimenti</a:t>
                      </a:r>
                    </a:p>
                  </a:txBody>
                  <a:tcPr anchor="ctr">
                    <a:solidFill>
                      <a:schemeClr val="tx2">
                        <a:lumMod val="60000"/>
                        <a:lumOff val="40000"/>
                      </a:schemeClr>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40000"/>
                        <a:lumOff val="60000"/>
                      </a:schemeClr>
                    </a:solidFill>
                  </a:tcPr>
                </a:tc>
                <a:tc hMerge="1">
                  <a:txBody>
                    <a:bodyPr/>
                    <a:lstStyle/>
                    <a:p>
                      <a:pPr algn="l"/>
                      <a:endParaRPr lang="it-IT" sz="1400" dirty="0"/>
                    </a:p>
                  </a:txBody>
                  <a:tcPr anchor="ctr">
                    <a:solidFill>
                      <a:schemeClr val="tx2">
                        <a:lumMod val="60000"/>
                        <a:lumOff val="40000"/>
                      </a:schemeClr>
                    </a:solidFill>
                  </a:tcPr>
                </a:tc>
                <a:tc row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800" kern="1200" dirty="0">
                          <a:solidFill>
                            <a:schemeClr val="dk1"/>
                          </a:solidFill>
                          <a:latin typeface="+mn-lt"/>
                          <a:ea typeface="+mn-ea"/>
                          <a:cs typeface="+mn-cs"/>
                        </a:rPr>
                        <a:t>Programma Infrastrutture</a:t>
                      </a:r>
                    </a:p>
                  </a:txBody>
                  <a:tcPr anchor="ctr">
                    <a:solidFill>
                      <a:schemeClr val="bg1">
                        <a:lumMod val="85000"/>
                      </a:schemeClr>
                    </a:solidFill>
                  </a:tcPr>
                </a:tc>
                <a:extLst>
                  <a:ext uri="{0D108BD9-81ED-4DB2-BD59-A6C34878D82A}">
                    <a16:rowId xmlns:a16="http://schemas.microsoft.com/office/drawing/2014/main" val="10001"/>
                  </a:ext>
                </a:extLst>
              </a:tr>
              <a:tr h="1197199">
                <a:tc>
                  <a:txBody>
                    <a:bodyPr/>
                    <a:lstStyle/>
                    <a:p>
                      <a:pPr algn="ctr"/>
                      <a:r>
                        <a:rPr lang="it-IT" sz="2400" b="1" kern="1200" dirty="0">
                          <a:solidFill>
                            <a:schemeClr val="dk1"/>
                          </a:solidFill>
                          <a:latin typeface="+mn-lt"/>
                          <a:ea typeface="+mn-ea"/>
                          <a:cs typeface="+mn-cs"/>
                        </a:rPr>
                        <a:t>ZS</a:t>
                      </a:r>
                    </a:p>
                    <a:p>
                      <a:pPr algn="ctr"/>
                      <a:r>
                        <a:rPr lang="it-IT" sz="1600" dirty="0"/>
                        <a:t>SUSCETTIBILITA’</a:t>
                      </a:r>
                    </a:p>
                  </a:txBody>
                  <a:tcPr anchor="ctr">
                    <a:solidFill>
                      <a:srgbClr val="FFCCFF"/>
                    </a:solidFill>
                  </a:tcPr>
                </a:tc>
                <a:tc row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Zone</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Instabili</a:t>
                      </a:r>
                    </a:p>
                  </a:txBody>
                  <a:tcPr anchor="ctr">
                    <a:solidFill>
                      <a:srgbClr val="FFFF00"/>
                    </a:solidFill>
                  </a:tcPr>
                </a:tc>
                <a:tc rowSpan="2"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Intervento limitato</a:t>
                      </a:r>
                    </a:p>
                  </a:txBody>
                  <a:tcPr anchor="ctr">
                    <a:solidFill>
                      <a:srgbClr val="FFC000"/>
                    </a:solidFill>
                  </a:tcPr>
                </a:tc>
                <a:tc rowSpan="2"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2"/>
                  </a:ext>
                </a:extLst>
              </a:tr>
              <a:tr h="1197199">
                <a:tc>
                  <a:txBody>
                    <a:bodyPr/>
                    <a:lstStyle/>
                    <a:p>
                      <a:pPr algn="ctr"/>
                      <a:r>
                        <a:rPr lang="it-IT" sz="2400" b="1" kern="1200" dirty="0">
                          <a:solidFill>
                            <a:schemeClr val="dk1"/>
                          </a:solidFill>
                          <a:latin typeface="+mn-lt"/>
                          <a:ea typeface="+mn-ea"/>
                          <a:cs typeface="+mn-cs"/>
                        </a:rPr>
                        <a:t>ZR</a:t>
                      </a:r>
                    </a:p>
                    <a:p>
                      <a:pPr algn="ctr"/>
                      <a:r>
                        <a:rPr lang="it-IT" sz="1600" dirty="0"/>
                        <a:t>RISPETTO</a:t>
                      </a:r>
                    </a:p>
                  </a:txBody>
                  <a:tcPr anchor="ctr">
                    <a:solidFill>
                      <a:srgbClr val="FF66FF"/>
                    </a:solidFill>
                  </a:tcPr>
                </a:tc>
                <a:tc vMerge="1">
                  <a:txBody>
                    <a:bodyPr/>
                    <a:lstStyle/>
                    <a:p>
                      <a:pPr algn="l"/>
                      <a:endParaRPr lang="it-IT" sz="1400" dirty="0"/>
                    </a:p>
                  </a:txBody>
                  <a:tcPr anchor="ctr">
                    <a:solidFill>
                      <a:schemeClr val="bg1"/>
                    </a:solidFill>
                  </a:tcPr>
                </a:tc>
                <a:tc gridSpan="2" v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kern="1200" dirty="0">
                        <a:solidFill>
                          <a:schemeClr val="dk1"/>
                        </a:solidFill>
                        <a:latin typeface="+mn-lt"/>
                        <a:ea typeface="+mn-ea"/>
                        <a:cs typeface="+mn-cs"/>
                      </a:endParaRPr>
                    </a:p>
                  </a:txBody>
                  <a:tcPr anchor="ctr">
                    <a:solidFill>
                      <a:srgbClr val="FF0000"/>
                    </a:solidFill>
                  </a:tcPr>
                </a:tc>
                <a:tc hMerge="1" v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507096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i="1" dirty="0"/>
              <a:t>Cavità Sotterranee (CS)</a:t>
            </a:r>
          </a:p>
        </p:txBody>
      </p:sp>
      <p:pic>
        <p:nvPicPr>
          <p:cNvPr id="6" name="Immagine 5"/>
          <p:cNvPicPr/>
          <p:nvPr/>
        </p:nvPicPr>
        <p:blipFill>
          <a:blip r:embed="rId2" cstate="screen">
            <a:lum bright="17000"/>
            <a:extLst>
              <a:ext uri="{28A0092B-C50C-407E-A947-70E740481C1C}">
                <a14:useLocalDpi xmlns:a14="http://schemas.microsoft.com/office/drawing/2010/main"/>
              </a:ext>
            </a:extLst>
          </a:blip>
          <a:srcRect/>
          <a:stretch>
            <a:fillRect/>
          </a:stretch>
        </p:blipFill>
        <p:spPr bwMode="auto">
          <a:xfrm>
            <a:off x="2253802" y="1712888"/>
            <a:ext cx="1532587" cy="1133343"/>
          </a:xfrm>
          <a:prstGeom prst="rect">
            <a:avLst/>
          </a:prstGeom>
          <a:noFill/>
          <a:ln>
            <a:noFill/>
          </a:ln>
        </p:spPr>
      </p:pic>
      <p:pic>
        <p:nvPicPr>
          <p:cNvPr id="7" name="Immagine 6"/>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2146" y="1700010"/>
            <a:ext cx="1519708" cy="1193797"/>
          </a:xfrm>
          <a:prstGeom prst="rect">
            <a:avLst/>
          </a:prstGeom>
          <a:noFill/>
          <a:ln>
            <a:noFill/>
          </a:ln>
        </p:spPr>
      </p:pic>
      <p:pic>
        <p:nvPicPr>
          <p:cNvPr id="8" name="Immagine 7"/>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57611" y="1700013"/>
            <a:ext cx="1545465" cy="1161521"/>
          </a:xfrm>
          <a:prstGeom prst="rect">
            <a:avLst/>
          </a:prstGeom>
          <a:noFill/>
          <a:ln>
            <a:noFill/>
          </a:ln>
        </p:spPr>
      </p:pic>
      <p:pic>
        <p:nvPicPr>
          <p:cNvPr id="9" name="Immagine 8" descr="base_1_topografic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34200" y="1704975"/>
            <a:ext cx="1524000" cy="1156559"/>
          </a:xfrm>
          <a:prstGeom prst="rect">
            <a:avLst/>
          </a:prstGeom>
        </p:spPr>
      </p:pic>
      <p:cxnSp>
        <p:nvCxnSpPr>
          <p:cNvPr id="11" name="Connettore 1 10"/>
          <p:cNvCxnSpPr/>
          <p:nvPr/>
        </p:nvCxnSpPr>
        <p:spPr>
          <a:xfrm>
            <a:off x="6953250" y="1981200"/>
            <a:ext cx="1419225" cy="83820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4"/>
          <p:cNvGraphicFramePr>
            <a:graphicFrameLocks noGrp="1"/>
          </p:cNvGraphicFramePr>
          <p:nvPr>
            <p:ph idx="1"/>
          </p:nvPr>
        </p:nvGraphicFramePr>
        <p:xfrm>
          <a:off x="666750" y="1676400"/>
          <a:ext cx="7810500" cy="4788796"/>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gridCol w="1562100">
                  <a:extLst>
                    <a:ext uri="{9D8B030D-6E8A-4147-A177-3AD203B41FA5}">
                      <a16:colId xmlns:a16="http://schemas.microsoft.com/office/drawing/2014/main" val="20004"/>
                    </a:ext>
                  </a:extLst>
                </a:gridCol>
              </a:tblGrid>
              <a:tr h="1197199">
                <a:tc>
                  <a:txBody>
                    <a:bodyPr/>
                    <a:lstStyle/>
                    <a:p>
                      <a:endParaRPr lang="it-IT" dirty="0"/>
                    </a:p>
                  </a:txBody>
                  <a:tcP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EDIFICATE</a:t>
                      </a:r>
                    </a:p>
                  </a:txBody>
                  <a:tcPr anchor="ctr">
                    <a:noFill/>
                  </a:tcPr>
                </a:tc>
                <a:tc>
                  <a:txBody>
                    <a:bodyPr/>
                    <a:lstStyle/>
                    <a:p>
                      <a:pPr algn="ctr"/>
                      <a:r>
                        <a:rPr lang="it-IT" sz="2000" b="1" kern="1200" dirty="0">
                          <a:solidFill>
                            <a:sysClr val="windowText" lastClr="000000"/>
                          </a:solidFill>
                          <a:latin typeface="+mn-lt"/>
                          <a:ea typeface="+mn-ea"/>
                          <a:cs typeface="+mn-cs"/>
                        </a:rPr>
                        <a:t>AREE</a:t>
                      </a:r>
                    </a:p>
                    <a:p>
                      <a:pPr algn="ctr"/>
                      <a:r>
                        <a:rPr lang="it-IT" sz="2000" b="1" kern="1200" dirty="0">
                          <a:solidFill>
                            <a:sysClr val="windowText" lastClr="000000"/>
                          </a:solidFill>
                          <a:latin typeface="+mn-lt"/>
                          <a:ea typeface="+mn-ea"/>
                          <a:cs typeface="+mn-cs"/>
                        </a:rPr>
                        <a:t>DA EDIFICARE</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AREE</a:t>
                      </a:r>
                    </a:p>
                    <a:p>
                      <a:pPr marL="0" algn="ctr" defTabSz="914400" rtl="0" eaLnBrk="1" latinLnBrk="0" hangingPunct="1"/>
                      <a:r>
                        <a:rPr lang="it-IT" sz="2000" b="1" kern="1200" dirty="0">
                          <a:solidFill>
                            <a:sysClr val="windowText" lastClr="000000"/>
                          </a:solidFill>
                          <a:latin typeface="+mn-lt"/>
                          <a:ea typeface="+mn-ea"/>
                          <a:cs typeface="+mn-cs"/>
                        </a:rPr>
                        <a:t>NON EDIFICABILI</a:t>
                      </a:r>
                    </a:p>
                  </a:txBody>
                  <a:tcPr anchor="ctr">
                    <a:noFill/>
                  </a:tcPr>
                </a:tc>
                <a:tc>
                  <a:txBody>
                    <a:bodyPr/>
                    <a:lstStyle/>
                    <a:p>
                      <a:pPr marL="0" algn="ctr" defTabSz="914400" rtl="0" eaLnBrk="1" latinLnBrk="0" hangingPunct="1"/>
                      <a:r>
                        <a:rPr lang="it-IT" sz="2000" b="1" kern="1200" dirty="0">
                          <a:solidFill>
                            <a:sysClr val="windowText" lastClr="000000"/>
                          </a:solidFill>
                          <a:latin typeface="+mn-lt"/>
                          <a:ea typeface="+mn-ea"/>
                          <a:cs typeface="+mn-cs"/>
                        </a:rPr>
                        <a:t>INFRA</a:t>
                      </a:r>
                      <a:br>
                        <a:rPr lang="it-IT" sz="2000" b="1" kern="1200" dirty="0">
                          <a:solidFill>
                            <a:sysClr val="windowText" lastClr="000000"/>
                          </a:solidFill>
                          <a:latin typeface="+mn-lt"/>
                          <a:ea typeface="+mn-ea"/>
                          <a:cs typeface="+mn-cs"/>
                        </a:rPr>
                      </a:br>
                      <a:r>
                        <a:rPr lang="it-IT" sz="2000" b="1" kern="1200" dirty="0">
                          <a:solidFill>
                            <a:sysClr val="windowText" lastClr="000000"/>
                          </a:solidFill>
                          <a:latin typeface="+mn-lt"/>
                          <a:ea typeface="+mn-ea"/>
                          <a:cs typeface="+mn-cs"/>
                        </a:rPr>
                        <a:t>STRUTTURE</a:t>
                      </a:r>
                    </a:p>
                  </a:txBody>
                  <a:tcPr anchor="ctr">
                    <a:noFill/>
                  </a:tcPr>
                </a:tc>
                <a:extLst>
                  <a:ext uri="{0D108BD9-81ED-4DB2-BD59-A6C34878D82A}">
                    <a16:rowId xmlns:a16="http://schemas.microsoft.com/office/drawing/2014/main" val="10000"/>
                  </a:ext>
                </a:extLst>
              </a:tr>
              <a:tr h="1197199">
                <a:tc>
                  <a:txBody>
                    <a:bodyPr/>
                    <a:lstStyle/>
                    <a:p>
                      <a:pPr algn="ctr"/>
                      <a:r>
                        <a:rPr lang="it-IT" sz="2400" b="1" dirty="0"/>
                        <a:t>ZA</a:t>
                      </a:r>
                    </a:p>
                    <a:p>
                      <a:pPr algn="ctr"/>
                      <a:r>
                        <a:rPr lang="it-IT" sz="1600" dirty="0"/>
                        <a:t>ATTENZIONE</a:t>
                      </a:r>
                    </a:p>
                  </a:txBody>
                  <a:tcPr anchor="ctr">
                    <a:solidFill>
                      <a:schemeClr val="tx2">
                        <a:lumMod val="20000"/>
                        <a:lumOff val="80000"/>
                      </a:schemeClr>
                    </a:solidFill>
                  </a:tcPr>
                </a:tc>
                <a:tc grid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dirty="0"/>
                        <a:t>Approfondimenti</a:t>
                      </a:r>
                    </a:p>
                  </a:txBody>
                  <a:tcPr anchor="ctr">
                    <a:solidFill>
                      <a:schemeClr val="tx2">
                        <a:lumMod val="60000"/>
                        <a:lumOff val="40000"/>
                      </a:schemeClr>
                    </a:solidFill>
                  </a:tcPr>
                </a:tc>
                <a:tc h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dirty="0"/>
                    </a:p>
                  </a:txBody>
                  <a:tcPr anchor="ctr">
                    <a:solidFill>
                      <a:schemeClr val="tx2">
                        <a:lumMod val="40000"/>
                        <a:lumOff val="60000"/>
                      </a:schemeClr>
                    </a:solidFill>
                  </a:tcPr>
                </a:tc>
                <a:tc hMerge="1">
                  <a:txBody>
                    <a:bodyPr/>
                    <a:lstStyle/>
                    <a:p>
                      <a:pPr algn="l"/>
                      <a:endParaRPr lang="it-IT" sz="1400" dirty="0"/>
                    </a:p>
                  </a:txBody>
                  <a:tcPr anchor="ctr">
                    <a:solidFill>
                      <a:schemeClr val="tx2">
                        <a:lumMod val="60000"/>
                        <a:lumOff val="40000"/>
                      </a:schemeClr>
                    </a:solidFill>
                  </a:tcPr>
                </a:tc>
                <a:tc rowSpan="3">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1800" kern="1200" dirty="0">
                          <a:solidFill>
                            <a:schemeClr val="dk1"/>
                          </a:solidFill>
                          <a:latin typeface="+mn-lt"/>
                          <a:ea typeface="+mn-ea"/>
                          <a:cs typeface="+mn-cs"/>
                        </a:rPr>
                        <a:t>Programma Infrastrutture</a:t>
                      </a:r>
                    </a:p>
                  </a:txBody>
                  <a:tcPr anchor="ctr">
                    <a:solidFill>
                      <a:schemeClr val="bg1">
                        <a:lumMod val="85000"/>
                      </a:schemeClr>
                    </a:solidFill>
                  </a:tcPr>
                </a:tc>
                <a:extLst>
                  <a:ext uri="{0D108BD9-81ED-4DB2-BD59-A6C34878D82A}">
                    <a16:rowId xmlns:a16="http://schemas.microsoft.com/office/drawing/2014/main" val="10001"/>
                  </a:ext>
                </a:extLst>
              </a:tr>
              <a:tr h="1197199">
                <a:tc>
                  <a:txBody>
                    <a:bodyPr/>
                    <a:lstStyle/>
                    <a:p>
                      <a:pPr algn="ctr"/>
                      <a:r>
                        <a:rPr lang="it-IT" sz="2400" b="1" kern="1200" dirty="0">
                          <a:solidFill>
                            <a:schemeClr val="dk1"/>
                          </a:solidFill>
                          <a:latin typeface="+mn-lt"/>
                          <a:ea typeface="+mn-ea"/>
                          <a:cs typeface="+mn-cs"/>
                        </a:rPr>
                        <a:t>ZS</a:t>
                      </a:r>
                    </a:p>
                    <a:p>
                      <a:pPr algn="ctr"/>
                      <a:r>
                        <a:rPr lang="it-IT" sz="1600" dirty="0"/>
                        <a:t>SUSCETTIBILITA’</a:t>
                      </a:r>
                    </a:p>
                  </a:txBody>
                  <a:tcPr anchor="ctr">
                    <a:solidFill>
                      <a:srgbClr val="FFCCFF"/>
                    </a:solidFill>
                  </a:tcPr>
                </a:tc>
                <a:tc row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Programma</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Zone</a:t>
                      </a:r>
                    </a:p>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Instabili</a:t>
                      </a:r>
                    </a:p>
                  </a:txBody>
                  <a:tcPr anchor="ctr">
                    <a:solidFill>
                      <a:srgbClr val="FFFF00"/>
                    </a:solidFill>
                  </a:tcPr>
                </a:tc>
                <a:tc rowSpan="2" gridSpan="2">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r>
                        <a:rPr lang="it-IT" sz="2000" kern="1200" dirty="0">
                          <a:solidFill>
                            <a:schemeClr val="dk1"/>
                          </a:solidFill>
                          <a:latin typeface="+mn-lt"/>
                          <a:ea typeface="+mn-ea"/>
                          <a:cs typeface="+mn-cs"/>
                        </a:rPr>
                        <a:t>Intervento limitato</a:t>
                      </a:r>
                    </a:p>
                  </a:txBody>
                  <a:tcPr anchor="ctr">
                    <a:solidFill>
                      <a:srgbClr val="FFC000"/>
                    </a:solidFill>
                  </a:tcPr>
                </a:tc>
                <a:tc rowSpan="2" h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2"/>
                  </a:ext>
                </a:extLst>
              </a:tr>
              <a:tr h="1197199">
                <a:tc>
                  <a:txBody>
                    <a:bodyPr/>
                    <a:lstStyle/>
                    <a:p>
                      <a:pPr algn="ctr"/>
                      <a:r>
                        <a:rPr lang="it-IT" sz="2400" b="1" kern="1200" dirty="0">
                          <a:solidFill>
                            <a:schemeClr val="dk1"/>
                          </a:solidFill>
                          <a:latin typeface="+mn-lt"/>
                          <a:ea typeface="+mn-ea"/>
                          <a:cs typeface="+mn-cs"/>
                        </a:rPr>
                        <a:t>ZR</a:t>
                      </a:r>
                    </a:p>
                    <a:p>
                      <a:pPr algn="ctr"/>
                      <a:r>
                        <a:rPr lang="it-IT" sz="1600" dirty="0"/>
                        <a:t>RISPETTO</a:t>
                      </a:r>
                    </a:p>
                  </a:txBody>
                  <a:tcPr anchor="ctr">
                    <a:solidFill>
                      <a:srgbClr val="FF66FF"/>
                    </a:solidFill>
                  </a:tcPr>
                </a:tc>
                <a:tc vMerge="1">
                  <a:txBody>
                    <a:bodyPr/>
                    <a:lstStyle/>
                    <a:p>
                      <a:pPr algn="l"/>
                      <a:endParaRPr lang="it-IT" sz="1400" dirty="0"/>
                    </a:p>
                  </a:txBody>
                  <a:tcPr anchor="ctr">
                    <a:solidFill>
                      <a:schemeClr val="bg1"/>
                    </a:solidFill>
                  </a:tcPr>
                </a:tc>
                <a:tc gridSpan="2" vMerge="1">
                  <a:txBody>
                    <a:bodyPr/>
                    <a:lstStyle/>
                    <a:p>
                      <a:pPr marL="85725" marR="0" indent="-85725" algn="ctr" defTabSz="914400" rtl="0" eaLnBrk="1" fontAlgn="auto" latinLnBrk="0" hangingPunct="1">
                        <a:lnSpc>
                          <a:spcPct val="100000"/>
                        </a:lnSpc>
                        <a:spcBef>
                          <a:spcPts val="0"/>
                        </a:spcBef>
                        <a:spcAft>
                          <a:spcPts val="0"/>
                        </a:spcAft>
                        <a:buClrTx/>
                        <a:buSzTx/>
                        <a:buFont typeface="Arial" pitchFamily="34" charset="0"/>
                        <a:buNone/>
                        <a:tabLst/>
                        <a:defRPr/>
                      </a:pPr>
                      <a:endParaRPr lang="it-IT" sz="2000" kern="1200" dirty="0">
                        <a:solidFill>
                          <a:schemeClr val="dk1"/>
                        </a:solidFill>
                        <a:latin typeface="+mn-lt"/>
                        <a:ea typeface="+mn-ea"/>
                        <a:cs typeface="+mn-cs"/>
                      </a:endParaRPr>
                    </a:p>
                  </a:txBody>
                  <a:tcPr anchor="ctr">
                    <a:solidFill>
                      <a:srgbClr val="FF0000"/>
                    </a:solidFill>
                  </a:tcPr>
                </a:tc>
                <a:tc hMerge="1" vMerge="1">
                  <a:txBody>
                    <a:bodyPr/>
                    <a:lstStyle/>
                    <a:p>
                      <a:pPr algn="l"/>
                      <a:endParaRPr lang="it-IT" sz="1400" dirty="0"/>
                    </a:p>
                  </a:txBody>
                  <a:tcPr anchor="ctr">
                    <a:solidFill>
                      <a:schemeClr val="bg1"/>
                    </a:solidFill>
                  </a:tcPr>
                </a:tc>
                <a:tc vMerge="1">
                  <a:txBody>
                    <a:bodyPr/>
                    <a:lstStyle/>
                    <a:p>
                      <a:pPr algn="l"/>
                      <a:endParaRPr lang="it-IT" sz="1400" dirty="0"/>
                    </a:p>
                  </a:txBody>
                  <a:tcPr anchor="c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8604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2843</Words>
  <Application>Microsoft Office PowerPoint</Application>
  <PresentationFormat>Presentazione su schermo (4:3)</PresentationFormat>
  <Paragraphs>709</Paragraphs>
  <Slides>48</Slides>
  <Notes>3</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48</vt:i4>
      </vt:variant>
    </vt:vector>
  </HeadingPairs>
  <TitlesOfParts>
    <vt:vector size="58" baseType="lpstr">
      <vt:lpstr>Agency FB</vt:lpstr>
      <vt:lpstr>Arial</vt:lpstr>
      <vt:lpstr>Calibri</vt:lpstr>
      <vt:lpstr>Century Gothic</vt:lpstr>
      <vt:lpstr>Futura Medium</vt:lpstr>
      <vt:lpstr>Georgia</vt:lpstr>
      <vt:lpstr>Posterama</vt:lpstr>
      <vt:lpstr>Tahoma</vt:lpstr>
      <vt:lpstr>Verdana</vt:lpstr>
      <vt:lpstr>Tema di Office</vt:lpstr>
      <vt:lpstr>Presentazione standard di PowerPoint</vt:lpstr>
      <vt:lpstr>Le tipologie di Zone per le Instabilità</vt:lpstr>
      <vt:lpstr>Categorie urbanistiche</vt:lpstr>
      <vt:lpstr>Indicazioni urbanistiche</vt:lpstr>
      <vt:lpstr>Disciplina d’uso (FAC)</vt:lpstr>
      <vt:lpstr>Disciplina d’uso (Frane)</vt:lpstr>
      <vt:lpstr>Disciplina d’uso (Liquefazioni)</vt:lpstr>
      <vt:lpstr>Densificazione indotta dall’azione sismica (DAS)</vt:lpstr>
      <vt:lpstr>Cavità Sotterranee (CS)</vt:lpstr>
      <vt:lpstr>Disciplina d’uso (FAC)</vt:lpstr>
      <vt:lpstr>Disciplina d’uso (Liquefazioni)</vt:lpstr>
      <vt:lpstr>Disciplina d’uso (Frane)</vt:lpstr>
      <vt:lpstr>Disciplina d’uso (FAC)</vt:lpstr>
      <vt:lpstr>Disciplina d’uso (Liquefazioni)</vt:lpstr>
      <vt:lpstr>Disciplina d’uso (Frane)</vt:lpstr>
      <vt:lpstr>Disciplina d’uso (FAC)</vt:lpstr>
      <vt:lpstr>Disciplina d’uso (FAC)</vt:lpstr>
      <vt:lpstr>Disciplina d’uso (FAC)</vt:lpstr>
      <vt:lpstr>Disciplina d’uso (FAC)</vt:lpstr>
      <vt:lpstr>Disciplina d’uso (FAC)</vt:lpstr>
      <vt:lpstr>Disciplina d’uso (FAC)</vt:lpstr>
      <vt:lpstr>Disciplina d’uso zone di ricostruzione (FAC)</vt:lpstr>
      <vt:lpstr>Disciplina d’uso zone di ricostruzione (FAC)</vt:lpstr>
      <vt:lpstr>Disciplina d’uso (FAC)</vt:lpstr>
      <vt:lpstr>Disciplina d’uso (FAC)</vt:lpstr>
      <vt:lpstr>Disciplina d’uso (Zone stabili)</vt:lpstr>
      <vt:lpstr>Disciplina d’uso (Zone stabili)</vt:lpstr>
      <vt:lpstr>Disciplina d’uso (Zone stabili)</vt:lpstr>
      <vt:lpstr>PROSPETTIVE</vt:lpstr>
      <vt:lpstr>PROGRAMMAZIONE STUDI MS  DAL 2010 AD OGGI </vt:lpstr>
      <vt:lpstr>PROGRAMMAZIONE ANALISI CLE DAL 2011 AD OGGI </vt:lpstr>
      <vt:lpstr>http://www.webms.it </vt:lpstr>
      <vt:lpstr>OBIETTIVI</vt:lpstr>
      <vt:lpstr>OBIETTIVI</vt:lpstr>
      <vt:lpstr>PON governance</vt:lpstr>
      <vt:lpstr>RISULTATI modulo sismico e vulcanico</vt:lpstr>
      <vt:lpstr>RISULTATI modulo sismico e vulcanico</vt:lpstr>
      <vt:lpstr>RISULTATI modulo sismico e vulcanico</vt:lpstr>
      <vt:lpstr>CONTESTI TERRITORIALI</vt:lpstr>
      <vt:lpstr>CONTESTI TERRITORIALI</vt:lpstr>
      <vt:lpstr>CONTESTI TERRITORIALI</vt:lpstr>
      <vt:lpstr>LIVELLI ESSENZIALI DI SICUREZZA</vt:lpstr>
      <vt:lpstr>LIVELLI ESSENZIALI DI SICUREZZA</vt:lpstr>
      <vt:lpstr>OPERATIVITA’ DEL CT</vt:lpstr>
      <vt:lpstr>OPERATIVITA’ DEL CT</vt:lpstr>
      <vt:lpstr>OPERATIVITA’ DEL PPC</vt:lpstr>
      <vt:lpstr>OPERATIVITA’ DEL PPC</vt:lpstr>
      <vt:lpstr>Presentazione standard di PowerPoint</vt:lpstr>
    </vt:vector>
  </TitlesOfParts>
  <Manager>DPC</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GCuralli</dc:creator>
  <cp:lastModifiedBy>Admin</cp:lastModifiedBy>
  <cp:revision>663</cp:revision>
  <cp:lastPrinted>1601-01-01T00:00:00Z</cp:lastPrinted>
  <dcterms:created xsi:type="dcterms:W3CDTF">1601-01-01T00:00:00Z</dcterms:created>
  <dcterms:modified xsi:type="dcterms:W3CDTF">2022-09-28T13:46:41Z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