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37"/>
  </p:notesMasterIdLst>
  <p:sldIdLst>
    <p:sldId id="257" r:id="rId2"/>
    <p:sldId id="543" r:id="rId3"/>
    <p:sldId id="545" r:id="rId4"/>
    <p:sldId id="548" r:id="rId5"/>
    <p:sldId id="552" r:id="rId6"/>
    <p:sldId id="553" r:id="rId7"/>
    <p:sldId id="554" r:id="rId8"/>
    <p:sldId id="529" r:id="rId9"/>
    <p:sldId id="547" r:id="rId10"/>
    <p:sldId id="557" r:id="rId11"/>
    <p:sldId id="558" r:id="rId12"/>
    <p:sldId id="528" r:id="rId13"/>
    <p:sldId id="560" r:id="rId14"/>
    <p:sldId id="480" r:id="rId15"/>
    <p:sldId id="567" r:id="rId16"/>
    <p:sldId id="258" r:id="rId17"/>
    <p:sldId id="261" r:id="rId18"/>
    <p:sldId id="262" r:id="rId19"/>
    <p:sldId id="581" r:id="rId20"/>
    <p:sldId id="582" r:id="rId21"/>
    <p:sldId id="279" r:id="rId22"/>
    <p:sldId id="298" r:id="rId23"/>
    <p:sldId id="264" r:id="rId24"/>
    <p:sldId id="583" r:id="rId25"/>
    <p:sldId id="584" r:id="rId26"/>
    <p:sldId id="585" r:id="rId27"/>
    <p:sldId id="586" r:id="rId28"/>
    <p:sldId id="587" r:id="rId29"/>
    <p:sldId id="588" r:id="rId30"/>
    <p:sldId id="589" r:id="rId31"/>
    <p:sldId id="314" r:id="rId32"/>
    <p:sldId id="572" r:id="rId33"/>
    <p:sldId id="590" r:id="rId34"/>
    <p:sldId id="573" r:id="rId35"/>
    <p:sldId id="26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4645" autoAdjust="0"/>
  </p:normalViewPr>
  <p:slideViewPr>
    <p:cSldViewPr>
      <p:cViewPr varScale="1">
        <p:scale>
          <a:sx n="108" d="100"/>
          <a:sy n="108" d="100"/>
        </p:scale>
        <p:origin x="145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393D36D3-64F2-4CB6-B01A-0B180EE2BC7F}" type="datetimeFigureOut">
              <a:rPr lang="it-IT"/>
              <a:pPr>
                <a:defRPr/>
              </a:pPr>
              <a:t>28/09/2022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39D08A6-3794-4D88-AE27-4D4985A6B99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36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dirty="0"/>
          </a:p>
        </p:txBody>
      </p:sp>
      <p:sp>
        <p:nvSpPr>
          <p:cNvPr id="15363" name="Segnaposto numero diapositiva 3"/>
          <p:cNvSpPr>
            <a:spLocks noGrp="1"/>
          </p:cNvSpPr>
          <p:nvPr>
            <p:ph type="sldNum" sz="quarter" idx="5"/>
          </p:nvPr>
        </p:nvSpPr>
        <p:spPr bwMode="auto">
          <a:noFill/>
          <a:ln>
            <a:miter lim="800000"/>
            <a:headEnd/>
            <a:tailEnd/>
          </a:ln>
        </p:spPr>
        <p:txBody>
          <a:bodyPr/>
          <a:lstStyle/>
          <a:p>
            <a:fld id="{E8AE240D-EA27-4F99-AD01-0E7E0B3804B7}" type="slidenum">
              <a:rPr lang="it-IT" altLang="it-IT"/>
              <a:pPr/>
              <a:t>1</a:t>
            </a:fld>
            <a:endParaRPr lang="it-IT" alt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39D08A6-3794-4D88-AE27-4D4985A6B997}" type="slidenum">
              <a:rPr lang="it-IT" altLang="it-IT" smtClean="0"/>
              <a:pPr/>
              <a:t>17</a:t>
            </a:fld>
            <a:endParaRPr lang="it-IT" altLang="it-IT"/>
          </a:p>
        </p:txBody>
      </p:sp>
    </p:spTree>
    <p:extLst>
      <p:ext uri="{BB962C8B-B14F-4D97-AF65-F5344CB8AC3E}">
        <p14:creationId xmlns:p14="http://schemas.microsoft.com/office/powerpoint/2010/main" val="309648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4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a:p>
        </p:txBody>
      </p:sp>
      <p:sp>
        <p:nvSpPr>
          <p:cNvPr id="18435" name="Segnaposto numero diapositiva 3"/>
          <p:cNvSpPr>
            <a:spLocks noGrp="1"/>
          </p:cNvSpPr>
          <p:nvPr>
            <p:ph type="sldNum" sz="quarter" idx="5"/>
          </p:nvPr>
        </p:nvSpPr>
        <p:spPr bwMode="auto">
          <a:noFill/>
          <a:ln>
            <a:miter lim="800000"/>
            <a:headEnd/>
            <a:tailEnd/>
          </a:ln>
        </p:spPr>
        <p:txBody>
          <a:bodyPr/>
          <a:lstStyle/>
          <a:p>
            <a:fld id="{E3B6E685-80AD-4A04-B142-BA1427A6265F}" type="slidenum">
              <a:rPr lang="it-IT" altLang="it-IT"/>
              <a:pPr/>
              <a:t>35</a:t>
            </a:fld>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fld id="{F4BCF15B-89EB-459C-906D-7740E9119CBA}" type="datetimeFigureOut">
              <a:rPr lang="it-IT" smtClean="0"/>
              <a:pPr>
                <a:defRPr/>
              </a:pPr>
              <a:t>28/09/2022</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fld id="{9546B431-B056-4E00-A496-6AB3C7F59340}" type="slidenum">
              <a:rPr lang="it-IT" altLang="it-IT" smtClean="0"/>
              <a:pPr/>
              <a:t>‹N›</a:t>
            </a:fld>
            <a:endParaRPr lang="it-IT" altLang="it-IT"/>
          </a:p>
        </p:txBody>
      </p:sp>
    </p:spTree>
    <p:extLst>
      <p:ext uri="{BB962C8B-B14F-4D97-AF65-F5344CB8AC3E}">
        <p14:creationId xmlns:p14="http://schemas.microsoft.com/office/powerpoint/2010/main" val="411883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pPr>
              <a:defRPr/>
            </a:pPr>
            <a:fld id="{54F96078-5C6B-41AF-8269-29F89EA4EDC2}" type="datetimeFigureOut">
              <a:rPr lang="it-IT" smtClean="0"/>
              <a:pPr>
                <a:defRPr/>
              </a:pPr>
              <a:t>28/09/2022</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fld id="{AEE58E28-7D09-48B0-9CE9-52C8EAB17967}" type="slidenum">
              <a:rPr lang="it-IT" altLang="it-IT" smtClean="0"/>
              <a:pPr/>
              <a:t>‹N›</a:t>
            </a:fld>
            <a:endParaRPr lang="it-IT" altLang="it-IT"/>
          </a:p>
        </p:txBody>
      </p:sp>
    </p:spTree>
    <p:extLst>
      <p:ext uri="{BB962C8B-B14F-4D97-AF65-F5344CB8AC3E}">
        <p14:creationId xmlns:p14="http://schemas.microsoft.com/office/powerpoint/2010/main" val="494125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pPr>
              <a:defRPr/>
            </a:pPr>
            <a:fld id="{54F96078-5C6B-41AF-8269-29F89EA4EDC2}" type="datetimeFigureOut">
              <a:rPr lang="it-IT" smtClean="0"/>
              <a:pPr>
                <a:defRPr/>
              </a:pPr>
              <a:t>28/09/2022</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fld id="{AEE58E28-7D09-48B0-9CE9-52C8EAB17967}" type="slidenum">
              <a:rPr lang="it-IT" altLang="it-IT" smtClean="0"/>
              <a:pPr/>
              <a:t>‹N›</a:t>
            </a:fld>
            <a:endParaRPr lang="it-IT" altLang="it-I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71582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pPr>
              <a:defRPr/>
            </a:pPr>
            <a:fld id="{54F96078-5C6B-41AF-8269-29F89EA4EDC2}" type="datetimeFigureOut">
              <a:rPr lang="it-IT" smtClean="0"/>
              <a:pPr>
                <a:defRPr/>
              </a:pPr>
              <a:t>28/09/2022</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fld id="{AEE58E28-7D09-48B0-9CE9-52C8EAB17967}" type="slidenum">
              <a:rPr lang="it-IT" altLang="it-IT" smtClean="0"/>
              <a:pPr/>
              <a:t>‹N›</a:t>
            </a:fld>
            <a:endParaRPr lang="it-IT" altLang="it-IT"/>
          </a:p>
        </p:txBody>
      </p:sp>
    </p:spTree>
    <p:extLst>
      <p:ext uri="{BB962C8B-B14F-4D97-AF65-F5344CB8AC3E}">
        <p14:creationId xmlns:p14="http://schemas.microsoft.com/office/powerpoint/2010/main" val="3176152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pPr>
              <a:defRPr/>
            </a:pPr>
            <a:fld id="{54F96078-5C6B-41AF-8269-29F89EA4EDC2}" type="datetimeFigureOut">
              <a:rPr lang="it-IT" smtClean="0"/>
              <a:pPr>
                <a:defRPr/>
              </a:pPr>
              <a:t>28/09/2022</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fld id="{AEE58E28-7D09-48B0-9CE9-52C8EAB17967}" type="slidenum">
              <a:rPr lang="it-IT" altLang="it-IT" smtClean="0"/>
              <a:pPr/>
              <a:t>‹N›</a:t>
            </a:fld>
            <a:endParaRPr lang="it-IT" altLang="it-I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38252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pPr>
              <a:defRPr/>
            </a:pPr>
            <a:fld id="{54F96078-5C6B-41AF-8269-29F89EA4EDC2}" type="datetimeFigureOut">
              <a:rPr lang="it-IT" smtClean="0"/>
              <a:pPr>
                <a:defRPr/>
              </a:pPr>
              <a:t>28/09/2022</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fld id="{AEE58E28-7D09-48B0-9CE9-52C8EAB17967}" type="slidenum">
              <a:rPr lang="it-IT" altLang="it-IT" smtClean="0"/>
              <a:pPr/>
              <a:t>‹N›</a:t>
            </a:fld>
            <a:endParaRPr lang="it-IT" altLang="it-IT"/>
          </a:p>
        </p:txBody>
      </p:sp>
    </p:spTree>
    <p:extLst>
      <p:ext uri="{BB962C8B-B14F-4D97-AF65-F5344CB8AC3E}">
        <p14:creationId xmlns:p14="http://schemas.microsoft.com/office/powerpoint/2010/main" val="2881495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174F6160-D1A3-485B-A1C7-03D9775109FD}" type="datetimeFigureOut">
              <a:rPr lang="it-IT" smtClean="0"/>
              <a:pPr>
                <a:defRPr/>
              </a:pPr>
              <a:t>28/09/2022</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fld id="{98E3F720-405F-4A96-8A0B-45ED48EDF406}" type="slidenum">
              <a:rPr lang="it-IT" altLang="it-IT" smtClean="0"/>
              <a:pPr/>
              <a:t>‹N›</a:t>
            </a:fld>
            <a:endParaRPr lang="it-IT" altLang="it-IT"/>
          </a:p>
        </p:txBody>
      </p:sp>
    </p:spTree>
    <p:extLst>
      <p:ext uri="{BB962C8B-B14F-4D97-AF65-F5344CB8AC3E}">
        <p14:creationId xmlns:p14="http://schemas.microsoft.com/office/powerpoint/2010/main" val="296726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883DF028-2834-49DE-A07A-38190AD46297}" type="datetimeFigureOut">
              <a:rPr lang="it-IT" smtClean="0"/>
              <a:pPr>
                <a:defRPr/>
              </a:pPr>
              <a:t>28/09/2022</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fld id="{6A406E74-A92A-4209-ADCA-A712CC646FCA}" type="slidenum">
              <a:rPr lang="it-IT" altLang="it-IT" smtClean="0"/>
              <a:pPr/>
              <a:t>‹N›</a:t>
            </a:fld>
            <a:endParaRPr lang="it-IT" altLang="it-IT"/>
          </a:p>
        </p:txBody>
      </p:sp>
    </p:spTree>
    <p:extLst>
      <p:ext uri="{BB962C8B-B14F-4D97-AF65-F5344CB8AC3E}">
        <p14:creationId xmlns:p14="http://schemas.microsoft.com/office/powerpoint/2010/main" val="276829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6D722079-D4B3-47CE-8A17-36EAF1848A4F}" type="datetimeFigureOut">
              <a:rPr lang="it-IT" smtClean="0"/>
              <a:pPr>
                <a:defRPr/>
              </a:pPr>
              <a:t>28/09/2022</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fld id="{44ED9D88-A954-457E-9504-C5CE199F7088}" type="slidenum">
              <a:rPr lang="it-IT" altLang="it-IT" smtClean="0"/>
              <a:pPr/>
              <a:t>‹N›</a:t>
            </a:fld>
            <a:endParaRPr lang="it-IT" altLang="it-IT"/>
          </a:p>
        </p:txBody>
      </p:sp>
    </p:spTree>
    <p:extLst>
      <p:ext uri="{BB962C8B-B14F-4D97-AF65-F5344CB8AC3E}">
        <p14:creationId xmlns:p14="http://schemas.microsoft.com/office/powerpoint/2010/main" val="3847733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pPr>
              <a:defRPr/>
            </a:pPr>
            <a:fld id="{118CA78D-8802-46B5-9107-AB0BAA60AC17}" type="datetimeFigureOut">
              <a:rPr lang="it-IT" smtClean="0"/>
              <a:pPr>
                <a:defRPr/>
              </a:pPr>
              <a:t>28/09/2022</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fld id="{39702881-4B1B-41E1-B9E5-676F119C14E7}" type="slidenum">
              <a:rPr lang="it-IT" altLang="it-IT" smtClean="0"/>
              <a:pPr/>
              <a:t>‹N›</a:t>
            </a:fld>
            <a:endParaRPr lang="it-IT" altLang="it-IT"/>
          </a:p>
        </p:txBody>
      </p:sp>
    </p:spTree>
    <p:extLst>
      <p:ext uri="{BB962C8B-B14F-4D97-AF65-F5344CB8AC3E}">
        <p14:creationId xmlns:p14="http://schemas.microsoft.com/office/powerpoint/2010/main" val="356038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fld id="{7BE3A3FC-7A03-4DF2-A5AB-8CEA73793C55}" type="datetimeFigureOut">
              <a:rPr lang="it-IT" smtClean="0"/>
              <a:pPr>
                <a:defRPr/>
              </a:pPr>
              <a:t>28/09/2022</a:t>
            </a:fld>
            <a:endParaRPr lang="it-IT"/>
          </a:p>
        </p:txBody>
      </p:sp>
      <p:sp>
        <p:nvSpPr>
          <p:cNvPr id="6" name="Footer Placeholder 5"/>
          <p:cNvSpPr>
            <a:spLocks noGrp="1"/>
          </p:cNvSpPr>
          <p:nvPr>
            <p:ph type="ftr" sz="quarter" idx="11"/>
          </p:nvPr>
        </p:nvSpPr>
        <p:spPr/>
        <p:txBody>
          <a:bodyPr/>
          <a:lstStyle/>
          <a:p>
            <a:pPr>
              <a:defRPr/>
            </a:pPr>
            <a:endParaRPr lang="it-IT"/>
          </a:p>
        </p:txBody>
      </p:sp>
      <p:sp>
        <p:nvSpPr>
          <p:cNvPr id="7" name="Slide Number Placeholder 6"/>
          <p:cNvSpPr>
            <a:spLocks noGrp="1"/>
          </p:cNvSpPr>
          <p:nvPr>
            <p:ph type="sldNum" sz="quarter" idx="12"/>
          </p:nvPr>
        </p:nvSpPr>
        <p:spPr/>
        <p:txBody>
          <a:bodyPr/>
          <a:lstStyle/>
          <a:p>
            <a:fld id="{DAB4404A-7445-41AE-B7B9-402758ED4D5F}" type="slidenum">
              <a:rPr lang="it-IT" altLang="it-IT" smtClean="0"/>
              <a:pPr/>
              <a:t>‹N›</a:t>
            </a:fld>
            <a:endParaRPr lang="it-IT" altLang="it-IT"/>
          </a:p>
        </p:txBody>
      </p:sp>
    </p:spTree>
    <p:extLst>
      <p:ext uri="{BB962C8B-B14F-4D97-AF65-F5344CB8AC3E}">
        <p14:creationId xmlns:p14="http://schemas.microsoft.com/office/powerpoint/2010/main" val="2008878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fld id="{E41C6C2E-4823-4052-85AE-AABFD68F7781}" type="datetimeFigureOut">
              <a:rPr lang="it-IT" smtClean="0"/>
              <a:pPr>
                <a:defRPr/>
              </a:pPr>
              <a:t>28/09/2022</a:t>
            </a:fld>
            <a:endParaRPr lang="it-IT"/>
          </a:p>
        </p:txBody>
      </p:sp>
      <p:sp>
        <p:nvSpPr>
          <p:cNvPr id="8" name="Footer Placeholder 7"/>
          <p:cNvSpPr>
            <a:spLocks noGrp="1"/>
          </p:cNvSpPr>
          <p:nvPr>
            <p:ph type="ftr" sz="quarter" idx="11"/>
          </p:nvPr>
        </p:nvSpPr>
        <p:spPr/>
        <p:txBody>
          <a:bodyPr/>
          <a:lstStyle/>
          <a:p>
            <a:pPr>
              <a:defRPr/>
            </a:pPr>
            <a:endParaRPr lang="it-IT"/>
          </a:p>
        </p:txBody>
      </p:sp>
      <p:sp>
        <p:nvSpPr>
          <p:cNvPr id="9" name="Slide Number Placeholder 8"/>
          <p:cNvSpPr>
            <a:spLocks noGrp="1"/>
          </p:cNvSpPr>
          <p:nvPr>
            <p:ph type="sldNum" sz="quarter" idx="12"/>
          </p:nvPr>
        </p:nvSpPr>
        <p:spPr/>
        <p:txBody>
          <a:bodyPr/>
          <a:lstStyle/>
          <a:p>
            <a:fld id="{14E63008-4C46-4D56-8381-6B7CB99D1B8A}" type="slidenum">
              <a:rPr lang="it-IT" altLang="it-IT" smtClean="0"/>
              <a:pPr/>
              <a:t>‹N›</a:t>
            </a:fld>
            <a:endParaRPr lang="it-IT" altLang="it-IT"/>
          </a:p>
        </p:txBody>
      </p:sp>
    </p:spTree>
    <p:extLst>
      <p:ext uri="{BB962C8B-B14F-4D97-AF65-F5344CB8AC3E}">
        <p14:creationId xmlns:p14="http://schemas.microsoft.com/office/powerpoint/2010/main" val="21174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fld id="{7279486B-1836-4F8D-A15A-5D6305B71AD1}" type="datetimeFigureOut">
              <a:rPr lang="it-IT" smtClean="0"/>
              <a:pPr>
                <a:defRPr/>
              </a:pPr>
              <a:t>28/09/2022</a:t>
            </a:fld>
            <a:endParaRPr lang="it-IT"/>
          </a:p>
        </p:txBody>
      </p:sp>
      <p:sp>
        <p:nvSpPr>
          <p:cNvPr id="4" name="Footer Placeholder 3"/>
          <p:cNvSpPr>
            <a:spLocks noGrp="1"/>
          </p:cNvSpPr>
          <p:nvPr>
            <p:ph type="ftr" sz="quarter" idx="11"/>
          </p:nvPr>
        </p:nvSpPr>
        <p:spPr/>
        <p:txBody>
          <a:bodyPr/>
          <a:lstStyle/>
          <a:p>
            <a:pPr>
              <a:defRPr/>
            </a:pPr>
            <a:endParaRPr lang="it-IT"/>
          </a:p>
        </p:txBody>
      </p:sp>
      <p:sp>
        <p:nvSpPr>
          <p:cNvPr id="5" name="Slide Number Placeholder 4"/>
          <p:cNvSpPr>
            <a:spLocks noGrp="1"/>
          </p:cNvSpPr>
          <p:nvPr>
            <p:ph type="sldNum" sz="quarter" idx="12"/>
          </p:nvPr>
        </p:nvSpPr>
        <p:spPr/>
        <p:txBody>
          <a:bodyPr/>
          <a:lstStyle/>
          <a:p>
            <a:fld id="{8D7DFE8D-D07B-4918-80A9-1555F468EB3E}" type="slidenum">
              <a:rPr lang="it-IT" altLang="it-IT" smtClean="0"/>
              <a:pPr/>
              <a:t>‹N›</a:t>
            </a:fld>
            <a:endParaRPr lang="it-IT" altLang="it-IT"/>
          </a:p>
        </p:txBody>
      </p:sp>
    </p:spTree>
    <p:extLst>
      <p:ext uri="{BB962C8B-B14F-4D97-AF65-F5344CB8AC3E}">
        <p14:creationId xmlns:p14="http://schemas.microsoft.com/office/powerpoint/2010/main" val="6724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A311F51-7D42-4DD9-ACDB-90F8C3BB9CB1}" type="datetimeFigureOut">
              <a:rPr lang="it-IT" smtClean="0"/>
              <a:pPr>
                <a:defRPr/>
              </a:pPr>
              <a:t>28/09/2022</a:t>
            </a:fld>
            <a:endParaRPr lang="it-IT"/>
          </a:p>
        </p:txBody>
      </p:sp>
      <p:sp>
        <p:nvSpPr>
          <p:cNvPr id="3" name="Footer Placeholder 2"/>
          <p:cNvSpPr>
            <a:spLocks noGrp="1"/>
          </p:cNvSpPr>
          <p:nvPr>
            <p:ph type="ftr" sz="quarter" idx="11"/>
          </p:nvPr>
        </p:nvSpPr>
        <p:spPr/>
        <p:txBody>
          <a:bodyPr/>
          <a:lstStyle/>
          <a:p>
            <a:pPr>
              <a:defRPr/>
            </a:pPr>
            <a:endParaRPr lang="it-IT"/>
          </a:p>
        </p:txBody>
      </p:sp>
      <p:sp>
        <p:nvSpPr>
          <p:cNvPr id="4" name="Slide Number Placeholder 3"/>
          <p:cNvSpPr>
            <a:spLocks noGrp="1"/>
          </p:cNvSpPr>
          <p:nvPr>
            <p:ph type="sldNum" sz="quarter" idx="12"/>
          </p:nvPr>
        </p:nvSpPr>
        <p:spPr/>
        <p:txBody>
          <a:bodyPr/>
          <a:lstStyle/>
          <a:p>
            <a:fld id="{1C0C3A48-9C11-40CE-B491-D40BB6EDF884}" type="slidenum">
              <a:rPr lang="it-IT" altLang="it-IT" smtClean="0"/>
              <a:pPr/>
              <a:t>‹N›</a:t>
            </a:fld>
            <a:endParaRPr lang="it-IT" altLang="it-IT"/>
          </a:p>
        </p:txBody>
      </p:sp>
    </p:spTree>
    <p:extLst>
      <p:ext uri="{BB962C8B-B14F-4D97-AF65-F5344CB8AC3E}">
        <p14:creationId xmlns:p14="http://schemas.microsoft.com/office/powerpoint/2010/main" val="367630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Date Placeholder 4"/>
          <p:cNvSpPr>
            <a:spLocks noGrp="1"/>
          </p:cNvSpPr>
          <p:nvPr>
            <p:ph type="dt" sz="half" idx="10"/>
          </p:nvPr>
        </p:nvSpPr>
        <p:spPr/>
        <p:txBody>
          <a:bodyPr/>
          <a:lstStyle/>
          <a:p>
            <a:pPr>
              <a:defRPr/>
            </a:pPr>
            <a:fld id="{D2A0B774-0868-4BCC-91A8-0610727E2E26}" type="datetimeFigureOut">
              <a:rPr lang="it-IT" smtClean="0"/>
              <a:pPr>
                <a:defRPr/>
              </a:pPr>
              <a:t>28/09/2022</a:t>
            </a:fld>
            <a:endParaRPr lang="it-IT"/>
          </a:p>
        </p:txBody>
      </p:sp>
      <p:sp>
        <p:nvSpPr>
          <p:cNvPr id="6" name="Footer Placeholder 5"/>
          <p:cNvSpPr>
            <a:spLocks noGrp="1"/>
          </p:cNvSpPr>
          <p:nvPr>
            <p:ph type="ftr" sz="quarter" idx="11"/>
          </p:nvPr>
        </p:nvSpPr>
        <p:spPr/>
        <p:txBody>
          <a:bodyPr/>
          <a:lstStyle/>
          <a:p>
            <a:pPr>
              <a:defRPr/>
            </a:pPr>
            <a:endParaRPr lang="it-IT"/>
          </a:p>
        </p:txBody>
      </p:sp>
      <p:sp>
        <p:nvSpPr>
          <p:cNvPr id="7" name="Slide Number Placeholder 6"/>
          <p:cNvSpPr>
            <a:spLocks noGrp="1"/>
          </p:cNvSpPr>
          <p:nvPr>
            <p:ph type="sldNum" sz="quarter" idx="12"/>
          </p:nvPr>
        </p:nvSpPr>
        <p:spPr/>
        <p:txBody>
          <a:bodyPr/>
          <a:lstStyle/>
          <a:p>
            <a:fld id="{BCD2A10D-2843-485E-91EF-BD385B6533F7}" type="slidenum">
              <a:rPr lang="it-IT" altLang="it-IT" smtClean="0"/>
              <a:pPr/>
              <a:t>‹N›</a:t>
            </a:fld>
            <a:endParaRPr lang="it-IT" altLang="it-IT"/>
          </a:p>
        </p:txBody>
      </p:sp>
    </p:spTree>
    <p:extLst>
      <p:ext uri="{BB962C8B-B14F-4D97-AF65-F5344CB8AC3E}">
        <p14:creationId xmlns:p14="http://schemas.microsoft.com/office/powerpoint/2010/main" val="40701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pPr>
              <a:defRPr/>
            </a:pPr>
            <a:fld id="{EB57855C-0BDB-43BE-AE91-76C4DAC25777}" type="datetimeFigureOut">
              <a:rPr lang="it-IT" smtClean="0"/>
              <a:pPr>
                <a:defRPr/>
              </a:pPr>
              <a:t>28/09/2022</a:t>
            </a:fld>
            <a:endParaRPr lang="it-IT"/>
          </a:p>
        </p:txBody>
      </p:sp>
      <p:sp>
        <p:nvSpPr>
          <p:cNvPr id="6" name="Footer Placeholder 5"/>
          <p:cNvSpPr>
            <a:spLocks noGrp="1"/>
          </p:cNvSpPr>
          <p:nvPr>
            <p:ph type="ftr" sz="quarter" idx="11"/>
          </p:nvPr>
        </p:nvSpPr>
        <p:spPr/>
        <p:txBody>
          <a:bodyPr/>
          <a:lstStyle/>
          <a:p>
            <a:pPr>
              <a:defRPr/>
            </a:pPr>
            <a:endParaRPr lang="it-IT"/>
          </a:p>
        </p:txBody>
      </p:sp>
      <p:sp>
        <p:nvSpPr>
          <p:cNvPr id="7" name="Slide Number Placeholder 6"/>
          <p:cNvSpPr>
            <a:spLocks noGrp="1"/>
          </p:cNvSpPr>
          <p:nvPr>
            <p:ph type="sldNum" sz="quarter" idx="12"/>
          </p:nvPr>
        </p:nvSpPr>
        <p:spPr/>
        <p:txBody>
          <a:bodyPr/>
          <a:lstStyle/>
          <a:p>
            <a:fld id="{B2CE79DC-6ED8-44BD-BF7C-8A4EBB9B30F2}" type="slidenum">
              <a:rPr lang="it-IT" altLang="it-IT" smtClean="0"/>
              <a:pPr/>
              <a:t>‹N›</a:t>
            </a:fld>
            <a:endParaRPr lang="it-IT" altLang="it-IT"/>
          </a:p>
        </p:txBody>
      </p:sp>
    </p:spTree>
    <p:extLst>
      <p:ext uri="{BB962C8B-B14F-4D97-AF65-F5344CB8AC3E}">
        <p14:creationId xmlns:p14="http://schemas.microsoft.com/office/powerpoint/2010/main" val="3971017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4F96078-5C6B-41AF-8269-29F89EA4EDC2}" type="datetimeFigureOut">
              <a:rPr lang="it-IT" smtClean="0"/>
              <a:pPr>
                <a:defRPr/>
              </a:pPr>
              <a:t>28/09/2022</a:t>
            </a:fld>
            <a:endParaRPr lang="it-IT"/>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it-IT"/>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EE58E28-7D09-48B0-9CE9-52C8EAB17967}" type="slidenum">
              <a:rPr lang="it-IT" altLang="it-IT" smtClean="0"/>
              <a:pPr/>
              <a:t>‹N›</a:t>
            </a:fld>
            <a:endParaRPr lang="it-IT" altLang="it-IT"/>
          </a:p>
        </p:txBody>
      </p:sp>
    </p:spTree>
    <p:extLst>
      <p:ext uri="{BB962C8B-B14F-4D97-AF65-F5344CB8AC3E}">
        <p14:creationId xmlns:p14="http://schemas.microsoft.com/office/powerpoint/2010/main" val="312196479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f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jpeg"/><Relationship Id="rId7"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22.jpeg"/><Relationship Id="rId9"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2.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25FACB-E30A-4643-AB04-58CBF0E3704C}"/>
              </a:ext>
            </a:extLst>
          </p:cNvPr>
          <p:cNvSpPr>
            <a:spLocks noGrp="1"/>
          </p:cNvSpPr>
          <p:nvPr>
            <p:ph type="ctrTitle"/>
          </p:nvPr>
        </p:nvSpPr>
        <p:spPr>
          <a:xfrm>
            <a:off x="0" y="1268760"/>
            <a:ext cx="9138067" cy="1470025"/>
          </a:xfrm>
        </p:spPr>
        <p:txBody>
          <a:bodyPr/>
          <a:lstStyle/>
          <a:p>
            <a:pPr algn="ctr"/>
            <a:r>
              <a:rPr lang="it-IT" sz="2400" b="1" u="sng" dirty="0">
                <a:solidFill>
                  <a:schemeClr val="accent2">
                    <a:lumMod val="50000"/>
                  </a:schemeClr>
                </a:solidFill>
                <a:effectLst>
                  <a:outerShdw blurRad="38100" dist="38100" dir="2700000" algn="tl">
                    <a:srgbClr val="000000">
                      <a:alpha val="43137"/>
                    </a:srgbClr>
                  </a:outerShdw>
                </a:effectLst>
              </a:rPr>
              <a:t>Approccio metodologico per la definizione di una faglia attiva e capace come espressione superficiale di una sorgente sismogenetica: </a:t>
            </a:r>
            <a:br>
              <a:rPr lang="it-IT" sz="2400" b="1" u="sng" dirty="0">
                <a:solidFill>
                  <a:schemeClr val="accent2">
                    <a:lumMod val="50000"/>
                  </a:schemeClr>
                </a:solidFill>
                <a:effectLst>
                  <a:outerShdw blurRad="38100" dist="38100" dir="2700000" algn="tl">
                    <a:srgbClr val="000000">
                      <a:alpha val="43137"/>
                    </a:srgbClr>
                  </a:outerShdw>
                </a:effectLst>
              </a:rPr>
            </a:br>
            <a:r>
              <a:rPr lang="it-IT" sz="2400" b="1" u="sng" dirty="0">
                <a:solidFill>
                  <a:schemeClr val="accent2">
                    <a:lumMod val="50000"/>
                  </a:schemeClr>
                </a:solidFill>
                <a:effectLst>
                  <a:outerShdw blurRad="38100" dist="38100" dir="2700000" algn="tl">
                    <a:srgbClr val="000000">
                      <a:alpha val="43137"/>
                    </a:srgbClr>
                  </a:outerShdw>
                </a:effectLst>
              </a:rPr>
              <a:t>il caso della faglia di Leonessa, Appennino centrale</a:t>
            </a:r>
          </a:p>
        </p:txBody>
      </p:sp>
      <p:sp>
        <p:nvSpPr>
          <p:cNvPr id="3" name="Sottotitolo 2">
            <a:extLst>
              <a:ext uri="{FF2B5EF4-FFF2-40B4-BE49-F238E27FC236}">
                <a16:creationId xmlns:a16="http://schemas.microsoft.com/office/drawing/2014/main" id="{1679FD50-A2B5-4A39-A370-9BC86AEF7595}"/>
              </a:ext>
            </a:extLst>
          </p:cNvPr>
          <p:cNvSpPr>
            <a:spLocks noGrp="1"/>
          </p:cNvSpPr>
          <p:nvPr>
            <p:ph type="subTitle" idx="1"/>
          </p:nvPr>
        </p:nvSpPr>
        <p:spPr>
          <a:xfrm>
            <a:off x="0" y="2708920"/>
            <a:ext cx="9144000" cy="432048"/>
          </a:xfrm>
        </p:spPr>
        <p:txBody>
          <a:bodyPr/>
          <a:lstStyle/>
          <a:p>
            <a:pPr algn="ctr"/>
            <a:r>
              <a:rPr lang="it-IT" sz="1800" b="1" dirty="0">
                <a:solidFill>
                  <a:schemeClr val="tx1"/>
                </a:solidFill>
              </a:rPr>
              <a:t>Emanuela Falcucci</a:t>
            </a:r>
            <a:r>
              <a:rPr lang="it-IT" sz="1800" b="1" baseline="30000" dirty="0">
                <a:solidFill>
                  <a:schemeClr val="tx1"/>
                </a:solidFill>
              </a:rPr>
              <a:t>(1)</a:t>
            </a:r>
            <a:r>
              <a:rPr lang="it-IT" sz="1800" b="1" dirty="0">
                <a:solidFill>
                  <a:schemeClr val="tx1"/>
                </a:solidFill>
              </a:rPr>
              <a:t> e Stefano Gori</a:t>
            </a:r>
            <a:r>
              <a:rPr lang="it-IT" sz="1800" b="1" baseline="30000" dirty="0">
                <a:solidFill>
                  <a:schemeClr val="tx1"/>
                </a:solidFill>
              </a:rPr>
              <a:t>(1)</a:t>
            </a:r>
            <a:r>
              <a:rPr lang="it-IT" sz="1800" b="1" dirty="0">
                <a:solidFill>
                  <a:schemeClr val="tx1"/>
                </a:solidFill>
              </a:rPr>
              <a:t>,</a:t>
            </a:r>
          </a:p>
          <a:p>
            <a:endParaRPr lang="it-IT" dirty="0"/>
          </a:p>
        </p:txBody>
      </p:sp>
      <p:sp>
        <p:nvSpPr>
          <p:cNvPr id="4" name="Rettangolo 3">
            <a:extLst>
              <a:ext uri="{FF2B5EF4-FFF2-40B4-BE49-F238E27FC236}">
                <a16:creationId xmlns:a16="http://schemas.microsoft.com/office/drawing/2014/main" id="{0C371C98-83FB-47D5-A381-508EBCB11838}"/>
              </a:ext>
            </a:extLst>
          </p:cNvPr>
          <p:cNvSpPr/>
          <p:nvPr/>
        </p:nvSpPr>
        <p:spPr>
          <a:xfrm>
            <a:off x="0" y="2996952"/>
            <a:ext cx="9144000" cy="261610"/>
          </a:xfrm>
          <a:prstGeom prst="rect">
            <a:avLst/>
          </a:prstGeom>
        </p:spPr>
        <p:txBody>
          <a:bodyPr wrap="square">
            <a:spAutoFit/>
          </a:bodyPr>
          <a:lstStyle/>
          <a:p>
            <a:pPr lvl="0" algn="ctr"/>
            <a:r>
              <a:rPr lang="it-IT" sz="1100" dirty="0"/>
              <a:t>Istituto Nazionale di Geofisica e Vulcanologia, </a:t>
            </a:r>
          </a:p>
        </p:txBody>
      </p:sp>
      <p:sp>
        <p:nvSpPr>
          <p:cNvPr id="6" name="Rettangolo 5">
            <a:extLst>
              <a:ext uri="{FF2B5EF4-FFF2-40B4-BE49-F238E27FC236}">
                <a16:creationId xmlns:a16="http://schemas.microsoft.com/office/drawing/2014/main" id="{6D451BAA-64C6-4158-AA1E-344F905012CF}"/>
              </a:ext>
            </a:extLst>
          </p:cNvPr>
          <p:cNvSpPr/>
          <p:nvPr/>
        </p:nvSpPr>
        <p:spPr>
          <a:xfrm>
            <a:off x="-252536" y="4929120"/>
            <a:ext cx="9138067" cy="307777"/>
          </a:xfrm>
          <a:prstGeom prst="rect">
            <a:avLst/>
          </a:prstGeom>
        </p:spPr>
        <p:txBody>
          <a:bodyPr wrap="square">
            <a:spAutoFit/>
          </a:bodyPr>
          <a:lstStyle/>
          <a:p>
            <a:pPr algn="ctr"/>
            <a:endParaRPr lang="it-IT" sz="1400" dirty="0"/>
          </a:p>
        </p:txBody>
      </p:sp>
      <p:pic>
        <p:nvPicPr>
          <p:cNvPr id="8" name="Immagine 7">
            <a:extLst>
              <a:ext uri="{FF2B5EF4-FFF2-40B4-BE49-F238E27FC236}">
                <a16:creationId xmlns:a16="http://schemas.microsoft.com/office/drawing/2014/main" id="{8C485B2F-53F4-4EA0-84F6-91601AA9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0"/>
            <a:ext cx="1100320" cy="1004362"/>
          </a:xfrm>
          <a:prstGeom prst="rect">
            <a:avLst/>
          </a:prstGeom>
        </p:spPr>
      </p:pic>
      <p:pic>
        <p:nvPicPr>
          <p:cNvPr id="10" name="Immagine 9">
            <a:extLst>
              <a:ext uri="{FF2B5EF4-FFF2-40B4-BE49-F238E27FC236}">
                <a16:creationId xmlns:a16="http://schemas.microsoft.com/office/drawing/2014/main" id="{1553D137-E590-44B1-A3BF-A52CCE6145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89960" cy="926640"/>
          </a:xfrm>
          <a:prstGeom prst="rect">
            <a:avLst/>
          </a:prstGeom>
        </p:spPr>
      </p:pic>
      <p:pic>
        <p:nvPicPr>
          <p:cNvPr id="18" name="Immagine 17">
            <a:extLst>
              <a:ext uri="{FF2B5EF4-FFF2-40B4-BE49-F238E27FC236}">
                <a16:creationId xmlns:a16="http://schemas.microsoft.com/office/drawing/2014/main" id="{D6C697A9-B71C-42DD-8DD1-2330C6C0DC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8998" y="6104243"/>
            <a:ext cx="935002" cy="747607"/>
          </a:xfrm>
          <a:prstGeom prst="rect">
            <a:avLst/>
          </a:prstGeom>
        </p:spPr>
      </p:pic>
      <p:pic>
        <p:nvPicPr>
          <p:cNvPr id="7" name="Immagine 6">
            <a:extLst>
              <a:ext uri="{FF2B5EF4-FFF2-40B4-BE49-F238E27FC236}">
                <a16:creationId xmlns:a16="http://schemas.microsoft.com/office/drawing/2014/main" id="{99336D00-0F53-4F06-995B-A853BC1B16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7704" y="3272900"/>
            <a:ext cx="5027099" cy="3573016"/>
          </a:xfrm>
          <a:prstGeom prst="rect">
            <a:avLst/>
          </a:prstGeom>
        </p:spPr>
      </p:pic>
      <p:pic>
        <p:nvPicPr>
          <p:cNvPr id="11" name="Immagine 10">
            <a:extLst>
              <a:ext uri="{FF2B5EF4-FFF2-40B4-BE49-F238E27FC236}">
                <a16:creationId xmlns:a16="http://schemas.microsoft.com/office/drawing/2014/main" id="{A7849D4A-5820-4024-909A-D23B861C3C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775"/>
            <a:ext cx="1440160" cy="962801"/>
          </a:xfrm>
          <a:prstGeom prst="rect">
            <a:avLst/>
          </a:prstGeom>
        </p:spPr>
      </p:pic>
      <p:pic>
        <p:nvPicPr>
          <p:cNvPr id="17" name="Immagine 16">
            <a:extLst>
              <a:ext uri="{FF2B5EF4-FFF2-40B4-BE49-F238E27FC236}">
                <a16:creationId xmlns:a16="http://schemas.microsoft.com/office/drawing/2014/main" id="{41F4B41F-FCB3-4AA3-96B6-59965C60C777}"/>
              </a:ext>
            </a:extLst>
          </p:cNvPr>
          <p:cNvPicPr>
            <a:picLocks noChangeAspect="1"/>
          </p:cNvPicPr>
          <p:nvPr/>
        </p:nvPicPr>
        <p:blipFill rotWithShape="1">
          <a:blip r:embed="rId6">
            <a:extLst>
              <a:ext uri="{28A0092B-C50C-407E-A947-70E740481C1C}">
                <a14:useLocalDpi xmlns:a14="http://schemas.microsoft.com/office/drawing/2010/main" val="0"/>
              </a:ext>
            </a:extLst>
          </a:blip>
          <a:srcRect l="31775" t="88431" r="44743" b="2234"/>
          <a:stretch/>
        </p:blipFill>
        <p:spPr>
          <a:xfrm>
            <a:off x="4355976" y="116632"/>
            <a:ext cx="2803577" cy="792088"/>
          </a:xfrm>
          <a:prstGeom prst="rect">
            <a:avLst/>
          </a:prstGeom>
        </p:spPr>
      </p:pic>
      <p:pic>
        <p:nvPicPr>
          <p:cNvPr id="15" name="Immagine 14">
            <a:extLst>
              <a:ext uri="{FF2B5EF4-FFF2-40B4-BE49-F238E27FC236}">
                <a16:creationId xmlns:a16="http://schemas.microsoft.com/office/drawing/2014/main" id="{35ED5718-BAC1-402C-AB5A-9221BB0CA0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8304" y="116632"/>
            <a:ext cx="1393080" cy="9807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02DFBA9-A481-004E-B16F-2627F2BFFF8E}"/>
              </a:ext>
            </a:extLst>
          </p:cNvPr>
          <p:cNvSpPr>
            <a:spLocks noChangeArrowheads="1"/>
          </p:cNvSpPr>
          <p:nvPr/>
        </p:nvSpPr>
        <p:spPr bwMode="auto">
          <a:xfrm>
            <a:off x="251520" y="476672"/>
            <a:ext cx="8496943" cy="6192688"/>
          </a:xfrm>
          <a:prstGeom prst="rect">
            <a:avLst/>
          </a:prstGeom>
          <a:noFill/>
          <a:ln>
            <a:noFill/>
          </a:ln>
          <a:effectLst/>
        </p:spPr>
        <p:txBody>
          <a:bodyP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2100" b="1" dirty="0">
                <a:solidFill>
                  <a:srgbClr val="FF0000"/>
                </a:solidFill>
                <a:latin typeface="+mn-lt"/>
                <a:cs typeface="Arial" panose="020B0604020202020204" pitchFamily="34" charset="0"/>
              </a:rPr>
              <a:t>Ancora sul concetto di faglia attiva:</a:t>
            </a:r>
          </a:p>
          <a:p>
            <a:pPr algn="ctr" eaLnBrk="1" hangingPunct="1">
              <a:defRPr/>
            </a:pPr>
            <a:endParaRPr lang="it-IT" altLang="it-IT" sz="2100" b="1" dirty="0">
              <a:solidFill>
                <a:srgbClr val="FF0000"/>
              </a:solidFill>
              <a:effectLst>
                <a:outerShdw blurRad="38100" dist="38100" dir="2700000" algn="tl">
                  <a:srgbClr val="000000"/>
                </a:outerShdw>
              </a:effectLst>
              <a:latin typeface="+mn-lt"/>
              <a:cs typeface="Arial" panose="020B0604020202020204" pitchFamily="34" charset="0"/>
            </a:endParaRPr>
          </a:p>
          <a:p>
            <a:pPr algn="ctr" eaLnBrk="1" hangingPunct="1">
              <a:lnSpc>
                <a:spcPct val="200000"/>
              </a:lnSpc>
              <a:defRPr/>
            </a:pPr>
            <a:r>
              <a:rPr lang="it-IT" altLang="it-IT" sz="2100" b="1" dirty="0">
                <a:latin typeface="+mn-lt"/>
                <a:cs typeface="Arial" panose="020B0604020202020204" pitchFamily="34" charset="0"/>
              </a:rPr>
              <a:t>fin dagli anni Settanta, altre procedure basano la definizione dei concetti di </a:t>
            </a:r>
            <a:r>
              <a:rPr lang="it-IT" altLang="it-IT" sz="2100" b="1" i="1" dirty="0">
                <a:latin typeface="+mn-lt"/>
                <a:cs typeface="Arial" panose="020B0604020202020204" pitchFamily="34" charset="0"/>
              </a:rPr>
              <a:t>attività</a:t>
            </a:r>
            <a:r>
              <a:rPr lang="it-IT" altLang="it-IT" sz="2100" b="1" dirty="0">
                <a:latin typeface="+mn-lt"/>
                <a:cs typeface="Arial" panose="020B0604020202020204" pitchFamily="34" charset="0"/>
              </a:rPr>
              <a:t> e di </a:t>
            </a:r>
            <a:r>
              <a:rPr lang="it-IT" altLang="it-IT" sz="2100" b="1" i="1" dirty="0">
                <a:latin typeface="+mn-lt"/>
                <a:cs typeface="Arial" panose="020B0604020202020204" pitchFamily="34" charset="0"/>
              </a:rPr>
              <a:t>capacità</a:t>
            </a:r>
            <a:r>
              <a:rPr lang="it-IT" altLang="it-IT" sz="2100" b="1" dirty="0">
                <a:latin typeface="+mn-lt"/>
                <a:cs typeface="Arial" panose="020B0604020202020204" pitchFamily="34" charset="0"/>
              </a:rPr>
              <a:t> sulle caratteristiche del </a:t>
            </a:r>
            <a:r>
              <a:rPr lang="it-IT" altLang="it-IT" sz="2100" b="1" dirty="0">
                <a:solidFill>
                  <a:srgbClr val="FF0000"/>
                </a:solidFill>
                <a:latin typeface="+mn-lt"/>
                <a:cs typeface="Arial" panose="020B0604020202020204" pitchFamily="34" charset="0"/>
              </a:rPr>
              <a:t>REGIME TETTONICO IN ATTO</a:t>
            </a:r>
            <a:r>
              <a:rPr lang="it-IT" altLang="it-IT" sz="2100" b="1" dirty="0">
                <a:latin typeface="+mn-lt"/>
                <a:cs typeface="Arial" panose="020B0604020202020204" pitchFamily="34" charset="0"/>
              </a:rPr>
              <a:t>:</a:t>
            </a:r>
          </a:p>
          <a:p>
            <a:pPr algn="ctr" eaLnBrk="1" hangingPunct="1">
              <a:lnSpc>
                <a:spcPct val="200000"/>
              </a:lnSpc>
              <a:defRPr/>
            </a:pPr>
            <a:r>
              <a:rPr lang="it-IT" altLang="it-IT" sz="2100" b="1" dirty="0">
                <a:latin typeface="+mn-lt"/>
                <a:cs typeface="Arial" panose="020B0604020202020204" pitchFamily="34" charset="0"/>
              </a:rPr>
              <a:t>i regimi tettonici hanno caratteristiche diverse nelle varie regioni del pianeta e si manifestano attraverso differenti ratei di deformazione e tempi di ricorrenza di attivazione delle faglie.</a:t>
            </a:r>
          </a:p>
          <a:p>
            <a:pPr algn="ctr" eaLnBrk="1" hangingPunct="1">
              <a:lnSpc>
                <a:spcPct val="200000"/>
              </a:lnSpc>
              <a:defRPr/>
            </a:pPr>
            <a:r>
              <a:rPr lang="it-IT" altLang="it-IT" sz="2100" b="1" dirty="0">
                <a:solidFill>
                  <a:srgbClr val="008000"/>
                </a:solidFill>
                <a:latin typeface="+mn-lt"/>
              </a:rPr>
              <a:t>(</a:t>
            </a:r>
            <a:r>
              <a:rPr lang="it-IT" altLang="it-IT" sz="2100" b="1" dirty="0" err="1">
                <a:solidFill>
                  <a:srgbClr val="008000"/>
                </a:solidFill>
                <a:latin typeface="+mn-lt"/>
              </a:rPr>
              <a:t>Slemmons</a:t>
            </a:r>
            <a:r>
              <a:rPr lang="it-IT" altLang="it-IT" sz="2100" b="1" dirty="0">
                <a:solidFill>
                  <a:srgbClr val="008000"/>
                </a:solidFill>
                <a:latin typeface="+mn-lt"/>
              </a:rPr>
              <a:t> e </a:t>
            </a:r>
            <a:r>
              <a:rPr lang="is-IS" altLang="it-IT" sz="2100" b="1" dirty="0">
                <a:solidFill>
                  <a:srgbClr val="008000"/>
                </a:solidFill>
                <a:latin typeface="+mn-lt"/>
              </a:rPr>
              <a:t>McKinney, 1977; </a:t>
            </a:r>
            <a:r>
              <a:rPr lang="it-IT" altLang="it-IT" sz="2100" b="1" dirty="0" err="1">
                <a:solidFill>
                  <a:srgbClr val="008000"/>
                </a:solidFill>
                <a:latin typeface="+mn-lt"/>
              </a:rPr>
              <a:t>Muir</a:t>
            </a:r>
            <a:r>
              <a:rPr lang="it-IT" altLang="it-IT" sz="2100" b="1" dirty="0">
                <a:solidFill>
                  <a:srgbClr val="008000"/>
                </a:solidFill>
                <a:latin typeface="+mn-lt"/>
              </a:rPr>
              <a:t> Wood e </a:t>
            </a:r>
            <a:r>
              <a:rPr lang="it-IT" altLang="it-IT" sz="2100" b="1" dirty="0" err="1">
                <a:solidFill>
                  <a:srgbClr val="008000"/>
                </a:solidFill>
                <a:latin typeface="+mn-lt"/>
              </a:rPr>
              <a:t>Mallard</a:t>
            </a:r>
            <a:r>
              <a:rPr lang="it-IT" altLang="it-IT" sz="2100" b="1" dirty="0">
                <a:solidFill>
                  <a:srgbClr val="008000"/>
                </a:solidFill>
                <a:latin typeface="+mn-lt"/>
              </a:rPr>
              <a:t>, 1992)</a:t>
            </a:r>
            <a:endParaRPr lang="it-IT" altLang="it-IT" sz="2100" b="1" dirty="0">
              <a:solidFill>
                <a:srgbClr val="008000"/>
              </a:solidFill>
              <a:effectLst>
                <a:outerShdw blurRad="38100" dist="38100" dir="2700000" algn="tl">
                  <a:srgbClr val="000000"/>
                </a:outerShdw>
              </a:effectLst>
              <a:latin typeface="+mn-lt"/>
              <a:cs typeface="Arial" panose="020B0604020202020204" pitchFamily="34" charset="0"/>
            </a:endParaRPr>
          </a:p>
        </p:txBody>
      </p:sp>
    </p:spTree>
    <p:extLst>
      <p:ext uri="{BB962C8B-B14F-4D97-AF65-F5344CB8AC3E}">
        <p14:creationId xmlns:p14="http://schemas.microsoft.com/office/powerpoint/2010/main" val="1301710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ECE7060-7658-D645-BBDF-63C5F510CD1A}"/>
              </a:ext>
            </a:extLst>
          </p:cNvPr>
          <p:cNvSpPr>
            <a:spLocks noChangeArrowheads="1"/>
          </p:cNvSpPr>
          <p:nvPr/>
        </p:nvSpPr>
        <p:spPr bwMode="auto">
          <a:xfrm>
            <a:off x="0" y="332656"/>
            <a:ext cx="9144000" cy="571500"/>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2100" b="1" dirty="0">
                <a:solidFill>
                  <a:srgbClr val="FF0000"/>
                </a:solidFill>
                <a:latin typeface="+mn-lt"/>
                <a:cs typeface="Arial" panose="020B0604020202020204" pitchFamily="34" charset="0"/>
              </a:rPr>
              <a:t>Intervallo temporale di interesse per la caratterizzazione dell’attività di una faglia</a:t>
            </a:r>
            <a:endParaRPr lang="it-IT" altLang="it-IT" sz="2100" i="1" dirty="0">
              <a:solidFill>
                <a:srgbClr val="FFFF00"/>
              </a:solidFill>
              <a:latin typeface="+mn-lt"/>
              <a:cs typeface="Arial" panose="020B0604020202020204" pitchFamily="34" charset="0"/>
            </a:endParaRPr>
          </a:p>
        </p:txBody>
      </p:sp>
      <p:sp>
        <p:nvSpPr>
          <p:cNvPr id="3" name="Rectangle 3"/>
          <p:cNvSpPr>
            <a:spLocks noChangeArrowheads="1"/>
          </p:cNvSpPr>
          <p:nvPr/>
        </p:nvSpPr>
        <p:spPr bwMode="auto">
          <a:xfrm>
            <a:off x="328613" y="1052736"/>
            <a:ext cx="8429624" cy="14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a:solidFill>
                  <a:schemeClr val="tx1"/>
                </a:solidFill>
                <a:latin typeface="Verdana" pitchFamily="34" charset="0"/>
                <a:ea typeface="ＭＳ Ｐゴシック" pitchFamily="34" charset="-128"/>
              </a:defRPr>
            </a:lvl1pPr>
            <a:lvl2pPr marL="742950" indent="-285750">
              <a:spcBef>
                <a:spcPct val="20000"/>
              </a:spcBef>
              <a:buChar char="–"/>
              <a:defRPr>
                <a:solidFill>
                  <a:schemeClr val="tx1"/>
                </a:solidFill>
                <a:latin typeface="Verdana" pitchFamily="34" charset="0"/>
                <a:ea typeface="ＭＳ Ｐゴシック" pitchFamily="34" charset="-128"/>
              </a:defRPr>
            </a:lvl2pPr>
            <a:lvl3pPr marL="1143000" indent="-228600">
              <a:spcBef>
                <a:spcPct val="20000"/>
              </a:spcBef>
              <a:buChar char="•"/>
              <a:defRPr>
                <a:solidFill>
                  <a:schemeClr val="tx1"/>
                </a:solidFill>
                <a:latin typeface="Verdana" pitchFamily="34" charset="0"/>
                <a:ea typeface="ＭＳ Ｐゴシック" pitchFamily="34" charset="-128"/>
              </a:defRPr>
            </a:lvl3pPr>
            <a:lvl4pPr marL="1600200" indent="-228600">
              <a:spcBef>
                <a:spcPct val="20000"/>
              </a:spcBef>
              <a:buChar char="–"/>
              <a:defRPr>
                <a:solidFill>
                  <a:schemeClr val="tx1"/>
                </a:solidFill>
                <a:latin typeface="Verdana" pitchFamily="34" charset="0"/>
                <a:ea typeface="ＭＳ Ｐゴシック" pitchFamily="34" charset="-128"/>
              </a:defRPr>
            </a:lvl4pPr>
            <a:lvl5pPr marL="2057400" indent="-228600">
              <a:spcBef>
                <a:spcPct val="20000"/>
              </a:spcBef>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9pPr>
          </a:lstStyle>
          <a:p>
            <a:pPr eaLnBrk="1" hangingPunct="1">
              <a:spcBef>
                <a:spcPct val="0"/>
              </a:spcBef>
              <a:buFontTx/>
              <a:buNone/>
            </a:pPr>
            <a:r>
              <a:rPr lang="it-IT" altLang="it-IT" sz="2100" b="1" i="1" dirty="0" err="1">
                <a:latin typeface="+mn-lt"/>
                <a:cs typeface="Arial" pitchFamily="34" charset="0"/>
              </a:rPr>
              <a:t>Slemmons</a:t>
            </a:r>
            <a:r>
              <a:rPr lang="it-IT" altLang="it-IT" sz="2100" b="1" i="1" dirty="0">
                <a:latin typeface="+mn-lt"/>
                <a:cs typeface="Arial" pitchFamily="34" charset="0"/>
              </a:rPr>
              <a:t> e </a:t>
            </a:r>
            <a:r>
              <a:rPr lang="it-IT" altLang="it-IT" sz="2100" b="1" i="1" dirty="0" err="1">
                <a:latin typeface="+mn-lt"/>
                <a:cs typeface="Arial" pitchFamily="34" charset="0"/>
              </a:rPr>
              <a:t>McKinney</a:t>
            </a:r>
            <a:r>
              <a:rPr lang="it-IT" altLang="it-IT" sz="2100" b="1" i="1" dirty="0">
                <a:latin typeface="+mn-lt"/>
                <a:cs typeface="Arial" pitchFamily="34" charset="0"/>
              </a:rPr>
              <a:t> (1977) - </a:t>
            </a:r>
            <a:r>
              <a:rPr lang="it-IT" altLang="it-IT" sz="2100" b="1" i="1" dirty="0">
                <a:solidFill>
                  <a:srgbClr val="7030A0"/>
                </a:solidFill>
                <a:latin typeface="+mn-lt"/>
                <a:cs typeface="Arial" pitchFamily="34" charset="0"/>
              </a:rPr>
              <a:t>Si definisce attiva una faglia che si è mossa nel corso dell'attuale regime </a:t>
            </a:r>
            <a:r>
              <a:rPr lang="it-IT" altLang="it-IT" sz="2100" b="1" i="1" dirty="0" err="1">
                <a:solidFill>
                  <a:srgbClr val="7030A0"/>
                </a:solidFill>
                <a:latin typeface="+mn-lt"/>
                <a:cs typeface="Arial" pitchFamily="34" charset="0"/>
              </a:rPr>
              <a:t>sismotettonico</a:t>
            </a:r>
            <a:r>
              <a:rPr lang="it-IT" altLang="it-IT" sz="2100" b="1" i="1" dirty="0">
                <a:solidFill>
                  <a:srgbClr val="7030A0"/>
                </a:solidFill>
                <a:latin typeface="+mn-lt"/>
                <a:cs typeface="Arial" pitchFamily="34" charset="0"/>
              </a:rPr>
              <a:t> e che quindi avrà probabilmente nuove dislocazioni in futuro.</a:t>
            </a:r>
            <a:r>
              <a:rPr lang="it-IT" altLang="it-IT" sz="2100" dirty="0">
                <a:solidFill>
                  <a:srgbClr val="7030A0"/>
                </a:solidFill>
                <a:latin typeface="+mn-lt"/>
                <a:cs typeface="Arial" pitchFamily="34" charset="0"/>
              </a:rPr>
              <a:t> </a:t>
            </a:r>
          </a:p>
        </p:txBody>
      </p:sp>
      <p:sp>
        <p:nvSpPr>
          <p:cNvPr id="4" name="Rectangle 3"/>
          <p:cNvSpPr>
            <a:spLocks noChangeArrowheads="1"/>
          </p:cNvSpPr>
          <p:nvPr/>
        </p:nvSpPr>
        <p:spPr bwMode="auto">
          <a:xfrm>
            <a:off x="376982" y="2653928"/>
            <a:ext cx="8458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a:solidFill>
                  <a:schemeClr val="tx1"/>
                </a:solidFill>
                <a:latin typeface="Verdana" pitchFamily="34" charset="0"/>
                <a:ea typeface="ＭＳ Ｐゴシック" pitchFamily="34" charset="-128"/>
              </a:defRPr>
            </a:lvl1pPr>
            <a:lvl2pPr marL="742950" indent="-285750">
              <a:spcBef>
                <a:spcPct val="20000"/>
              </a:spcBef>
              <a:buChar char="–"/>
              <a:defRPr>
                <a:solidFill>
                  <a:schemeClr val="tx1"/>
                </a:solidFill>
                <a:latin typeface="Verdana" pitchFamily="34" charset="0"/>
                <a:ea typeface="ＭＳ Ｐゴシック" pitchFamily="34" charset="-128"/>
              </a:defRPr>
            </a:lvl2pPr>
            <a:lvl3pPr marL="1143000" indent="-228600">
              <a:spcBef>
                <a:spcPct val="20000"/>
              </a:spcBef>
              <a:buChar char="•"/>
              <a:defRPr>
                <a:solidFill>
                  <a:schemeClr val="tx1"/>
                </a:solidFill>
                <a:latin typeface="Verdana" pitchFamily="34" charset="0"/>
                <a:ea typeface="ＭＳ Ｐゴシック" pitchFamily="34" charset="-128"/>
              </a:defRPr>
            </a:lvl3pPr>
            <a:lvl4pPr marL="1600200" indent="-228600">
              <a:spcBef>
                <a:spcPct val="20000"/>
              </a:spcBef>
              <a:buChar char="–"/>
              <a:defRPr>
                <a:solidFill>
                  <a:schemeClr val="tx1"/>
                </a:solidFill>
                <a:latin typeface="Verdana" pitchFamily="34" charset="0"/>
                <a:ea typeface="ＭＳ Ｐゴシック" pitchFamily="34" charset="-128"/>
              </a:defRPr>
            </a:lvl4pPr>
            <a:lvl5pPr marL="2057400" indent="-228600">
              <a:spcBef>
                <a:spcPct val="20000"/>
              </a:spcBef>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9pPr>
          </a:lstStyle>
          <a:p>
            <a:pPr eaLnBrk="1" hangingPunct="1">
              <a:spcBef>
                <a:spcPct val="0"/>
              </a:spcBef>
              <a:buFontTx/>
              <a:buNone/>
            </a:pPr>
            <a:r>
              <a:rPr lang="it-IT" altLang="it-IT" sz="1725" b="1" dirty="0">
                <a:latin typeface="+mn-lt"/>
                <a:cs typeface="Arial" pitchFamily="34" charset="0"/>
              </a:rPr>
              <a:t>La definizione si adatta alla realtà italiana.</a:t>
            </a:r>
          </a:p>
          <a:p>
            <a:pPr eaLnBrk="1" hangingPunct="1">
              <a:spcBef>
                <a:spcPct val="0"/>
              </a:spcBef>
              <a:buFontTx/>
              <a:buNone/>
            </a:pPr>
            <a:r>
              <a:rPr lang="it-IT" altLang="it-IT" sz="1725" b="1" dirty="0">
                <a:latin typeface="+mn-lt"/>
                <a:cs typeface="Arial" pitchFamily="34" charset="0"/>
              </a:rPr>
              <a:t>Questa compatibilità di "faglia attiva" con il concetto di "regime </a:t>
            </a:r>
            <a:r>
              <a:rPr lang="it-IT" altLang="it-IT" sz="1725" b="1" dirty="0" err="1">
                <a:latin typeface="+mn-lt"/>
                <a:cs typeface="Arial" pitchFamily="34" charset="0"/>
              </a:rPr>
              <a:t>sismotettonico</a:t>
            </a:r>
            <a:r>
              <a:rPr lang="it-IT" altLang="it-IT" sz="1725" b="1" dirty="0">
                <a:latin typeface="+mn-lt"/>
                <a:cs typeface="Arial" pitchFamily="34" charset="0"/>
              </a:rPr>
              <a:t> attuale" è particolarmente funzionale anche nell'ottica della definizione precedentemente data di "tettonica attiva", vale a dire l'effetto dell'attuale regime tettonico. </a:t>
            </a:r>
          </a:p>
          <a:p>
            <a:pPr eaLnBrk="1" hangingPunct="1">
              <a:spcBef>
                <a:spcPct val="0"/>
              </a:spcBef>
              <a:buFontTx/>
              <a:buNone/>
            </a:pPr>
            <a:endParaRPr lang="it-IT" altLang="it-IT" sz="1725" b="1" dirty="0">
              <a:latin typeface="+mn-lt"/>
              <a:cs typeface="Arial" pitchFamily="34" charset="0"/>
            </a:endParaRPr>
          </a:p>
          <a:p>
            <a:pPr eaLnBrk="1" hangingPunct="1">
              <a:spcBef>
                <a:spcPct val="0"/>
              </a:spcBef>
              <a:buFontTx/>
              <a:buNone/>
            </a:pPr>
            <a:r>
              <a:rPr lang="it-IT" altLang="it-IT" sz="1725" b="1" dirty="0">
                <a:latin typeface="+mn-lt"/>
                <a:cs typeface="Arial" pitchFamily="34" charset="0"/>
              </a:rPr>
              <a:t>In questo senso "faglia attiva" rappresenta la manifestazione per eccellenza della "tettonica attiva": l'attivazione della faglia in occasione di forti terremoti è in grado di lasciare tracce indelebili sulla superficie terrestre che costituiscono l'evidenza più diretta della tettonica attiva.</a:t>
            </a:r>
          </a:p>
        </p:txBody>
      </p:sp>
      <p:sp>
        <p:nvSpPr>
          <p:cNvPr id="5" name="Rectangle 3"/>
          <p:cNvSpPr>
            <a:spLocks noChangeArrowheads="1"/>
          </p:cNvSpPr>
          <p:nvPr/>
        </p:nvSpPr>
        <p:spPr bwMode="auto">
          <a:xfrm>
            <a:off x="364331" y="5085184"/>
            <a:ext cx="8358188"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a:solidFill>
                  <a:schemeClr val="tx1"/>
                </a:solidFill>
                <a:latin typeface="Verdana" pitchFamily="34" charset="0"/>
                <a:ea typeface="ＭＳ Ｐゴシック" pitchFamily="34" charset="-128"/>
              </a:defRPr>
            </a:lvl1pPr>
            <a:lvl2pPr marL="742950" indent="-285750">
              <a:spcBef>
                <a:spcPct val="20000"/>
              </a:spcBef>
              <a:buChar char="–"/>
              <a:defRPr>
                <a:solidFill>
                  <a:schemeClr val="tx1"/>
                </a:solidFill>
                <a:latin typeface="Verdana" pitchFamily="34" charset="0"/>
                <a:ea typeface="ＭＳ Ｐゴシック" pitchFamily="34" charset="-128"/>
              </a:defRPr>
            </a:lvl2pPr>
            <a:lvl3pPr marL="1143000" indent="-228600">
              <a:spcBef>
                <a:spcPct val="20000"/>
              </a:spcBef>
              <a:buChar char="•"/>
              <a:defRPr>
                <a:solidFill>
                  <a:schemeClr val="tx1"/>
                </a:solidFill>
                <a:latin typeface="Verdana" pitchFamily="34" charset="0"/>
                <a:ea typeface="ＭＳ Ｐゴシック" pitchFamily="34" charset="-128"/>
              </a:defRPr>
            </a:lvl3pPr>
            <a:lvl4pPr marL="1600200" indent="-228600">
              <a:spcBef>
                <a:spcPct val="20000"/>
              </a:spcBef>
              <a:buChar char="–"/>
              <a:defRPr>
                <a:solidFill>
                  <a:schemeClr val="tx1"/>
                </a:solidFill>
                <a:latin typeface="Verdana" pitchFamily="34" charset="0"/>
                <a:ea typeface="ＭＳ Ｐゴシック" pitchFamily="34" charset="-128"/>
              </a:defRPr>
            </a:lvl4pPr>
            <a:lvl5pPr marL="2057400" indent="-228600">
              <a:spcBef>
                <a:spcPct val="20000"/>
              </a:spcBef>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9pPr>
          </a:lstStyle>
          <a:p>
            <a:pPr eaLnBrk="1" hangingPunct="1">
              <a:spcBef>
                <a:spcPct val="0"/>
              </a:spcBef>
              <a:buFontTx/>
              <a:buNone/>
            </a:pPr>
            <a:r>
              <a:rPr lang="it-IT" altLang="it-IT" sz="1725" b="1" u="sng" dirty="0">
                <a:latin typeface="+mn-lt"/>
                <a:cs typeface="Arial" pitchFamily="34" charset="0"/>
              </a:rPr>
              <a:t>Poiché, i concetti di tettonica attiva e faglia attiva possono essere ancorati alle caratteristiche del regime tettonico in atto, ne consegue che la definizione di quest’ultimo è determinante per l’individuazione delle faglie attive. </a:t>
            </a:r>
            <a:endParaRPr lang="it-IT" altLang="it-IT" sz="1725" b="1" dirty="0">
              <a:latin typeface="+mn-lt"/>
              <a:cs typeface="Arial" pitchFamily="34" charset="0"/>
            </a:endParaRPr>
          </a:p>
        </p:txBody>
      </p:sp>
    </p:spTree>
    <p:extLst>
      <p:ext uri="{BB962C8B-B14F-4D97-AF65-F5344CB8AC3E}">
        <p14:creationId xmlns:p14="http://schemas.microsoft.com/office/powerpoint/2010/main" val="37752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
          <p:cNvSpPr txBox="1">
            <a:spLocks noChangeArrowheads="1"/>
          </p:cNvSpPr>
          <p:nvPr/>
        </p:nvSpPr>
        <p:spPr bwMode="auto">
          <a:xfrm>
            <a:off x="1135117" y="188640"/>
            <a:ext cx="6858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350" b="1" dirty="0">
                <a:latin typeface="+mn-lt"/>
              </a:rPr>
              <a:t>Recentemente, la revisione critica della letteratura mondiale sui criteri  per la progettazione di infrastrutture strategiche ha consentito a </a:t>
            </a:r>
            <a:r>
              <a:rPr lang="it-IT" altLang="it-IT" sz="1350" b="1" dirty="0" err="1">
                <a:latin typeface="+mn-lt"/>
              </a:rPr>
              <a:t>Galadini</a:t>
            </a:r>
            <a:r>
              <a:rPr lang="it-IT" altLang="it-IT" sz="1350" b="1" dirty="0">
                <a:latin typeface="+mn-lt"/>
              </a:rPr>
              <a:t> et al. (2012) di avanzare una proposta aggiornata dell’intervallo temporale per il quale si può definire una faglia attiva e capace per il contesto tettonico italiano.</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22585"/>
          <a:stretch>
            <a:fillRect/>
          </a:stretch>
        </p:blipFill>
        <p:spPr bwMode="auto">
          <a:xfrm>
            <a:off x="323528" y="1196752"/>
            <a:ext cx="4095750" cy="425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a:spLocks noChangeArrowheads="1"/>
          </p:cNvSpPr>
          <p:nvPr/>
        </p:nvSpPr>
        <p:spPr bwMode="auto">
          <a:xfrm>
            <a:off x="323528" y="5589240"/>
            <a:ext cx="3837385"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100" b="1" dirty="0">
                <a:latin typeface="+mn-lt"/>
              </a:rPr>
              <a:t>scopo operativo…ma….</a:t>
            </a:r>
          </a:p>
          <a:p>
            <a:pPr algn="ctr" eaLnBrk="1" hangingPunct="1">
              <a:spcBef>
                <a:spcPct val="0"/>
              </a:spcBef>
              <a:buFontTx/>
              <a:buNone/>
            </a:pPr>
            <a:r>
              <a:rPr lang="it-IT" altLang="it-IT" sz="2100" b="1" dirty="0">
                <a:latin typeface="+mn-lt"/>
              </a:rPr>
              <a:t>Utilizza un criterio scientifico:</a:t>
            </a:r>
          </a:p>
        </p:txBody>
      </p:sp>
      <p:sp>
        <p:nvSpPr>
          <p:cNvPr id="6" name="CasellaDiTesto 5"/>
          <p:cNvSpPr txBox="1">
            <a:spLocks noChangeArrowheads="1"/>
          </p:cNvSpPr>
          <p:nvPr/>
        </p:nvSpPr>
        <p:spPr bwMode="auto">
          <a:xfrm>
            <a:off x="4355976" y="5517232"/>
            <a:ext cx="4680520" cy="94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100" b="1" dirty="0">
                <a:latin typeface="+mn-lt"/>
              </a:rPr>
              <a:t>…tiene conto della storia tettonica di lungo periodo di una regione</a:t>
            </a:r>
          </a:p>
          <a:p>
            <a:pPr eaLnBrk="1" hangingPunct="1">
              <a:spcBef>
                <a:spcPct val="0"/>
              </a:spcBef>
              <a:buFontTx/>
              <a:buNone/>
            </a:pPr>
            <a:endParaRPr lang="it-IT" altLang="it-IT" sz="1350" b="1" dirty="0">
              <a:latin typeface="+mn-lt"/>
            </a:endParaRPr>
          </a:p>
        </p:txBody>
      </p:sp>
      <p:pic>
        <p:nvPicPr>
          <p:cNvPr id="7" name="Picture 2">
            <a:extLst>
              <a:ext uri="{FF2B5EF4-FFF2-40B4-BE49-F238E27FC236}">
                <a16:creationId xmlns:a16="http://schemas.microsoft.com/office/drawing/2014/main" id="{9E25C129-4DA8-42CE-96DA-DAA8833909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995" y="1340768"/>
            <a:ext cx="3563406" cy="4134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57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4725CED-84F6-B848-872F-D97C3B2C680B}"/>
              </a:ext>
            </a:extLst>
          </p:cNvPr>
          <p:cNvSpPr>
            <a:spLocks noChangeArrowheads="1"/>
          </p:cNvSpPr>
          <p:nvPr/>
        </p:nvSpPr>
        <p:spPr bwMode="auto">
          <a:xfrm>
            <a:off x="-5705" y="404664"/>
            <a:ext cx="9144000" cy="571500"/>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2100" b="1" dirty="0">
                <a:solidFill>
                  <a:srgbClr val="FF0000"/>
                </a:solidFill>
                <a:latin typeface="+mn-lt"/>
                <a:cs typeface="Arial" panose="020B0604020202020204" pitchFamily="34" charset="0"/>
              </a:rPr>
              <a:t>Intervallo temporale di interesse per la caratterizzazione dell’attività di una faglia </a:t>
            </a:r>
            <a:endParaRPr lang="it-IT" altLang="it-IT" sz="2100" i="1" dirty="0">
              <a:solidFill>
                <a:srgbClr val="FF0000"/>
              </a:solidFill>
              <a:latin typeface="+mn-lt"/>
              <a:cs typeface="Arial" panose="020B0604020202020204" pitchFamily="34" charset="0"/>
            </a:endParaRPr>
          </a:p>
        </p:txBody>
      </p:sp>
      <p:sp>
        <p:nvSpPr>
          <p:cNvPr id="3" name="Rectangle 3"/>
          <p:cNvSpPr>
            <a:spLocks noChangeArrowheads="1"/>
          </p:cNvSpPr>
          <p:nvPr/>
        </p:nvSpPr>
        <p:spPr bwMode="auto">
          <a:xfrm>
            <a:off x="107504" y="1684735"/>
            <a:ext cx="864096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a:solidFill>
                  <a:schemeClr val="tx1"/>
                </a:solidFill>
                <a:latin typeface="Verdana" pitchFamily="34" charset="0"/>
                <a:ea typeface="ＭＳ Ｐゴシック" pitchFamily="34" charset="-128"/>
              </a:defRPr>
            </a:lvl1pPr>
            <a:lvl2pPr marL="742950" indent="-285750">
              <a:spcBef>
                <a:spcPct val="20000"/>
              </a:spcBef>
              <a:buChar char="–"/>
              <a:defRPr>
                <a:solidFill>
                  <a:schemeClr val="tx1"/>
                </a:solidFill>
                <a:latin typeface="Verdana" pitchFamily="34" charset="0"/>
                <a:ea typeface="ＭＳ Ｐゴシック" pitchFamily="34" charset="-128"/>
              </a:defRPr>
            </a:lvl2pPr>
            <a:lvl3pPr marL="1143000" indent="-228600">
              <a:spcBef>
                <a:spcPct val="20000"/>
              </a:spcBef>
              <a:buChar char="•"/>
              <a:defRPr>
                <a:solidFill>
                  <a:schemeClr val="tx1"/>
                </a:solidFill>
                <a:latin typeface="Verdana" pitchFamily="34" charset="0"/>
                <a:ea typeface="ＭＳ Ｐゴシック" pitchFamily="34" charset="-128"/>
              </a:defRPr>
            </a:lvl3pPr>
            <a:lvl4pPr marL="1600200" indent="-228600">
              <a:spcBef>
                <a:spcPct val="20000"/>
              </a:spcBef>
              <a:buChar char="–"/>
              <a:defRPr>
                <a:solidFill>
                  <a:schemeClr val="tx1"/>
                </a:solidFill>
                <a:latin typeface="Verdana" pitchFamily="34" charset="0"/>
                <a:ea typeface="ＭＳ Ｐゴシック" pitchFamily="34" charset="-128"/>
              </a:defRPr>
            </a:lvl4pPr>
            <a:lvl5pPr marL="2057400" indent="-228600">
              <a:spcBef>
                <a:spcPct val="20000"/>
              </a:spcBef>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9pPr>
          </a:lstStyle>
          <a:p>
            <a:pPr eaLnBrk="1" hangingPunct="1">
              <a:spcBef>
                <a:spcPct val="0"/>
              </a:spcBef>
              <a:buFontTx/>
              <a:buNone/>
            </a:pPr>
            <a:r>
              <a:rPr lang="it-IT" altLang="it-IT" b="1" dirty="0">
                <a:latin typeface="+mn-lt"/>
                <a:cs typeface="Arial" pitchFamily="34" charset="0"/>
              </a:rPr>
              <a:t>Il periodo sul quale estendere l'analisi del comportamento tettonico al fine di acquisire indicazioni utili alla caratterizzazione dell’attività futura deve essere sufficientemente lungo da campionare diversi eventi di attività tettonica dando particolare enfasi agli eventi geologici tardo-quaternari, ma utilizzando in generale lunghi periodi di tempo geologico come l’intero Quaternario.</a:t>
            </a:r>
          </a:p>
          <a:p>
            <a:pPr eaLnBrk="1" hangingPunct="1">
              <a:spcBef>
                <a:spcPct val="0"/>
              </a:spcBef>
              <a:buFontTx/>
              <a:buNone/>
            </a:pPr>
            <a:endParaRPr lang="it-IT" altLang="it-IT" b="1" dirty="0">
              <a:latin typeface="+mn-lt"/>
              <a:cs typeface="Arial" pitchFamily="34" charset="0"/>
            </a:endParaRPr>
          </a:p>
          <a:p>
            <a:pPr eaLnBrk="1" hangingPunct="1">
              <a:spcBef>
                <a:spcPct val="0"/>
              </a:spcBef>
              <a:buFontTx/>
              <a:buNone/>
            </a:pPr>
            <a:endParaRPr lang="it-IT" altLang="it-IT" b="1" dirty="0">
              <a:latin typeface="+mn-lt"/>
              <a:cs typeface="Arial" pitchFamily="34" charset="0"/>
            </a:endParaRPr>
          </a:p>
          <a:p>
            <a:pPr eaLnBrk="1" hangingPunct="1">
              <a:spcBef>
                <a:spcPct val="0"/>
              </a:spcBef>
              <a:buFontTx/>
              <a:buNone/>
            </a:pPr>
            <a:endParaRPr lang="it-IT" altLang="it-IT" b="1" dirty="0">
              <a:latin typeface="+mn-lt"/>
              <a:cs typeface="Arial" pitchFamily="34" charset="0"/>
            </a:endParaRPr>
          </a:p>
          <a:p>
            <a:pPr eaLnBrk="1" hangingPunct="1">
              <a:spcBef>
                <a:spcPct val="0"/>
              </a:spcBef>
              <a:buFontTx/>
              <a:buNone/>
            </a:pPr>
            <a:endParaRPr lang="it-IT" altLang="it-IT" b="1" dirty="0">
              <a:latin typeface="+mn-lt"/>
              <a:cs typeface="Arial" pitchFamily="34" charset="0"/>
            </a:endParaRPr>
          </a:p>
          <a:p>
            <a:pPr eaLnBrk="1" hangingPunct="1">
              <a:spcBef>
                <a:spcPct val="0"/>
              </a:spcBef>
              <a:buFontTx/>
              <a:buNone/>
            </a:pPr>
            <a:endParaRPr lang="it-IT" altLang="it-IT" b="1" dirty="0">
              <a:latin typeface="+mn-lt"/>
              <a:cs typeface="Arial" pitchFamily="34" charset="0"/>
            </a:endParaRPr>
          </a:p>
          <a:p>
            <a:pPr eaLnBrk="1" hangingPunct="1">
              <a:spcBef>
                <a:spcPct val="0"/>
              </a:spcBef>
              <a:buNone/>
            </a:pPr>
            <a:r>
              <a:rPr lang="it-IT" altLang="it-IT" b="1" dirty="0">
                <a:solidFill>
                  <a:srgbClr val="FF0000"/>
                </a:solidFill>
                <a:cs typeface="Arial" pitchFamily="34" charset="0"/>
              </a:rPr>
              <a:t>IN SINTESI: PASSAGGIO CONOSCITIVO FONDAMENTALE è la ricostruzione dell'evoluzione tettonica quaternaria al fine dell'identificazione di faglie primarie attive negli ultimi millenni (e quindi, certamente, diretta espressione del regime </a:t>
            </a:r>
            <a:r>
              <a:rPr lang="it-IT" altLang="it-IT" b="1" dirty="0" err="1">
                <a:solidFill>
                  <a:srgbClr val="FF0000"/>
                </a:solidFill>
                <a:cs typeface="Arial" pitchFamily="34" charset="0"/>
              </a:rPr>
              <a:t>sismotettonico</a:t>
            </a:r>
            <a:r>
              <a:rPr lang="it-IT" altLang="it-IT" b="1" dirty="0">
                <a:solidFill>
                  <a:srgbClr val="FF0000"/>
                </a:solidFill>
                <a:cs typeface="Arial" pitchFamily="34" charset="0"/>
              </a:rPr>
              <a:t> attuale) </a:t>
            </a:r>
          </a:p>
          <a:p>
            <a:pPr eaLnBrk="1" hangingPunct="1">
              <a:spcBef>
                <a:spcPct val="0"/>
              </a:spcBef>
              <a:buFontTx/>
              <a:buNone/>
            </a:pPr>
            <a:endParaRPr lang="it-IT" altLang="it-IT" b="1" dirty="0">
              <a:latin typeface="+mn-lt"/>
              <a:cs typeface="Arial" pitchFamily="34" charset="0"/>
            </a:endParaRPr>
          </a:p>
        </p:txBody>
      </p:sp>
      <p:sp>
        <p:nvSpPr>
          <p:cNvPr id="4" name="Freccia a destra 3">
            <a:extLst>
              <a:ext uri="{FF2B5EF4-FFF2-40B4-BE49-F238E27FC236}">
                <a16:creationId xmlns:a16="http://schemas.microsoft.com/office/drawing/2014/main" id="{E260B20A-EDBB-4EE8-ADB6-CD3B969333C8}"/>
              </a:ext>
            </a:extLst>
          </p:cNvPr>
          <p:cNvSpPr/>
          <p:nvPr/>
        </p:nvSpPr>
        <p:spPr>
          <a:xfrm rot="18807292">
            <a:off x="955106" y="5820977"/>
            <a:ext cx="864096" cy="5245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a:extLst>
              <a:ext uri="{FF2B5EF4-FFF2-40B4-BE49-F238E27FC236}">
                <a16:creationId xmlns:a16="http://schemas.microsoft.com/office/drawing/2014/main" id="{6D106764-43CE-41BF-84C9-22029F0D9363}"/>
              </a:ext>
            </a:extLst>
          </p:cNvPr>
          <p:cNvSpPr/>
          <p:nvPr/>
        </p:nvSpPr>
        <p:spPr>
          <a:xfrm rot="13545901">
            <a:off x="6861529" y="5751039"/>
            <a:ext cx="864096" cy="5245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919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949"/>
          <a:stretch/>
        </p:blipFill>
        <p:spPr bwMode="auto">
          <a:xfrm>
            <a:off x="35879" y="890409"/>
            <a:ext cx="4826135" cy="128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947" y="2205013"/>
            <a:ext cx="2599541" cy="376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asellaDiTesto 15"/>
          <p:cNvSpPr txBox="1"/>
          <p:nvPr/>
        </p:nvSpPr>
        <p:spPr>
          <a:xfrm>
            <a:off x="4890564" y="566678"/>
            <a:ext cx="4104564" cy="5724644"/>
          </a:xfrm>
          <a:prstGeom prst="rect">
            <a:avLst/>
          </a:prstGeom>
          <a:noFill/>
        </p:spPr>
        <p:txBody>
          <a:bodyPr wrap="square" rtlCol="0">
            <a:spAutoFit/>
          </a:bodyPr>
          <a:lstStyle/>
          <a:p>
            <a:pPr algn="just"/>
            <a:r>
              <a:rPr lang="it-IT" sz="1500" b="1" dirty="0">
                <a:ea typeface="ＭＳ Ｐゴシック" charset="0"/>
                <a:cs typeface="ＭＳ Ｐゴシック" charset="0"/>
              </a:rPr>
              <a:t>Bosi (1992): definisce la </a:t>
            </a:r>
            <a:r>
              <a:rPr lang="it-IT" sz="2100" b="1" dirty="0">
                <a:ea typeface="ＭＳ Ｐゴシック" charset="0"/>
                <a:cs typeface="ＭＳ Ｐゴシック" charset="0"/>
              </a:rPr>
              <a:t>Neotettonica</a:t>
            </a:r>
            <a:r>
              <a:rPr lang="it-IT" sz="1500" b="1" dirty="0">
                <a:ea typeface="ＭＳ Ｐゴシック" charset="0"/>
                <a:cs typeface="ＭＳ Ｐゴシック" charset="0"/>
              </a:rPr>
              <a:t> come </a:t>
            </a:r>
          </a:p>
          <a:p>
            <a:pPr algn="just"/>
            <a:r>
              <a:rPr lang="it-IT" sz="1500" b="1" dirty="0">
                <a:ea typeface="ＭＳ Ｐゴシック" charset="0"/>
                <a:cs typeface="ＭＳ Ｐゴシック" charset="0"/>
              </a:rPr>
              <a:t>‘‘insieme integrato di ricerche avente come scopo la definizione della evoluzione tettonica pliocenico-quaternaria, ricostruita con scansione temporale dell'ordine delle centinaia di migliaia di anni’’.</a:t>
            </a:r>
          </a:p>
          <a:p>
            <a:pPr algn="just"/>
            <a:endParaRPr lang="it-IT" sz="1500" b="1" dirty="0">
              <a:ea typeface="ＭＳ Ｐゴシック" charset="0"/>
            </a:endParaRPr>
          </a:p>
          <a:p>
            <a:pPr algn="just"/>
            <a:r>
              <a:rPr lang="it-IT" sz="1500" b="1" dirty="0">
                <a:ea typeface="ＭＳ Ｐゴシック" charset="0"/>
              </a:rPr>
              <a:t>‘‘…Vi è la necessità di collocare la Neotettonica in un ambito marcatamente interdisciplinare, che in Italia non può non corrispondere a quello proprio della Geologia del Quaternario.’’</a:t>
            </a:r>
          </a:p>
          <a:p>
            <a:pPr algn="just"/>
            <a:endParaRPr lang="it-IT" sz="1500" b="1" dirty="0">
              <a:ea typeface="ＭＳ Ｐゴシック" charset="0"/>
            </a:endParaRPr>
          </a:p>
          <a:p>
            <a:pPr algn="just"/>
            <a:r>
              <a:rPr lang="it-IT" sz="1500" b="1" dirty="0">
                <a:ea typeface="ＭＳ Ｐゴシック" charset="0"/>
              </a:rPr>
              <a:t>‘‘…opportunità di stimolare una maggiore attenzione per la Neotettonica nel campo della progettazione delle grandi opere di ingegneria. Il peso di valutazioni a carattere neotettonico dovrebbe infatti aumentare notevolmente almeno per quegli elementi di tettonica ATTIVA (principalmente faglie) in grado di influire sulla sicurezza delle opere.’’</a:t>
            </a:r>
            <a:endParaRPr lang="it-IT" sz="1500" b="1" dirty="0"/>
          </a:p>
        </p:txBody>
      </p:sp>
      <p:sp>
        <p:nvSpPr>
          <p:cNvPr id="6" name="CasellaDiTesto 5"/>
          <p:cNvSpPr txBox="1"/>
          <p:nvPr/>
        </p:nvSpPr>
        <p:spPr>
          <a:xfrm>
            <a:off x="100013" y="4086225"/>
            <a:ext cx="4800600" cy="1384995"/>
          </a:xfrm>
          <a:prstGeom prst="rect">
            <a:avLst/>
          </a:prstGeom>
          <a:solidFill>
            <a:schemeClr val="bg1"/>
          </a:solidFill>
        </p:spPr>
        <p:txBody>
          <a:bodyPr wrap="square" rtlCol="0">
            <a:spAutoFit/>
          </a:bodyPr>
          <a:lstStyle/>
          <a:p>
            <a:pPr algn="ctr"/>
            <a:r>
              <a:rPr lang="it-IT" sz="2100" b="1" dirty="0"/>
              <a:t>NEOTETTONICA E’ QUINDI IL METODO DELLO STUDIO</a:t>
            </a:r>
          </a:p>
          <a:p>
            <a:pPr algn="ctr"/>
            <a:r>
              <a:rPr lang="it-IT" sz="2100" b="1" dirty="0"/>
              <a:t>E’ il «LINGUAGGIO» della Tettonica Attiva</a:t>
            </a:r>
          </a:p>
        </p:txBody>
      </p:sp>
    </p:spTree>
    <p:extLst>
      <p:ext uri="{BB962C8B-B14F-4D97-AF65-F5344CB8AC3E}">
        <p14:creationId xmlns:p14="http://schemas.microsoft.com/office/powerpoint/2010/main" val="412098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97E1483-3B35-0F4F-855C-2CCB0D58D6B6}"/>
              </a:ext>
            </a:extLst>
          </p:cNvPr>
          <p:cNvSpPr>
            <a:spLocks noChangeArrowheads="1"/>
          </p:cNvSpPr>
          <p:nvPr/>
        </p:nvSpPr>
        <p:spPr bwMode="auto">
          <a:xfrm>
            <a:off x="0" y="857250"/>
            <a:ext cx="9144000" cy="571500"/>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2100" b="1" dirty="0">
                <a:solidFill>
                  <a:srgbClr val="FF0000"/>
                </a:solidFill>
                <a:latin typeface="+mn-lt"/>
                <a:cs typeface="Arial" panose="020B0604020202020204" pitchFamily="34" charset="0"/>
              </a:rPr>
              <a:t>“Evoluzione”: STRUMENTI</a:t>
            </a:r>
            <a:endParaRPr lang="it-IT" altLang="it-IT" sz="2100" i="1" dirty="0">
              <a:solidFill>
                <a:srgbClr val="FF0000"/>
              </a:solidFill>
              <a:effectLst>
                <a:outerShdw blurRad="38100" dist="38100" dir="2700000" algn="tl">
                  <a:srgbClr val="000000"/>
                </a:outerShdw>
              </a:effectLst>
              <a:latin typeface="+mn-lt"/>
              <a:cs typeface="Arial" panose="020B0604020202020204" pitchFamily="34" charset="0"/>
            </a:endParaRPr>
          </a:p>
        </p:txBody>
      </p:sp>
      <p:sp>
        <p:nvSpPr>
          <p:cNvPr id="3" name="Rectangle 3"/>
          <p:cNvSpPr>
            <a:spLocks noChangeArrowheads="1"/>
          </p:cNvSpPr>
          <p:nvPr/>
        </p:nvSpPr>
        <p:spPr bwMode="auto">
          <a:xfrm>
            <a:off x="271462" y="1649016"/>
            <a:ext cx="8672513"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a:solidFill>
                  <a:schemeClr val="tx1"/>
                </a:solidFill>
                <a:latin typeface="Verdana" pitchFamily="34" charset="0"/>
                <a:ea typeface="ＭＳ Ｐゴシック" pitchFamily="34" charset="-128"/>
              </a:defRPr>
            </a:lvl1pPr>
            <a:lvl2pPr marL="742950" indent="-285750">
              <a:spcBef>
                <a:spcPct val="20000"/>
              </a:spcBef>
              <a:buChar char="–"/>
              <a:defRPr>
                <a:solidFill>
                  <a:schemeClr val="tx1"/>
                </a:solidFill>
                <a:latin typeface="Verdana" pitchFamily="34" charset="0"/>
                <a:ea typeface="ＭＳ Ｐゴシック" pitchFamily="34" charset="-128"/>
              </a:defRPr>
            </a:lvl2pPr>
            <a:lvl3pPr marL="1143000" indent="-228600">
              <a:spcBef>
                <a:spcPct val="20000"/>
              </a:spcBef>
              <a:buChar char="•"/>
              <a:defRPr>
                <a:solidFill>
                  <a:schemeClr val="tx1"/>
                </a:solidFill>
                <a:latin typeface="Verdana" pitchFamily="34" charset="0"/>
                <a:ea typeface="ＭＳ Ｐゴシック" pitchFamily="34" charset="-128"/>
              </a:defRPr>
            </a:lvl3pPr>
            <a:lvl4pPr marL="1600200" indent="-228600">
              <a:spcBef>
                <a:spcPct val="20000"/>
              </a:spcBef>
              <a:buChar char="–"/>
              <a:defRPr>
                <a:solidFill>
                  <a:schemeClr val="tx1"/>
                </a:solidFill>
                <a:latin typeface="Verdana" pitchFamily="34" charset="0"/>
                <a:ea typeface="ＭＳ Ｐゴシック" pitchFamily="34" charset="-128"/>
              </a:defRPr>
            </a:lvl4pPr>
            <a:lvl5pPr marL="2057400" indent="-228600">
              <a:spcBef>
                <a:spcPct val="20000"/>
              </a:spcBef>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9pPr>
          </a:lstStyle>
          <a:p>
            <a:pPr eaLnBrk="1" hangingPunct="1">
              <a:spcBef>
                <a:spcPct val="0"/>
              </a:spcBef>
              <a:buFontTx/>
              <a:buNone/>
            </a:pPr>
            <a:r>
              <a:rPr lang="it-IT" altLang="it-IT" sz="2100" dirty="0">
                <a:solidFill>
                  <a:srgbClr val="FF0000"/>
                </a:solidFill>
                <a:latin typeface="Arial" pitchFamily="34" charset="0"/>
                <a:cs typeface="Arial" pitchFamily="34" charset="0"/>
              </a:rPr>
              <a:t>Strumenti irrinunciabili per queste analisi sono:</a:t>
            </a:r>
          </a:p>
          <a:p>
            <a:pPr eaLnBrk="1" hangingPunct="1">
              <a:spcBef>
                <a:spcPct val="0"/>
              </a:spcBef>
              <a:buFontTx/>
              <a:buNone/>
            </a:pPr>
            <a:r>
              <a:rPr lang="it-IT" altLang="it-IT" sz="2100" dirty="0">
                <a:latin typeface="Arial" pitchFamily="34" charset="0"/>
                <a:cs typeface="Arial" pitchFamily="34" charset="0"/>
              </a:rPr>
              <a:t> </a:t>
            </a:r>
          </a:p>
          <a:p>
            <a:pPr eaLnBrk="1" hangingPunct="1">
              <a:spcBef>
                <a:spcPct val="0"/>
              </a:spcBef>
              <a:buFontTx/>
              <a:buNone/>
            </a:pPr>
            <a:r>
              <a:rPr lang="it-IT" altLang="it-IT" sz="2100" dirty="0">
                <a:latin typeface="Arial" pitchFamily="34" charset="0"/>
                <a:cs typeface="Arial" pitchFamily="34" charset="0"/>
              </a:rPr>
              <a:t>1) la stratigrafia, necessaria a definire il </a:t>
            </a:r>
            <a:r>
              <a:rPr lang="it-IT" altLang="it-IT" sz="2100" b="1" dirty="0">
                <a:latin typeface="Arial" pitchFamily="34" charset="0"/>
                <a:cs typeface="Arial" pitchFamily="34" charset="0"/>
              </a:rPr>
              <a:t>QUADRO CRONOLOGICO </a:t>
            </a:r>
            <a:r>
              <a:rPr lang="it-IT" altLang="it-IT" sz="2100" dirty="0">
                <a:latin typeface="Arial" pitchFamily="34" charset="0"/>
                <a:cs typeface="Arial" pitchFamily="34" charset="0"/>
              </a:rPr>
              <a:t>di cui sopra </a:t>
            </a:r>
          </a:p>
          <a:p>
            <a:pPr eaLnBrk="1" hangingPunct="1">
              <a:spcBef>
                <a:spcPct val="0"/>
              </a:spcBef>
              <a:buFontTx/>
              <a:buNone/>
            </a:pPr>
            <a:r>
              <a:rPr lang="it-IT" altLang="it-IT" sz="2100" dirty="0">
                <a:latin typeface="Arial" pitchFamily="34" charset="0"/>
                <a:cs typeface="Arial" pitchFamily="34" charset="0"/>
              </a:rPr>
              <a:t> </a:t>
            </a:r>
          </a:p>
          <a:p>
            <a:pPr eaLnBrk="1" hangingPunct="1">
              <a:spcBef>
                <a:spcPct val="0"/>
              </a:spcBef>
              <a:buFontTx/>
              <a:buNone/>
            </a:pPr>
            <a:r>
              <a:rPr lang="it-IT" altLang="it-IT" sz="2100" dirty="0">
                <a:latin typeface="Arial" pitchFamily="34" charset="0"/>
                <a:cs typeface="Arial" pitchFamily="34" charset="0"/>
              </a:rPr>
              <a:t>2) la geomorfologia, necessaria ad individuare e ad analizzare le forme risultanti dall'attività tettonica e a definire livelli (forme) di riferimento utili a </a:t>
            </a:r>
            <a:r>
              <a:rPr lang="it-IT" altLang="it-IT" sz="2100" b="1" dirty="0">
                <a:latin typeface="Arial" pitchFamily="34" charset="0"/>
                <a:cs typeface="Arial" pitchFamily="34" charset="0"/>
              </a:rPr>
              <a:t>QUANTIFICARE MOVIMENTI VERTICALI E ORIZZONTALI</a:t>
            </a:r>
          </a:p>
          <a:p>
            <a:pPr eaLnBrk="1" hangingPunct="1">
              <a:spcBef>
                <a:spcPct val="0"/>
              </a:spcBef>
              <a:buFontTx/>
              <a:buNone/>
            </a:pPr>
            <a:r>
              <a:rPr lang="it-IT" altLang="it-IT" sz="2100" dirty="0">
                <a:latin typeface="Arial" pitchFamily="34" charset="0"/>
                <a:cs typeface="Arial" pitchFamily="34" charset="0"/>
              </a:rPr>
              <a:t> </a:t>
            </a:r>
          </a:p>
          <a:p>
            <a:pPr eaLnBrk="1" hangingPunct="1">
              <a:spcBef>
                <a:spcPct val="0"/>
              </a:spcBef>
              <a:buFontTx/>
              <a:buNone/>
            </a:pPr>
            <a:r>
              <a:rPr lang="it-IT" altLang="it-IT" sz="2100" dirty="0">
                <a:latin typeface="Arial" pitchFamily="34" charset="0"/>
                <a:cs typeface="Arial" pitchFamily="34" charset="0"/>
              </a:rPr>
              <a:t>3) la geologia strutturale, necessaria a definire le </a:t>
            </a:r>
            <a:r>
              <a:rPr lang="it-IT" altLang="it-IT" sz="2100" b="1" dirty="0">
                <a:latin typeface="Arial" pitchFamily="34" charset="0"/>
                <a:cs typeface="Arial" pitchFamily="34" charset="0"/>
              </a:rPr>
              <a:t>CARATTERISTICHE DELLA CINEMATICA RECENTE/ATTUALE</a:t>
            </a:r>
            <a:r>
              <a:rPr lang="it-IT" altLang="it-IT" sz="2100" dirty="0">
                <a:latin typeface="Arial" pitchFamily="34" charset="0"/>
                <a:cs typeface="Arial" pitchFamily="34" charset="0"/>
              </a:rPr>
              <a:t>. </a:t>
            </a:r>
          </a:p>
        </p:txBody>
      </p:sp>
    </p:spTree>
    <p:extLst>
      <p:ext uri="{BB962C8B-B14F-4D97-AF65-F5344CB8AC3E}">
        <p14:creationId xmlns:p14="http://schemas.microsoft.com/office/powerpoint/2010/main" val="834552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Stefano\Documents\Files modificati dopo backup\LAVORO\CONVEGNI\AIQUA INGV\Leo1.jpg">
            <a:extLst>
              <a:ext uri="{FF2B5EF4-FFF2-40B4-BE49-F238E27FC236}">
                <a16:creationId xmlns:a16="http://schemas.microsoft.com/office/drawing/2014/main" id="{9714C73E-B919-4E44-9F97-10C3EF6B9C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7496" y="1484784"/>
            <a:ext cx="5011337" cy="208817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uppo 1">
            <a:extLst>
              <a:ext uri="{FF2B5EF4-FFF2-40B4-BE49-F238E27FC236}">
                <a16:creationId xmlns:a16="http://schemas.microsoft.com/office/drawing/2014/main" id="{0D7016FC-D3DA-49A2-9FFE-BB1B4CFC4FF5}"/>
              </a:ext>
            </a:extLst>
          </p:cNvPr>
          <p:cNvGrpSpPr/>
          <p:nvPr/>
        </p:nvGrpSpPr>
        <p:grpSpPr>
          <a:xfrm>
            <a:off x="138790" y="1430858"/>
            <a:ext cx="3857146" cy="4086374"/>
            <a:chOff x="138790" y="1430858"/>
            <a:chExt cx="3221647" cy="3637359"/>
          </a:xfrm>
        </p:grpSpPr>
        <p:pic>
          <p:nvPicPr>
            <p:cNvPr id="3" name="Picture 7" descr="SCHEMA SISMOTETTONICO">
              <a:extLst>
                <a:ext uri="{FF2B5EF4-FFF2-40B4-BE49-F238E27FC236}">
                  <a16:creationId xmlns:a16="http://schemas.microsoft.com/office/drawing/2014/main" id="{A9152352-BBF0-48DA-9716-6DF07C2C4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90" y="1430858"/>
              <a:ext cx="3128963" cy="363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1 35">
              <a:extLst>
                <a:ext uri="{FF2B5EF4-FFF2-40B4-BE49-F238E27FC236}">
                  <a16:creationId xmlns:a16="http://schemas.microsoft.com/office/drawing/2014/main" id="{36690F75-EB3E-49E8-982E-7EF201495CCD}"/>
                </a:ext>
              </a:extLst>
            </p:cNvPr>
            <p:cNvCxnSpPr/>
            <p:nvPr/>
          </p:nvCxnSpPr>
          <p:spPr>
            <a:xfrm>
              <a:off x="276867" y="2607286"/>
              <a:ext cx="392906" cy="170260"/>
            </a:xfrm>
            <a:prstGeom prst="line">
              <a:avLst/>
            </a:prstGeom>
            <a:ln w="31750">
              <a:solidFill>
                <a:srgbClr val="C00000"/>
              </a:solidFill>
              <a:prstDash val="dash"/>
            </a:ln>
          </p:spPr>
          <p:style>
            <a:lnRef idx="2">
              <a:schemeClr val="accent1"/>
            </a:lnRef>
            <a:fillRef idx="0">
              <a:schemeClr val="accent1"/>
            </a:fillRef>
            <a:effectRef idx="1">
              <a:schemeClr val="accent1"/>
            </a:effectRef>
            <a:fontRef idx="minor">
              <a:schemeClr val="tx1"/>
            </a:fontRef>
          </p:style>
        </p:cxnSp>
        <p:sp>
          <p:nvSpPr>
            <p:cNvPr id="5" name="Ovale 4">
              <a:extLst>
                <a:ext uri="{FF2B5EF4-FFF2-40B4-BE49-F238E27FC236}">
                  <a16:creationId xmlns:a16="http://schemas.microsoft.com/office/drawing/2014/main" id="{EBFDECAA-08F4-4415-9BF1-F4CC77B598B0}"/>
                </a:ext>
              </a:extLst>
            </p:cNvPr>
            <p:cNvSpPr/>
            <p:nvPr/>
          </p:nvSpPr>
          <p:spPr>
            <a:xfrm rot="1305460">
              <a:off x="141171" y="2506679"/>
              <a:ext cx="591740" cy="37147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350"/>
            </a:p>
          </p:txBody>
        </p:sp>
        <p:cxnSp>
          <p:nvCxnSpPr>
            <p:cNvPr id="7" name="Connettore 2 6">
              <a:extLst>
                <a:ext uri="{FF2B5EF4-FFF2-40B4-BE49-F238E27FC236}">
                  <a16:creationId xmlns:a16="http://schemas.microsoft.com/office/drawing/2014/main" id="{0FA5F705-BDCE-413F-8045-FB0192877DA4}"/>
                </a:ext>
              </a:extLst>
            </p:cNvPr>
            <p:cNvCxnSpPr>
              <a:cxnSpLocks/>
            </p:cNvCxnSpPr>
            <p:nvPr/>
          </p:nvCxnSpPr>
          <p:spPr>
            <a:xfrm>
              <a:off x="732693" y="2832589"/>
              <a:ext cx="2627744" cy="142007"/>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8" name="CasellaDiTesto 7">
            <a:extLst>
              <a:ext uri="{FF2B5EF4-FFF2-40B4-BE49-F238E27FC236}">
                <a16:creationId xmlns:a16="http://schemas.microsoft.com/office/drawing/2014/main" id="{39B32E2A-656E-4CE6-9459-7B94790B7548}"/>
              </a:ext>
            </a:extLst>
          </p:cNvPr>
          <p:cNvSpPr txBox="1">
            <a:spLocks noChangeArrowheads="1"/>
          </p:cNvSpPr>
          <p:nvPr/>
        </p:nvSpPr>
        <p:spPr bwMode="auto">
          <a:xfrm>
            <a:off x="0" y="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it-IT" altLang="it-IT" sz="1800" b="1" dirty="0"/>
              <a:t>Faglia di Leonessa delimita a SW il bacino di Leonessa di lunghezza di circa 20 km (</a:t>
            </a:r>
            <a:r>
              <a:rPr lang="it-IT" altLang="it-IT" sz="1800" b="1" dirty="0" err="1"/>
              <a:t>Michetti</a:t>
            </a:r>
            <a:r>
              <a:rPr lang="it-IT" altLang="it-IT" sz="1800" b="1" dirty="0"/>
              <a:t> e Serva, 1990; Cello et al., 1997; Roberts e </a:t>
            </a:r>
            <a:r>
              <a:rPr lang="it-IT" altLang="it-IT" sz="1800" b="1" dirty="0" err="1"/>
              <a:t>Michetti</a:t>
            </a:r>
            <a:r>
              <a:rPr lang="it-IT" altLang="it-IT" sz="1800" b="1" dirty="0"/>
              <a:t>, 2004)</a:t>
            </a:r>
          </a:p>
          <a:p>
            <a:pPr eaLnBrk="1" hangingPunct="1">
              <a:spcBef>
                <a:spcPct val="0"/>
              </a:spcBef>
              <a:buFontTx/>
              <a:buNone/>
            </a:pPr>
            <a:r>
              <a:rPr lang="it-IT" altLang="it-IT" sz="1800" b="1" dirty="0"/>
              <a:t>(Magnitudo attesa circa 6.4-6.5)</a:t>
            </a:r>
          </a:p>
        </p:txBody>
      </p:sp>
      <p:grpSp>
        <p:nvGrpSpPr>
          <p:cNvPr id="14" name="Gruppo 13">
            <a:extLst>
              <a:ext uri="{FF2B5EF4-FFF2-40B4-BE49-F238E27FC236}">
                <a16:creationId xmlns:a16="http://schemas.microsoft.com/office/drawing/2014/main" id="{9FD160F3-E9A6-42A5-9CAD-9001DCD7A7FD}"/>
              </a:ext>
            </a:extLst>
          </p:cNvPr>
          <p:cNvGrpSpPr/>
          <p:nvPr/>
        </p:nvGrpSpPr>
        <p:grpSpPr>
          <a:xfrm>
            <a:off x="4067945" y="3645023"/>
            <a:ext cx="5049952" cy="2840987"/>
            <a:chOff x="3474084" y="3360158"/>
            <a:chExt cx="3956539" cy="2225858"/>
          </a:xfrm>
        </p:grpSpPr>
        <p:pic>
          <p:nvPicPr>
            <p:cNvPr id="9" name="Picture 3" descr="C:\Users\Stefano\Documents\BACKUP DOCUMENTI\LAVORO\ARTICOLI\Fubelli et al., 2009 (Faglie M.Fiori-Leonessa)\FOTO\foto Leo x articolo\P1030099.JPG">
              <a:extLst>
                <a:ext uri="{FF2B5EF4-FFF2-40B4-BE49-F238E27FC236}">
                  <a16:creationId xmlns:a16="http://schemas.microsoft.com/office/drawing/2014/main" id="{CB170284-EAE2-4F97-BD62-2217AC8301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4084" y="3360158"/>
              <a:ext cx="3956539" cy="222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po 12">
              <a:extLst>
                <a:ext uri="{FF2B5EF4-FFF2-40B4-BE49-F238E27FC236}">
                  <a16:creationId xmlns:a16="http://schemas.microsoft.com/office/drawing/2014/main" id="{88AFD08E-39A7-400F-84E0-7171EC441DAF}"/>
                </a:ext>
              </a:extLst>
            </p:cNvPr>
            <p:cNvGrpSpPr/>
            <p:nvPr/>
          </p:nvGrpSpPr>
          <p:grpSpPr>
            <a:xfrm>
              <a:off x="3474084" y="4589391"/>
              <a:ext cx="3920919" cy="723053"/>
              <a:chOff x="4632112" y="4976188"/>
              <a:chExt cx="5227892" cy="964070"/>
            </a:xfrm>
          </p:grpSpPr>
          <p:sp>
            <p:nvSpPr>
              <p:cNvPr id="10" name="Figura a mano libera 15">
                <a:extLst>
                  <a:ext uri="{FF2B5EF4-FFF2-40B4-BE49-F238E27FC236}">
                    <a16:creationId xmlns:a16="http://schemas.microsoft.com/office/drawing/2014/main" id="{70A3D22A-69B6-4619-84E9-276C484D03F1}"/>
                  </a:ext>
                </a:extLst>
              </p:cNvPr>
              <p:cNvSpPr/>
              <p:nvPr/>
            </p:nvSpPr>
            <p:spPr>
              <a:xfrm>
                <a:off x="4632112" y="5077031"/>
                <a:ext cx="5227892" cy="128387"/>
              </a:xfrm>
              <a:custGeom>
                <a:avLst/>
                <a:gdLst>
                  <a:gd name="connsiteX0" fmla="*/ 0 w 8952931"/>
                  <a:gd name="connsiteY0" fmla="*/ 0 h 436906"/>
                  <a:gd name="connsiteX1" fmla="*/ 2129050 w 8952931"/>
                  <a:gd name="connsiteY1" fmla="*/ 286603 h 436906"/>
                  <a:gd name="connsiteX2" fmla="*/ 4804012 w 8952931"/>
                  <a:gd name="connsiteY2" fmla="*/ 436729 h 436906"/>
                  <a:gd name="connsiteX3" fmla="*/ 6892119 w 8952931"/>
                  <a:gd name="connsiteY3" fmla="*/ 313899 h 436906"/>
                  <a:gd name="connsiteX4" fmla="*/ 8557146 w 8952931"/>
                  <a:gd name="connsiteY4" fmla="*/ 177421 h 436906"/>
                  <a:gd name="connsiteX5" fmla="*/ 8952931 w 8952931"/>
                  <a:gd name="connsiteY5" fmla="*/ 136478 h 436906"/>
                  <a:gd name="connsiteX0" fmla="*/ 0 w 8952931"/>
                  <a:gd name="connsiteY0" fmla="*/ 0 h 436879"/>
                  <a:gd name="connsiteX1" fmla="*/ 2129050 w 8952931"/>
                  <a:gd name="connsiteY1" fmla="*/ 286603 h 436879"/>
                  <a:gd name="connsiteX2" fmla="*/ 4804012 w 8952931"/>
                  <a:gd name="connsiteY2" fmla="*/ 436729 h 436879"/>
                  <a:gd name="connsiteX3" fmla="*/ 6892119 w 8952931"/>
                  <a:gd name="connsiteY3" fmla="*/ 313899 h 436879"/>
                  <a:gd name="connsiteX4" fmla="*/ 8311486 w 8952931"/>
                  <a:gd name="connsiteY4" fmla="*/ 272955 h 436879"/>
                  <a:gd name="connsiteX5" fmla="*/ 8952931 w 8952931"/>
                  <a:gd name="connsiteY5" fmla="*/ 136478 h 436879"/>
                  <a:gd name="connsiteX0" fmla="*/ 0 w 8952931"/>
                  <a:gd name="connsiteY0" fmla="*/ 0 h 436879"/>
                  <a:gd name="connsiteX1" fmla="*/ 2129050 w 8952931"/>
                  <a:gd name="connsiteY1" fmla="*/ 286603 h 436879"/>
                  <a:gd name="connsiteX2" fmla="*/ 4804012 w 8952931"/>
                  <a:gd name="connsiteY2" fmla="*/ 436729 h 436879"/>
                  <a:gd name="connsiteX3" fmla="*/ 6892119 w 8952931"/>
                  <a:gd name="connsiteY3" fmla="*/ 313899 h 436879"/>
                  <a:gd name="connsiteX4" fmla="*/ 8311486 w 8952931"/>
                  <a:gd name="connsiteY4" fmla="*/ 272955 h 436879"/>
                  <a:gd name="connsiteX5" fmla="*/ 8952931 w 8952931"/>
                  <a:gd name="connsiteY5" fmla="*/ 245660 h 436879"/>
                  <a:gd name="connsiteX0" fmla="*/ 0 w 8952931"/>
                  <a:gd name="connsiteY0" fmla="*/ 0 h 438033"/>
                  <a:gd name="connsiteX1" fmla="*/ 2129050 w 8952931"/>
                  <a:gd name="connsiteY1" fmla="*/ 286603 h 438033"/>
                  <a:gd name="connsiteX2" fmla="*/ 4804012 w 8952931"/>
                  <a:gd name="connsiteY2" fmla="*/ 436729 h 438033"/>
                  <a:gd name="connsiteX3" fmla="*/ 6619163 w 8952931"/>
                  <a:gd name="connsiteY3" fmla="*/ 354842 h 438033"/>
                  <a:gd name="connsiteX4" fmla="*/ 8311486 w 8952931"/>
                  <a:gd name="connsiteY4" fmla="*/ 272955 h 438033"/>
                  <a:gd name="connsiteX5" fmla="*/ 8952931 w 8952931"/>
                  <a:gd name="connsiteY5" fmla="*/ 245660 h 438033"/>
                  <a:gd name="connsiteX0" fmla="*/ 0 w 8911988"/>
                  <a:gd name="connsiteY0" fmla="*/ 0 h 315203"/>
                  <a:gd name="connsiteX1" fmla="*/ 2088107 w 8911988"/>
                  <a:gd name="connsiteY1" fmla="*/ 163773 h 315203"/>
                  <a:gd name="connsiteX2" fmla="*/ 4763069 w 8911988"/>
                  <a:gd name="connsiteY2" fmla="*/ 313899 h 315203"/>
                  <a:gd name="connsiteX3" fmla="*/ 6578220 w 8911988"/>
                  <a:gd name="connsiteY3" fmla="*/ 232012 h 315203"/>
                  <a:gd name="connsiteX4" fmla="*/ 8270543 w 8911988"/>
                  <a:gd name="connsiteY4" fmla="*/ 150125 h 315203"/>
                  <a:gd name="connsiteX5" fmla="*/ 8911988 w 8911988"/>
                  <a:gd name="connsiteY5" fmla="*/ 122830 h 315203"/>
                  <a:gd name="connsiteX0" fmla="*/ 0 w 8911988"/>
                  <a:gd name="connsiteY0" fmla="*/ 0 h 315203"/>
                  <a:gd name="connsiteX1" fmla="*/ 2088107 w 8911988"/>
                  <a:gd name="connsiteY1" fmla="*/ 163773 h 315203"/>
                  <a:gd name="connsiteX2" fmla="*/ 4763069 w 8911988"/>
                  <a:gd name="connsiteY2" fmla="*/ 313899 h 315203"/>
                  <a:gd name="connsiteX3" fmla="*/ 6578220 w 8911988"/>
                  <a:gd name="connsiteY3" fmla="*/ 232012 h 315203"/>
                  <a:gd name="connsiteX4" fmla="*/ 8270543 w 8911988"/>
                  <a:gd name="connsiteY4" fmla="*/ 150125 h 315203"/>
                  <a:gd name="connsiteX5" fmla="*/ 8911988 w 8911988"/>
                  <a:gd name="connsiteY5" fmla="*/ 122830 h 315203"/>
                  <a:gd name="connsiteX0" fmla="*/ 0 w 8911988"/>
                  <a:gd name="connsiteY0" fmla="*/ 0 h 315683"/>
                  <a:gd name="connsiteX1" fmla="*/ 2238232 w 8911988"/>
                  <a:gd name="connsiteY1" fmla="*/ 150125 h 315683"/>
                  <a:gd name="connsiteX2" fmla="*/ 4763069 w 8911988"/>
                  <a:gd name="connsiteY2" fmla="*/ 313899 h 315683"/>
                  <a:gd name="connsiteX3" fmla="*/ 6578220 w 8911988"/>
                  <a:gd name="connsiteY3" fmla="*/ 232012 h 315683"/>
                  <a:gd name="connsiteX4" fmla="*/ 8270543 w 8911988"/>
                  <a:gd name="connsiteY4" fmla="*/ 150125 h 315683"/>
                  <a:gd name="connsiteX5" fmla="*/ 8911988 w 8911988"/>
                  <a:gd name="connsiteY5" fmla="*/ 122830 h 3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1988" h="315683">
                    <a:moveTo>
                      <a:pt x="0" y="0"/>
                    </a:moveTo>
                    <a:cubicBezTo>
                      <a:pt x="773372" y="38668"/>
                      <a:pt x="1444387" y="97809"/>
                      <a:pt x="2238232" y="150125"/>
                    </a:cubicBezTo>
                    <a:cubicBezTo>
                      <a:pt x="3032077" y="202441"/>
                      <a:pt x="4039738" y="300251"/>
                      <a:pt x="4763069" y="313899"/>
                    </a:cubicBezTo>
                    <a:cubicBezTo>
                      <a:pt x="5486400" y="327547"/>
                      <a:pt x="5993641" y="259308"/>
                      <a:pt x="6578220" y="232012"/>
                    </a:cubicBezTo>
                    <a:lnTo>
                      <a:pt x="8270543" y="150125"/>
                    </a:lnTo>
                    <a:lnTo>
                      <a:pt x="8911988" y="122830"/>
                    </a:lnTo>
                  </a:path>
                </a:pathLst>
              </a:custGeom>
              <a:noFill/>
              <a:ln w="38100">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350" dirty="0"/>
              </a:p>
            </p:txBody>
          </p:sp>
          <p:sp>
            <p:nvSpPr>
              <p:cNvPr id="11" name="CasellaDiTesto 16">
                <a:extLst>
                  <a:ext uri="{FF2B5EF4-FFF2-40B4-BE49-F238E27FC236}">
                    <a16:creationId xmlns:a16="http://schemas.microsoft.com/office/drawing/2014/main" id="{68FE627F-13E3-4ADB-A041-9CCDEBE7046F}"/>
                  </a:ext>
                </a:extLst>
              </p:cNvPr>
              <p:cNvSpPr txBox="1">
                <a:spLocks noChangeArrowheads="1"/>
              </p:cNvSpPr>
              <p:nvPr/>
            </p:nvSpPr>
            <p:spPr bwMode="auto">
              <a:xfrm>
                <a:off x="7486179" y="4976188"/>
                <a:ext cx="2312423"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500" b="1" dirty="0">
                    <a:solidFill>
                      <a:schemeClr val="bg1"/>
                    </a:solidFill>
                  </a:rPr>
                  <a:t>Leonessa</a:t>
                </a:r>
              </a:p>
            </p:txBody>
          </p:sp>
          <p:sp>
            <p:nvSpPr>
              <p:cNvPr id="12" name="CasellaDiTesto 19">
                <a:extLst>
                  <a:ext uri="{FF2B5EF4-FFF2-40B4-BE49-F238E27FC236}">
                    <a16:creationId xmlns:a16="http://schemas.microsoft.com/office/drawing/2014/main" id="{9CC5668E-397B-41E9-91B9-A2279F59872C}"/>
                  </a:ext>
                </a:extLst>
              </p:cNvPr>
              <p:cNvSpPr txBox="1">
                <a:spLocks noChangeArrowheads="1"/>
              </p:cNvSpPr>
              <p:nvPr/>
            </p:nvSpPr>
            <p:spPr bwMode="auto">
              <a:xfrm rot="18991206">
                <a:off x="5613619" y="5447816"/>
                <a:ext cx="2444973"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b="1" dirty="0"/>
                  <a:t>Fiume </a:t>
                </a:r>
                <a:r>
                  <a:rPr lang="it-IT" altLang="it-IT" sz="1800" b="1" dirty="0" err="1"/>
                  <a:t>Tascino</a:t>
                </a:r>
                <a:endParaRPr lang="it-IT" altLang="it-IT" sz="1800" b="1" dirty="0"/>
              </a:p>
            </p:txBody>
          </p:sp>
        </p:grpSp>
      </p:grpSp>
    </p:spTree>
    <p:extLst>
      <p:ext uri="{BB962C8B-B14F-4D97-AF65-F5344CB8AC3E}">
        <p14:creationId xmlns:p14="http://schemas.microsoft.com/office/powerpoint/2010/main" val="362635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descr="Immagine che contiene mappa&#10;&#10;Descrizione generata automaticamente">
            <a:extLst>
              <a:ext uri="{FF2B5EF4-FFF2-40B4-BE49-F238E27FC236}">
                <a16:creationId xmlns:a16="http://schemas.microsoft.com/office/drawing/2014/main" id="{5CB33337-71B3-4DF2-9031-53E4EDD09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822"/>
            <a:ext cx="6160275" cy="4356283"/>
          </a:xfrm>
          <a:prstGeom prst="rect">
            <a:avLst/>
          </a:prstGeom>
        </p:spPr>
      </p:pic>
      <p:sp>
        <p:nvSpPr>
          <p:cNvPr id="27" name="Ovale 26">
            <a:extLst>
              <a:ext uri="{FF2B5EF4-FFF2-40B4-BE49-F238E27FC236}">
                <a16:creationId xmlns:a16="http://schemas.microsoft.com/office/drawing/2014/main" id="{7DC3A5B6-AA41-4890-BBDE-31077E1633D2}"/>
              </a:ext>
            </a:extLst>
          </p:cNvPr>
          <p:cNvSpPr/>
          <p:nvPr/>
        </p:nvSpPr>
        <p:spPr>
          <a:xfrm>
            <a:off x="1115616" y="1761915"/>
            <a:ext cx="98426" cy="82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pic>
        <p:nvPicPr>
          <p:cNvPr id="4" name="Immagine 3">
            <a:extLst>
              <a:ext uri="{FF2B5EF4-FFF2-40B4-BE49-F238E27FC236}">
                <a16:creationId xmlns:a16="http://schemas.microsoft.com/office/drawing/2014/main" id="{A93A0246-AF5A-4142-A2B6-C4A66BD3E5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87824" y="78470"/>
            <a:ext cx="3018366" cy="3494546"/>
          </a:xfrm>
          <a:prstGeom prst="rect">
            <a:avLst/>
          </a:prstGeom>
        </p:spPr>
      </p:pic>
      <p:pic>
        <p:nvPicPr>
          <p:cNvPr id="5" name="Immagine 4">
            <a:extLst>
              <a:ext uri="{FF2B5EF4-FFF2-40B4-BE49-F238E27FC236}">
                <a16:creationId xmlns:a16="http://schemas.microsoft.com/office/drawing/2014/main" id="{DB7D74FE-34FA-48BB-99AA-AB2D912C0A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 r="5873" b="36787"/>
          <a:stretch/>
        </p:blipFill>
        <p:spPr>
          <a:xfrm>
            <a:off x="6060275" y="136313"/>
            <a:ext cx="3028065" cy="1530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6" name="Gruppo 5">
            <a:extLst>
              <a:ext uri="{FF2B5EF4-FFF2-40B4-BE49-F238E27FC236}">
                <a16:creationId xmlns:a16="http://schemas.microsoft.com/office/drawing/2014/main" id="{21A03996-E8F4-40EB-80D4-296026A53F4C}"/>
              </a:ext>
            </a:extLst>
          </p:cNvPr>
          <p:cNvGrpSpPr/>
          <p:nvPr/>
        </p:nvGrpSpPr>
        <p:grpSpPr>
          <a:xfrm>
            <a:off x="5157773" y="1077575"/>
            <a:ext cx="2801207" cy="1479510"/>
            <a:chOff x="4191000" y="2019301"/>
            <a:chExt cx="5410201" cy="2857499"/>
          </a:xfrm>
        </p:grpSpPr>
        <p:cxnSp>
          <p:nvCxnSpPr>
            <p:cNvPr id="7" name="Connettore 2 6">
              <a:extLst>
                <a:ext uri="{FF2B5EF4-FFF2-40B4-BE49-F238E27FC236}">
                  <a16:creationId xmlns:a16="http://schemas.microsoft.com/office/drawing/2014/main" id="{EE84D349-9BB3-4B26-9E99-B7148A16FBFF}"/>
                </a:ext>
              </a:extLst>
            </p:cNvPr>
            <p:cNvCxnSpPr>
              <a:cxnSpLocks/>
            </p:cNvCxnSpPr>
            <p:nvPr/>
          </p:nvCxnSpPr>
          <p:spPr>
            <a:xfrm flipH="1">
              <a:off x="4191000" y="2286000"/>
              <a:ext cx="4648201" cy="2590800"/>
            </a:xfrm>
            <a:prstGeom prst="straightConnector1">
              <a:avLst/>
            </a:prstGeom>
            <a:ln w="28575">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Figura a mano libera: forma 7">
              <a:extLst>
                <a:ext uri="{FF2B5EF4-FFF2-40B4-BE49-F238E27FC236}">
                  <a16:creationId xmlns:a16="http://schemas.microsoft.com/office/drawing/2014/main" id="{CD45D781-A0B9-40FD-B466-DA38FABBAA32}"/>
                </a:ext>
              </a:extLst>
            </p:cNvPr>
            <p:cNvSpPr/>
            <p:nvPr/>
          </p:nvSpPr>
          <p:spPr>
            <a:xfrm>
              <a:off x="8039101" y="2019301"/>
              <a:ext cx="1562100" cy="723900"/>
            </a:xfrm>
            <a:custGeom>
              <a:avLst/>
              <a:gdLst>
                <a:gd name="connsiteX0" fmla="*/ 1533525 w 1533525"/>
                <a:gd name="connsiteY0" fmla="*/ 0 h 695325"/>
                <a:gd name="connsiteX1" fmla="*/ 0 w 1533525"/>
                <a:gd name="connsiteY1" fmla="*/ 695325 h 695325"/>
                <a:gd name="connsiteX2" fmla="*/ 0 w 1533525"/>
                <a:gd name="connsiteY2" fmla="*/ 695325 h 695325"/>
                <a:gd name="connsiteX0" fmla="*/ 1533525 w 1533525"/>
                <a:gd name="connsiteY0" fmla="*/ 0 h 695325"/>
                <a:gd name="connsiteX1" fmla="*/ 1009650 w 1533525"/>
                <a:gd name="connsiteY1" fmla="*/ 457200 h 695325"/>
                <a:gd name="connsiteX2" fmla="*/ 0 w 1533525"/>
                <a:gd name="connsiteY2" fmla="*/ 695325 h 695325"/>
                <a:gd name="connsiteX3" fmla="*/ 0 w 1533525"/>
                <a:gd name="connsiteY3" fmla="*/ 695325 h 695325"/>
                <a:gd name="connsiteX0" fmla="*/ 1533525 w 1533525"/>
                <a:gd name="connsiteY0" fmla="*/ 0 h 695325"/>
                <a:gd name="connsiteX1" fmla="*/ 1085850 w 1533525"/>
                <a:gd name="connsiteY1" fmla="*/ 400050 h 695325"/>
                <a:gd name="connsiteX2" fmla="*/ 0 w 1533525"/>
                <a:gd name="connsiteY2" fmla="*/ 695325 h 695325"/>
                <a:gd name="connsiteX3" fmla="*/ 0 w 1533525"/>
                <a:gd name="connsiteY3" fmla="*/ 695325 h 695325"/>
                <a:gd name="connsiteX0" fmla="*/ 1562100 w 1562100"/>
                <a:gd name="connsiteY0" fmla="*/ 0 h 723900"/>
                <a:gd name="connsiteX1" fmla="*/ 1085850 w 1562100"/>
                <a:gd name="connsiteY1" fmla="*/ 428625 h 723900"/>
                <a:gd name="connsiteX2" fmla="*/ 0 w 1562100"/>
                <a:gd name="connsiteY2" fmla="*/ 723900 h 723900"/>
                <a:gd name="connsiteX3" fmla="*/ 0 w 1562100"/>
                <a:gd name="connsiteY3" fmla="*/ 723900 h 723900"/>
                <a:gd name="connsiteX0" fmla="*/ 1562100 w 1562100"/>
                <a:gd name="connsiteY0" fmla="*/ 0 h 723900"/>
                <a:gd name="connsiteX1" fmla="*/ 1085850 w 1562100"/>
                <a:gd name="connsiteY1" fmla="*/ 428625 h 723900"/>
                <a:gd name="connsiteX2" fmla="*/ 0 w 1562100"/>
                <a:gd name="connsiteY2" fmla="*/ 723900 h 723900"/>
                <a:gd name="connsiteX3" fmla="*/ 0 w 1562100"/>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1562100" h="723900">
                  <a:moveTo>
                    <a:pt x="1562100" y="0"/>
                  </a:moveTo>
                  <a:cubicBezTo>
                    <a:pt x="1416050" y="136525"/>
                    <a:pt x="1308100" y="320675"/>
                    <a:pt x="1085850" y="428625"/>
                  </a:cubicBezTo>
                  <a:lnTo>
                    <a:pt x="0" y="723900"/>
                  </a:lnTo>
                  <a:lnTo>
                    <a:pt x="0" y="72390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grpSp>
      <p:pic>
        <p:nvPicPr>
          <p:cNvPr id="9" name="Picture 2" descr="C:\Users\Stefano\Documents\BACKUP DOCUMENTI\LAVORO\ARTICOLI\Fubelli et al., 2009 (Faglie M.Fiori-Leonessa)\FOTO\Leonessa Maggio 2008\P1050332.JPG">
            <a:extLst>
              <a:ext uri="{FF2B5EF4-FFF2-40B4-BE49-F238E27FC236}">
                <a16:creationId xmlns:a16="http://schemas.microsoft.com/office/drawing/2014/main" id="{52101754-E3B9-4CBB-AF5E-B972965707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224" y="1772816"/>
            <a:ext cx="1944216" cy="345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e 13">
            <a:extLst>
              <a:ext uri="{FF2B5EF4-FFF2-40B4-BE49-F238E27FC236}">
                <a16:creationId xmlns:a16="http://schemas.microsoft.com/office/drawing/2014/main" id="{F99786C8-8615-43D5-93BF-23DB1FCE7F31}"/>
              </a:ext>
            </a:extLst>
          </p:cNvPr>
          <p:cNvSpPr/>
          <p:nvPr/>
        </p:nvSpPr>
        <p:spPr>
          <a:xfrm>
            <a:off x="1657222" y="1815264"/>
            <a:ext cx="98426" cy="82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grpSp>
        <p:nvGrpSpPr>
          <p:cNvPr id="15" name="Gruppo 14">
            <a:extLst>
              <a:ext uri="{FF2B5EF4-FFF2-40B4-BE49-F238E27FC236}">
                <a16:creationId xmlns:a16="http://schemas.microsoft.com/office/drawing/2014/main" id="{DDA9C6C0-9E51-4D5B-B915-002283609188}"/>
              </a:ext>
            </a:extLst>
          </p:cNvPr>
          <p:cNvGrpSpPr/>
          <p:nvPr/>
        </p:nvGrpSpPr>
        <p:grpSpPr>
          <a:xfrm>
            <a:off x="0" y="3573016"/>
            <a:ext cx="6381595" cy="3397753"/>
            <a:chOff x="275506" y="175759"/>
            <a:chExt cx="11916494" cy="6344700"/>
          </a:xfrm>
        </p:grpSpPr>
        <p:pic>
          <p:nvPicPr>
            <p:cNvPr id="16" name="Immagine 15">
              <a:extLst>
                <a:ext uri="{FF2B5EF4-FFF2-40B4-BE49-F238E27FC236}">
                  <a16:creationId xmlns:a16="http://schemas.microsoft.com/office/drawing/2014/main" id="{B64E59C2-D279-41A9-9020-A37298B522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506" y="175759"/>
              <a:ext cx="6800045" cy="6291330"/>
            </a:xfrm>
            <a:prstGeom prst="rect">
              <a:avLst/>
            </a:prstGeom>
          </p:spPr>
        </p:pic>
        <p:grpSp>
          <p:nvGrpSpPr>
            <p:cNvPr id="17" name="Gruppo 16">
              <a:extLst>
                <a:ext uri="{FF2B5EF4-FFF2-40B4-BE49-F238E27FC236}">
                  <a16:creationId xmlns:a16="http://schemas.microsoft.com/office/drawing/2014/main" id="{FABB50F8-ED85-4DCD-BE2C-4751AD3796DA}"/>
                </a:ext>
              </a:extLst>
            </p:cNvPr>
            <p:cNvGrpSpPr/>
            <p:nvPr/>
          </p:nvGrpSpPr>
          <p:grpSpPr>
            <a:xfrm>
              <a:off x="5800163" y="2296969"/>
              <a:ext cx="6391837" cy="4223490"/>
              <a:chOff x="4634753" y="592388"/>
              <a:chExt cx="6391837" cy="4223490"/>
            </a:xfrm>
          </p:grpSpPr>
          <p:pic>
            <p:nvPicPr>
              <p:cNvPr id="22" name="Immagine 21">
                <a:extLst>
                  <a:ext uri="{FF2B5EF4-FFF2-40B4-BE49-F238E27FC236}">
                    <a16:creationId xmlns:a16="http://schemas.microsoft.com/office/drawing/2014/main" id="{F7E9E530-228B-48B4-9F8F-EABDBC7439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104" t="1646" r="24189" b="24660"/>
              <a:stretch/>
            </p:blipFill>
            <p:spPr>
              <a:xfrm>
                <a:off x="4634753" y="592388"/>
                <a:ext cx="6302188" cy="3692742"/>
              </a:xfrm>
              <a:prstGeom prst="rect">
                <a:avLst/>
              </a:prstGeom>
            </p:spPr>
          </p:pic>
          <p:pic>
            <p:nvPicPr>
              <p:cNvPr id="23" name="Immagine 22">
                <a:extLst>
                  <a:ext uri="{FF2B5EF4-FFF2-40B4-BE49-F238E27FC236}">
                    <a16:creationId xmlns:a16="http://schemas.microsoft.com/office/drawing/2014/main" id="{4717EE84-BE61-472E-8EE7-E696D0FCFD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0212"/>
              <a:stretch/>
            </p:blipFill>
            <p:spPr>
              <a:xfrm>
                <a:off x="4652083" y="4267199"/>
                <a:ext cx="6374507" cy="548679"/>
              </a:xfrm>
              <a:prstGeom prst="rect">
                <a:avLst/>
              </a:prstGeom>
            </p:spPr>
          </p:pic>
        </p:grpSp>
        <p:pic>
          <p:nvPicPr>
            <p:cNvPr id="18" name="Immagine 17">
              <a:extLst>
                <a:ext uri="{FF2B5EF4-FFF2-40B4-BE49-F238E27FC236}">
                  <a16:creationId xmlns:a16="http://schemas.microsoft.com/office/drawing/2014/main" id="{0DC941DD-2D00-475F-93AA-CDC4E69A27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213" t="2841" r="8474" b="4292"/>
            <a:stretch/>
          </p:blipFill>
          <p:spPr>
            <a:xfrm>
              <a:off x="5856513" y="315685"/>
              <a:ext cx="6030687" cy="1925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Connettore 2 18">
              <a:extLst>
                <a:ext uri="{FF2B5EF4-FFF2-40B4-BE49-F238E27FC236}">
                  <a16:creationId xmlns:a16="http://schemas.microsoft.com/office/drawing/2014/main" id="{216837AE-8925-4A71-ABF1-D7DF9A328583}"/>
                </a:ext>
              </a:extLst>
            </p:cNvPr>
            <p:cNvCxnSpPr/>
            <p:nvPr/>
          </p:nvCxnSpPr>
          <p:spPr>
            <a:xfrm flipH="1">
              <a:off x="8697686" y="1153886"/>
              <a:ext cx="2601685" cy="312420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520915C2-6FA7-46A3-8E86-AB63CE7CA624}"/>
                </a:ext>
              </a:extLst>
            </p:cNvPr>
            <p:cNvCxnSpPr>
              <a:cxnSpLocks/>
            </p:cNvCxnSpPr>
            <p:nvPr/>
          </p:nvCxnSpPr>
          <p:spPr>
            <a:xfrm flipH="1">
              <a:off x="9840687" y="1284514"/>
              <a:ext cx="598713" cy="1621972"/>
            </a:xfrm>
            <a:prstGeom prst="straightConnector1">
              <a:avLst/>
            </a:prstGeom>
            <a:ln w="28575">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sp>
          <p:nvSpPr>
            <p:cNvPr id="21" name="Ovale 20">
              <a:extLst>
                <a:ext uri="{FF2B5EF4-FFF2-40B4-BE49-F238E27FC236}">
                  <a16:creationId xmlns:a16="http://schemas.microsoft.com/office/drawing/2014/main" id="{520D2335-9250-4A50-9BB1-4159F92B5230}"/>
                </a:ext>
              </a:extLst>
            </p:cNvPr>
            <p:cNvSpPr/>
            <p:nvPr/>
          </p:nvSpPr>
          <p:spPr>
            <a:xfrm>
              <a:off x="664029" y="3929741"/>
              <a:ext cx="228600" cy="20682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grpSp>
    </p:spTree>
    <p:extLst>
      <p:ext uri="{BB962C8B-B14F-4D97-AF65-F5344CB8AC3E}">
        <p14:creationId xmlns:p14="http://schemas.microsoft.com/office/powerpoint/2010/main" val="2658260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mappa&#10;&#10;Descrizione generata automaticamente">
            <a:extLst>
              <a:ext uri="{FF2B5EF4-FFF2-40B4-BE49-F238E27FC236}">
                <a16:creationId xmlns:a16="http://schemas.microsoft.com/office/drawing/2014/main" id="{354928DD-4FA3-4752-B935-969230EF8E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60648"/>
            <a:ext cx="4173277" cy="2951163"/>
          </a:xfrm>
          <a:prstGeom prst="rect">
            <a:avLst/>
          </a:prstGeom>
        </p:spPr>
      </p:pic>
      <p:pic>
        <p:nvPicPr>
          <p:cNvPr id="5" name="Picture 2" descr="C:\Users\Stefano\Documents\Files modificati dopo backup\LAVORO\CONVEGNI\AIQUA INGV\Leo3.jpg">
            <a:extLst>
              <a:ext uri="{FF2B5EF4-FFF2-40B4-BE49-F238E27FC236}">
                <a16:creationId xmlns:a16="http://schemas.microsoft.com/office/drawing/2014/main" id="{6C2CE317-192C-407E-866A-3193CABC0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32656"/>
            <a:ext cx="4791127"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9553332C-AB82-42A5-98FC-E1DEBD750080}"/>
              </a:ext>
            </a:extLst>
          </p:cNvPr>
          <p:cNvSpPr txBox="1"/>
          <p:nvPr/>
        </p:nvSpPr>
        <p:spPr>
          <a:xfrm>
            <a:off x="107504" y="44624"/>
            <a:ext cx="9036496" cy="300082"/>
          </a:xfrm>
          <a:prstGeom prst="rect">
            <a:avLst/>
          </a:prstGeom>
          <a:noFill/>
        </p:spPr>
        <p:txBody>
          <a:bodyPr wrap="square" rtlCol="0">
            <a:spAutoFit/>
          </a:bodyPr>
          <a:lstStyle/>
          <a:p>
            <a:pPr algn="ctr"/>
            <a:r>
              <a:rPr lang="it-IT" sz="1350" dirty="0"/>
              <a:t>Elementi a supporto della non capacità della faglia di Leonessa</a:t>
            </a:r>
          </a:p>
        </p:txBody>
      </p:sp>
      <p:pic>
        <p:nvPicPr>
          <p:cNvPr id="7" name="Immagine 6" descr="Immagine che contiene testo, albero, erba, esterni&#10;&#10;Descrizione generata automaticamente">
            <a:extLst>
              <a:ext uri="{FF2B5EF4-FFF2-40B4-BE49-F238E27FC236}">
                <a16:creationId xmlns:a16="http://schemas.microsoft.com/office/drawing/2014/main" id="{3972911B-0D38-4C55-A33D-28A304159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996952"/>
            <a:ext cx="2650997" cy="3983435"/>
          </a:xfrm>
          <a:prstGeom prst="rect">
            <a:avLst/>
          </a:prstGeom>
          <a:ln>
            <a:solidFill>
              <a:schemeClr val="tx1"/>
            </a:solidFill>
          </a:ln>
        </p:spPr>
      </p:pic>
      <p:grpSp>
        <p:nvGrpSpPr>
          <p:cNvPr id="2" name="Gruppo 1">
            <a:extLst>
              <a:ext uri="{FF2B5EF4-FFF2-40B4-BE49-F238E27FC236}">
                <a16:creationId xmlns:a16="http://schemas.microsoft.com/office/drawing/2014/main" id="{CCFF56B6-FDF6-4BAF-B09A-3E3132611247}"/>
              </a:ext>
            </a:extLst>
          </p:cNvPr>
          <p:cNvGrpSpPr/>
          <p:nvPr/>
        </p:nvGrpSpPr>
        <p:grpSpPr>
          <a:xfrm>
            <a:off x="2915815" y="3140968"/>
            <a:ext cx="6276131" cy="3456384"/>
            <a:chOff x="3548204" y="2631655"/>
            <a:chExt cx="5347076" cy="3058183"/>
          </a:xfrm>
        </p:grpSpPr>
        <p:pic>
          <p:nvPicPr>
            <p:cNvPr id="9" name="Picture 2" descr="C:\Users\Stefano\Documents\BACKUP DOCUMENTI\LAVORO\ARTICOLI\Fubelli et al., 2008 (Carta Leonessa)\CARTA LEONESSA FUBELLI ET AL., DEF..jpg">
              <a:extLst>
                <a:ext uri="{FF2B5EF4-FFF2-40B4-BE49-F238E27FC236}">
                  <a16:creationId xmlns:a16="http://schemas.microsoft.com/office/drawing/2014/main" id="{E1311F61-0C19-4F9F-9A74-59960A2110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374" r="54676" b="2538"/>
            <a:stretch/>
          </p:blipFill>
          <p:spPr bwMode="auto">
            <a:xfrm>
              <a:off x="3548204" y="2631655"/>
              <a:ext cx="5347076" cy="305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ccia in giù 9">
              <a:extLst>
                <a:ext uri="{FF2B5EF4-FFF2-40B4-BE49-F238E27FC236}">
                  <a16:creationId xmlns:a16="http://schemas.microsoft.com/office/drawing/2014/main" id="{B5346C32-2BAC-4F86-BA1D-F5AE0033E5FC}"/>
                </a:ext>
              </a:extLst>
            </p:cNvPr>
            <p:cNvSpPr/>
            <p:nvPr/>
          </p:nvSpPr>
          <p:spPr>
            <a:xfrm rot="15079587">
              <a:off x="4488426" y="3267652"/>
              <a:ext cx="361950" cy="5243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Freccia in giù 10">
              <a:extLst>
                <a:ext uri="{FF2B5EF4-FFF2-40B4-BE49-F238E27FC236}">
                  <a16:creationId xmlns:a16="http://schemas.microsoft.com/office/drawing/2014/main" id="{AD01B8F8-E2A5-47B5-9EF7-FB5DF43A6BD1}"/>
                </a:ext>
              </a:extLst>
            </p:cNvPr>
            <p:cNvSpPr/>
            <p:nvPr/>
          </p:nvSpPr>
          <p:spPr>
            <a:xfrm rot="13278874">
              <a:off x="5216024" y="3957523"/>
              <a:ext cx="361950" cy="5243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Freccia in giù 11">
              <a:extLst>
                <a:ext uri="{FF2B5EF4-FFF2-40B4-BE49-F238E27FC236}">
                  <a16:creationId xmlns:a16="http://schemas.microsoft.com/office/drawing/2014/main" id="{F122BD2B-1171-4312-BD8B-3E7EFDA96D2B}"/>
                </a:ext>
              </a:extLst>
            </p:cNvPr>
            <p:cNvSpPr/>
            <p:nvPr/>
          </p:nvSpPr>
          <p:spPr>
            <a:xfrm rot="11774164">
              <a:off x="5872717" y="4315345"/>
              <a:ext cx="361950" cy="5243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Tree>
    <p:extLst>
      <p:ext uri="{BB962C8B-B14F-4D97-AF65-F5344CB8AC3E}">
        <p14:creationId xmlns:p14="http://schemas.microsoft.com/office/powerpoint/2010/main" val="1658260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E1177B8-D8E7-4355-B910-5C932AEFD7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0953" y="1477736"/>
            <a:ext cx="5758747" cy="4318907"/>
          </a:xfrm>
          <a:prstGeom prst="rect">
            <a:avLst/>
          </a:prstGeom>
        </p:spPr>
      </p:pic>
      <p:pic>
        <p:nvPicPr>
          <p:cNvPr id="7" name="Immagine 6">
            <a:extLst>
              <a:ext uri="{FF2B5EF4-FFF2-40B4-BE49-F238E27FC236}">
                <a16:creationId xmlns:a16="http://schemas.microsoft.com/office/drawing/2014/main" id="{1C15CD83-211F-4242-B59C-0BA45B0336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40" y="5201956"/>
            <a:ext cx="414839" cy="725315"/>
          </a:xfrm>
          <a:prstGeom prst="rect">
            <a:avLst/>
          </a:prstGeom>
        </p:spPr>
      </p:pic>
      <p:sp>
        <p:nvSpPr>
          <p:cNvPr id="8" name="CasellaDiTesto 7">
            <a:extLst>
              <a:ext uri="{FF2B5EF4-FFF2-40B4-BE49-F238E27FC236}">
                <a16:creationId xmlns:a16="http://schemas.microsoft.com/office/drawing/2014/main" id="{4D05DBC0-ED43-419B-A19C-DAF474608B9A}"/>
              </a:ext>
            </a:extLst>
          </p:cNvPr>
          <p:cNvSpPr txBox="1"/>
          <p:nvPr/>
        </p:nvSpPr>
        <p:spPr>
          <a:xfrm>
            <a:off x="744" y="116632"/>
            <a:ext cx="9144000" cy="323165"/>
          </a:xfrm>
          <a:prstGeom prst="rect">
            <a:avLst/>
          </a:prstGeom>
          <a:noFill/>
        </p:spPr>
        <p:txBody>
          <a:bodyPr wrap="square" rtlCol="0">
            <a:spAutoFit/>
          </a:bodyPr>
          <a:lstStyle/>
          <a:p>
            <a:pPr algn="ctr"/>
            <a:r>
              <a:rPr lang="it-IT" sz="1500" b="1" dirty="0"/>
              <a:t>TAVOLA ALLEGATA ALLA RELAZIONE CONCLUSIVA LOTTO N.5 – LEONESSA – FASE 1</a:t>
            </a:r>
          </a:p>
        </p:txBody>
      </p:sp>
      <p:sp>
        <p:nvSpPr>
          <p:cNvPr id="12" name="CasellaDiTesto 11">
            <a:extLst>
              <a:ext uri="{FF2B5EF4-FFF2-40B4-BE49-F238E27FC236}">
                <a16:creationId xmlns:a16="http://schemas.microsoft.com/office/drawing/2014/main" id="{A3722969-E880-453A-B25D-670E9EFD9EF1}"/>
              </a:ext>
            </a:extLst>
          </p:cNvPr>
          <p:cNvSpPr txBox="1"/>
          <p:nvPr/>
        </p:nvSpPr>
        <p:spPr>
          <a:xfrm>
            <a:off x="125084" y="1178242"/>
            <a:ext cx="3143250" cy="300082"/>
          </a:xfrm>
          <a:prstGeom prst="rect">
            <a:avLst/>
          </a:prstGeom>
          <a:solidFill>
            <a:schemeClr val="bg1"/>
          </a:solidFill>
        </p:spPr>
        <p:txBody>
          <a:bodyPr wrap="square" rtlCol="0">
            <a:spAutoFit/>
          </a:bodyPr>
          <a:lstStyle/>
          <a:p>
            <a:endParaRPr lang="it-IT" sz="1350" dirty="0"/>
          </a:p>
        </p:txBody>
      </p:sp>
      <p:sp>
        <p:nvSpPr>
          <p:cNvPr id="14" name="Rettangolo 13">
            <a:extLst>
              <a:ext uri="{FF2B5EF4-FFF2-40B4-BE49-F238E27FC236}">
                <a16:creationId xmlns:a16="http://schemas.microsoft.com/office/drawing/2014/main" id="{9FA749D2-EE96-453C-8C1F-BBDC2C46CE16}"/>
              </a:ext>
            </a:extLst>
          </p:cNvPr>
          <p:cNvSpPr/>
          <p:nvPr/>
        </p:nvSpPr>
        <p:spPr>
          <a:xfrm>
            <a:off x="146958" y="1214485"/>
            <a:ext cx="3110593" cy="2693751"/>
          </a:xfrm>
          <a:prstGeom prst="rect">
            <a:avLst/>
          </a:prstGeom>
        </p:spPr>
        <p:txBody>
          <a:bodyPr wrap="square">
            <a:spAutoFit/>
          </a:bodyPr>
          <a:lstStyle/>
          <a:p>
            <a:pPr algn="ctr">
              <a:lnSpc>
                <a:spcPct val="107000"/>
              </a:lnSpc>
              <a:spcAft>
                <a:spcPts val="600"/>
              </a:spcAft>
            </a:pPr>
            <a:r>
              <a:rPr lang="it-IT" sz="675" b="1" u="sng" dirty="0">
                <a:latin typeface="Calibri" panose="020F0502020204030204" pitchFamily="34" charset="0"/>
                <a:ea typeface="Calibri" panose="020F0502020204030204" pitchFamily="34" charset="0"/>
                <a:cs typeface="Times New Roman" panose="02020603050405020304" pitchFamily="18" charset="0"/>
              </a:rPr>
              <a:t>Coordinatore: Emanuela Falcucci</a:t>
            </a:r>
            <a:endParaRPr lang="it-IT" sz="675"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it-IT" sz="675" dirty="0">
                <a:latin typeface="Calibri" panose="020F0502020204030204" pitchFamily="34" charset="0"/>
                <a:ea typeface="Calibri" panose="020F0502020204030204" pitchFamily="34" charset="0"/>
                <a:cs typeface="Times New Roman" panose="02020603050405020304" pitchFamily="18" charset="0"/>
              </a:rPr>
              <a:t>Relazione a cura di: Emanuela Falcucci e Stefano Gori,</a:t>
            </a:r>
          </a:p>
          <a:p>
            <a:pPr algn="ctr">
              <a:lnSpc>
                <a:spcPct val="107000"/>
              </a:lnSpc>
              <a:spcAft>
                <a:spcPts val="600"/>
              </a:spcAft>
            </a:pPr>
            <a:r>
              <a:rPr lang="it-IT" sz="675" dirty="0">
                <a:latin typeface="Calibri" panose="020F0502020204030204" pitchFamily="34" charset="0"/>
                <a:ea typeface="Calibri" panose="020F0502020204030204" pitchFamily="34" charset="0"/>
                <a:cs typeface="Times New Roman" panose="02020603050405020304" pitchFamily="18" charset="0"/>
              </a:rPr>
              <a:t>con il contributo di Deborah Maceroni</a:t>
            </a:r>
            <a:r>
              <a:rPr lang="it-IT" sz="675" baseline="30000" dirty="0">
                <a:latin typeface="Calibri" panose="020F0502020204030204" pitchFamily="34" charset="0"/>
                <a:ea typeface="Calibri" panose="020F0502020204030204" pitchFamily="34" charset="0"/>
                <a:cs typeface="Times New Roman" panose="02020603050405020304" pitchFamily="18" charset="0"/>
              </a:rPr>
              <a:t>(2)(1)</a:t>
            </a:r>
            <a:r>
              <a:rPr lang="it-IT" sz="675" dirty="0">
                <a:latin typeface="Calibri" panose="020F0502020204030204" pitchFamily="34" charset="0"/>
                <a:ea typeface="Calibri" panose="020F0502020204030204" pitchFamily="34" charset="0"/>
                <a:cs typeface="Times New Roman" panose="02020603050405020304" pitchFamily="18" charset="0"/>
              </a:rPr>
              <a:t> e Girolamo Dixit Dominus</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endParaRPr lang="it-IT" sz="675"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600"/>
              </a:spcAft>
            </a:pPr>
            <a:r>
              <a:rPr lang="it-IT" sz="675" dirty="0">
                <a:latin typeface="Calibri" panose="020F0502020204030204" pitchFamily="34" charset="0"/>
                <a:ea typeface="Calibri" panose="020F0502020204030204" pitchFamily="34" charset="0"/>
                <a:cs typeface="Times New Roman" panose="02020603050405020304" pitchFamily="18" charset="0"/>
              </a:rPr>
              <a:t>Gruppo di Lavoro: Emanuela Falcucci</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 Stefano Gori</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 Marco Moro</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 Michele </a:t>
            </a:r>
            <a:r>
              <a:rPr lang="it-IT" sz="675" dirty="0" err="1">
                <a:latin typeface="Calibri" panose="020F0502020204030204" pitchFamily="34" charset="0"/>
                <a:ea typeface="Calibri" panose="020F0502020204030204" pitchFamily="34" charset="0"/>
                <a:cs typeface="Times New Roman" panose="02020603050405020304" pitchFamily="18" charset="0"/>
              </a:rPr>
              <a:t>Saroli</a:t>
            </a:r>
            <a:r>
              <a:rPr lang="it-IT" sz="675" baseline="30000" dirty="0">
                <a:latin typeface="Calibri" panose="020F0502020204030204" pitchFamily="34" charset="0"/>
                <a:ea typeface="Calibri" panose="020F0502020204030204" pitchFamily="34" charset="0"/>
                <a:cs typeface="Times New Roman" panose="02020603050405020304" pitchFamily="18" charset="0"/>
              </a:rPr>
              <a:t>(2)(1)</a:t>
            </a:r>
            <a:r>
              <a:rPr lang="it-IT" sz="675" dirty="0">
                <a:latin typeface="Calibri" panose="020F0502020204030204" pitchFamily="34" charset="0"/>
                <a:ea typeface="Calibri" panose="020F0502020204030204" pitchFamily="34" charset="0"/>
                <a:cs typeface="Times New Roman" panose="02020603050405020304" pitchFamily="18" charset="0"/>
              </a:rPr>
              <a:t>, </a:t>
            </a:r>
            <a:r>
              <a:rPr lang="it-IT" sz="675" dirty="0" err="1">
                <a:latin typeface="Calibri" panose="020F0502020204030204" pitchFamily="34" charset="0"/>
                <a:ea typeface="Calibri" panose="020F0502020204030204" pitchFamily="34" charset="0"/>
                <a:cs typeface="Times New Roman" panose="02020603050405020304" pitchFamily="18" charset="0"/>
              </a:rPr>
              <a:t>Fawzi</a:t>
            </a:r>
            <a:r>
              <a:rPr lang="it-IT" sz="675" dirty="0">
                <a:latin typeface="Calibri" panose="020F0502020204030204" pitchFamily="34" charset="0"/>
                <a:ea typeface="Calibri" panose="020F0502020204030204" pitchFamily="34" charset="0"/>
                <a:cs typeface="Times New Roman" panose="02020603050405020304" pitchFamily="18" charset="0"/>
              </a:rPr>
              <a:t> </a:t>
            </a:r>
            <a:r>
              <a:rPr lang="it-IT" sz="675" dirty="0" err="1">
                <a:latin typeface="Calibri" panose="020F0502020204030204" pitchFamily="34" charset="0"/>
                <a:ea typeface="Calibri" panose="020F0502020204030204" pitchFamily="34" charset="0"/>
                <a:cs typeface="Times New Roman" panose="02020603050405020304" pitchFamily="18" charset="0"/>
              </a:rPr>
              <a:t>Doumaz</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 Deborah Maceroni</a:t>
            </a:r>
            <a:r>
              <a:rPr lang="it-IT" sz="675" baseline="30000" dirty="0">
                <a:latin typeface="Calibri" panose="020F0502020204030204" pitchFamily="34" charset="0"/>
                <a:ea typeface="Calibri" panose="020F0502020204030204" pitchFamily="34" charset="0"/>
                <a:cs typeface="Times New Roman" panose="02020603050405020304" pitchFamily="18" charset="0"/>
              </a:rPr>
              <a:t>(2)(1)</a:t>
            </a:r>
            <a:r>
              <a:rPr lang="it-IT" sz="675" dirty="0">
                <a:latin typeface="Calibri" panose="020F0502020204030204" pitchFamily="34" charset="0"/>
                <a:ea typeface="Calibri" panose="020F0502020204030204" pitchFamily="34" charset="0"/>
                <a:cs typeface="Times New Roman" panose="02020603050405020304" pitchFamily="18" charset="0"/>
              </a:rPr>
              <a:t>, Girolamo Dixit Dominus</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 Francesco Chiaretti</a:t>
            </a:r>
            <a:r>
              <a:rPr lang="it-IT" sz="675" baseline="30000" dirty="0">
                <a:latin typeface="Calibri" panose="020F0502020204030204" pitchFamily="34" charset="0"/>
                <a:ea typeface="Calibri" panose="020F0502020204030204" pitchFamily="34" charset="0"/>
                <a:cs typeface="Times New Roman" panose="02020603050405020304" pitchFamily="18" charset="0"/>
              </a:rPr>
              <a:t>(3</a:t>
            </a:r>
            <a:endParaRPr lang="it-IT" sz="675"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it-IT" sz="675" dirty="0">
                <a:latin typeface="Calibri" panose="020F0502020204030204" pitchFamily="34" charset="0"/>
                <a:ea typeface="Calibri" panose="020F0502020204030204" pitchFamily="34" charset="0"/>
                <a:cs typeface="Times New Roman" panose="02020603050405020304" pitchFamily="18" charset="0"/>
              </a:rPr>
              <a:t>Le indagini geofisiche sono state realizzate da Giuseppe Di Giulio</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 Valerio Materni</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 Vincenzo </a:t>
            </a:r>
            <a:r>
              <a:rPr lang="it-IT" sz="675" dirty="0" err="1">
                <a:latin typeface="Calibri" panose="020F0502020204030204" pitchFamily="34" charset="0"/>
                <a:ea typeface="Calibri" panose="020F0502020204030204" pitchFamily="34" charset="0"/>
                <a:cs typeface="Times New Roman" panose="02020603050405020304" pitchFamily="18" charset="0"/>
              </a:rPr>
              <a:t>Sapia</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 Maurizio Vassallo</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endParaRPr lang="it-IT" sz="675"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it-IT" sz="675" dirty="0">
                <a:latin typeface="Calibri" panose="020F0502020204030204" pitchFamily="34" charset="0"/>
                <a:ea typeface="Calibri" panose="020F0502020204030204" pitchFamily="34" charset="0"/>
                <a:cs typeface="Calibri" panose="020F0502020204030204" pitchFamily="34" charset="0"/>
              </a:rPr>
              <a:t> </a:t>
            </a:r>
            <a:endParaRPr lang="it-IT" sz="675"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it-IT" sz="675" dirty="0">
                <a:latin typeface="Calibri" panose="020F0502020204030204" pitchFamily="34" charset="0"/>
                <a:ea typeface="Calibri" panose="020F0502020204030204" pitchFamily="34" charset="0"/>
                <a:cs typeface="Times New Roman" panose="02020603050405020304" pitchFamily="18" charset="0"/>
              </a:rPr>
              <a:t>Al fine di una ottimizzazione delle conoscenze scientifiche sull’area e sull’oggetto dello studio (Faglie Attive e Capaci), alle attività di ricerca collaborano: Prof. Alessandro Maria </a:t>
            </a:r>
            <a:r>
              <a:rPr lang="it-IT" sz="675" dirty="0" err="1">
                <a:latin typeface="Calibri" panose="020F0502020204030204" pitchFamily="34" charset="0"/>
                <a:ea typeface="Calibri" panose="020F0502020204030204" pitchFamily="34" charset="0"/>
                <a:cs typeface="Times New Roman" panose="02020603050405020304" pitchFamily="18" charset="0"/>
              </a:rPr>
              <a:t>Michetti</a:t>
            </a:r>
            <a:r>
              <a:rPr lang="it-IT" sz="675" baseline="30000" dirty="0">
                <a:latin typeface="Calibri" panose="020F0502020204030204" pitchFamily="34" charset="0"/>
                <a:ea typeface="Calibri" panose="020F0502020204030204" pitchFamily="34" charset="0"/>
                <a:cs typeface="Times New Roman" panose="02020603050405020304" pitchFamily="18" charset="0"/>
              </a:rPr>
              <a:t>(4)</a:t>
            </a:r>
            <a:r>
              <a:rPr lang="it-IT" sz="675" dirty="0">
                <a:latin typeface="Calibri" panose="020F0502020204030204" pitchFamily="34" charset="0"/>
                <a:ea typeface="Calibri" panose="020F0502020204030204" pitchFamily="34" charset="0"/>
                <a:cs typeface="Times New Roman" panose="02020603050405020304" pitchFamily="18" charset="0"/>
              </a:rPr>
              <a:t>, Dott.ssa Rosa Nappi</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 Dott.ssa Rosella Nave</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 Giuliana Alessio</a:t>
            </a:r>
            <a:r>
              <a:rPr lang="it-IT" sz="675" baseline="30000" dirty="0">
                <a:latin typeface="Calibri" panose="020F0502020204030204" pitchFamily="34" charset="0"/>
                <a:ea typeface="Calibri" panose="020F0502020204030204" pitchFamily="34" charset="0"/>
                <a:cs typeface="Times New Roman" panose="02020603050405020304" pitchFamily="18" charset="0"/>
              </a:rPr>
              <a:t>(1)</a:t>
            </a:r>
            <a:r>
              <a:rPr lang="it-IT" sz="675" dirty="0">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pPr>
            <a:r>
              <a:rPr lang="it-IT" sz="675" dirty="0">
                <a:latin typeface="Calibri" panose="020F0502020204030204" pitchFamily="34" charset="0"/>
                <a:ea typeface="Calibri" panose="020F0502020204030204" pitchFamily="34" charset="0"/>
                <a:cs typeface="Times New Roman" panose="02020603050405020304" pitchFamily="18" charset="0"/>
              </a:rPr>
              <a:t> </a:t>
            </a:r>
          </a:p>
          <a:p>
            <a:pPr marL="257175" indent="-257175">
              <a:lnSpc>
                <a:spcPct val="107000"/>
              </a:lnSpc>
              <a:buFont typeface="+mj-lt"/>
              <a:buAutoNum type="arabicParenBoth"/>
            </a:pPr>
            <a:r>
              <a:rPr lang="it-IT" sz="675" dirty="0">
                <a:latin typeface="Calibri" panose="020F0502020204030204" pitchFamily="34" charset="0"/>
                <a:ea typeface="Calibri" panose="020F0502020204030204" pitchFamily="34" charset="0"/>
                <a:cs typeface="Times New Roman" panose="02020603050405020304" pitchFamily="18" charset="0"/>
              </a:rPr>
              <a:t>Istituto Nazionale di Geofisica e Vulcanologia, Roma</a:t>
            </a:r>
          </a:p>
          <a:p>
            <a:pPr marL="257175" indent="-257175">
              <a:lnSpc>
                <a:spcPct val="107000"/>
              </a:lnSpc>
              <a:buFont typeface="+mj-lt"/>
              <a:buAutoNum type="arabicParenBoth"/>
            </a:pPr>
            <a:r>
              <a:rPr lang="it-IT" sz="675" dirty="0">
                <a:latin typeface="Calibri" panose="020F0502020204030204" pitchFamily="34" charset="0"/>
                <a:ea typeface="Calibri" panose="020F0502020204030204" pitchFamily="34" charset="0"/>
                <a:cs typeface="Times New Roman" panose="02020603050405020304" pitchFamily="18" charset="0"/>
              </a:rPr>
              <a:t>Università di Cassino e Lazio Meridionale - </a:t>
            </a:r>
            <a:r>
              <a:rPr lang="it-IT" sz="675" dirty="0" err="1">
                <a:latin typeface="Calibri" panose="020F0502020204030204" pitchFamily="34" charset="0"/>
                <a:ea typeface="Calibri" panose="020F0502020204030204" pitchFamily="34" charset="0"/>
                <a:cs typeface="Times New Roman" panose="02020603050405020304" pitchFamily="18" charset="0"/>
              </a:rPr>
              <a:t>DiCeM</a:t>
            </a:r>
            <a:r>
              <a:rPr lang="it-IT" sz="675" dirty="0">
                <a:latin typeface="Calibri" panose="020F0502020204030204" pitchFamily="34" charset="0"/>
                <a:ea typeface="Calibri" panose="020F0502020204030204" pitchFamily="34" charset="0"/>
                <a:cs typeface="Times New Roman" panose="02020603050405020304" pitchFamily="18" charset="0"/>
              </a:rPr>
              <a:t> – Cassino</a:t>
            </a:r>
          </a:p>
          <a:p>
            <a:pPr marL="257175" indent="-257175">
              <a:lnSpc>
                <a:spcPct val="107000"/>
              </a:lnSpc>
              <a:buFont typeface="+mj-lt"/>
              <a:buAutoNum type="arabicParenBoth"/>
            </a:pPr>
            <a:r>
              <a:rPr lang="it-IT" sz="675" dirty="0">
                <a:latin typeface="Calibri" panose="020F0502020204030204" pitchFamily="34" charset="0"/>
                <a:ea typeface="Calibri" panose="020F0502020204030204" pitchFamily="34" charset="0"/>
                <a:cs typeface="Times New Roman" panose="02020603050405020304" pitchFamily="18" charset="0"/>
              </a:rPr>
              <a:t>Libero Professionista</a:t>
            </a:r>
          </a:p>
          <a:p>
            <a:pPr marL="257175" indent="-257175">
              <a:lnSpc>
                <a:spcPct val="107000"/>
              </a:lnSpc>
              <a:spcAft>
                <a:spcPts val="600"/>
              </a:spcAft>
              <a:buFont typeface="+mj-lt"/>
              <a:buAutoNum type="arabicParenBoth"/>
            </a:pPr>
            <a:r>
              <a:rPr lang="it-IT" sz="675" dirty="0">
                <a:latin typeface="Calibri" panose="020F0502020204030204" pitchFamily="34" charset="0"/>
                <a:ea typeface="Calibri" panose="020F0502020204030204" pitchFamily="34" charset="0"/>
                <a:cs typeface="Times New Roman" panose="02020603050405020304" pitchFamily="18" charset="0"/>
              </a:rPr>
              <a:t>Università degli Studi dell’Insubria</a:t>
            </a:r>
          </a:p>
          <a:p>
            <a:pPr algn="ctr">
              <a:lnSpc>
                <a:spcPct val="107000"/>
              </a:lnSpc>
            </a:pPr>
            <a:r>
              <a:rPr lang="it-IT" sz="675"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9" name="Picture 2" descr="C:\Users\Stefano\Documents\Files modificati dopo backup\LAVORO\CONVEGNI\AIQUA INGV\4a_Carta_delle_MOPS_Leonessa_OVEST_2.jpg">
            <a:extLst>
              <a:ext uri="{FF2B5EF4-FFF2-40B4-BE49-F238E27FC236}">
                <a16:creationId xmlns:a16="http://schemas.microsoft.com/office/drawing/2014/main" id="{DBE836E3-0BD7-4053-842A-1E100B55A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105" t="32368" r="18039" b="50000"/>
          <a:stretch>
            <a:fillRect/>
          </a:stretch>
        </p:blipFill>
        <p:spPr bwMode="auto">
          <a:xfrm>
            <a:off x="112838" y="3884206"/>
            <a:ext cx="3110593" cy="1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32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0C06F2E-0E47-FF47-81FC-2D23A46586B9}"/>
              </a:ext>
            </a:extLst>
          </p:cNvPr>
          <p:cNvSpPr>
            <a:spLocks noChangeArrowheads="1"/>
          </p:cNvSpPr>
          <p:nvPr/>
        </p:nvSpPr>
        <p:spPr bwMode="auto">
          <a:xfrm>
            <a:off x="0" y="260649"/>
            <a:ext cx="9036495" cy="1364554"/>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3600" b="1" dirty="0">
                <a:solidFill>
                  <a:srgbClr val="FF0000"/>
                </a:solidFill>
                <a:effectLst>
                  <a:outerShdw blurRad="38100" dist="38100" dir="2700000" algn="tl">
                    <a:srgbClr val="000000"/>
                  </a:outerShdw>
                </a:effectLst>
                <a:latin typeface="+mn-lt"/>
                <a:cs typeface="Arial" panose="020B0604020202020204" pitchFamily="34" charset="0"/>
              </a:rPr>
              <a:t>Perché si studiano le faglie attive?</a:t>
            </a:r>
            <a:endParaRPr lang="it-IT" altLang="it-IT" sz="3600" i="1" dirty="0">
              <a:solidFill>
                <a:srgbClr val="FFFF00"/>
              </a:solidFill>
              <a:effectLst>
                <a:outerShdw blurRad="38100" dist="38100" dir="2700000" algn="tl">
                  <a:srgbClr val="000000"/>
                </a:outerShdw>
              </a:effectLst>
              <a:latin typeface="+mn-lt"/>
              <a:cs typeface="Arial" panose="020B0604020202020204" pitchFamily="34" charset="0"/>
            </a:endParaRPr>
          </a:p>
        </p:txBody>
      </p:sp>
      <p:sp>
        <p:nvSpPr>
          <p:cNvPr id="4" name="Rectangle 7">
            <a:extLst>
              <a:ext uri="{FF2B5EF4-FFF2-40B4-BE49-F238E27FC236}">
                <a16:creationId xmlns:a16="http://schemas.microsoft.com/office/drawing/2014/main" id="{498746B4-3AFB-D84D-9AC6-A2488DE99823}"/>
              </a:ext>
            </a:extLst>
          </p:cNvPr>
          <p:cNvSpPr>
            <a:spLocks noChangeArrowheads="1"/>
          </p:cNvSpPr>
          <p:nvPr/>
        </p:nvSpPr>
        <p:spPr bwMode="auto">
          <a:xfrm>
            <a:off x="107504" y="1916832"/>
            <a:ext cx="8640960" cy="1101329"/>
          </a:xfrm>
          <a:prstGeom prst="rect">
            <a:avLst/>
          </a:prstGeom>
          <a:noFill/>
          <a:ln>
            <a:noFill/>
          </a:ln>
          <a:effectLst/>
        </p:spPr>
        <p:txBody>
          <a:bodyPr/>
          <a:lstStyle/>
          <a:p>
            <a:pPr algn="ctr" eaLnBrk="1" hangingPunct="1">
              <a:spcBef>
                <a:spcPct val="20000"/>
              </a:spcBef>
              <a:buSzPct val="95000"/>
              <a:defRPr/>
            </a:pPr>
            <a:r>
              <a:rPr lang="it-IT" sz="2100" b="1" dirty="0">
                <a:solidFill>
                  <a:srgbClr val="FF0000"/>
                </a:solidFill>
                <a:effectLst>
                  <a:outerShdw blurRad="38100" dist="38100" dir="2700000" algn="tl">
                    <a:srgbClr val="DDDDDD"/>
                  </a:outerShdw>
                </a:effectLst>
                <a:ea typeface="ＭＳ Ｐゴシック" charset="0"/>
                <a:cs typeface="Arial"/>
              </a:rPr>
              <a:t>Per quali ragioni si cerca di definire il comportamento di una faglia attiva?</a:t>
            </a:r>
            <a:endParaRPr lang="it-IT" sz="1575" b="1" dirty="0">
              <a:solidFill>
                <a:srgbClr val="FF0000"/>
              </a:solidFill>
              <a:effectLst>
                <a:outerShdw blurRad="38100" dist="38100" dir="2700000" algn="tl">
                  <a:srgbClr val="DDDDDD"/>
                </a:outerShdw>
              </a:effectLst>
              <a:ea typeface="ＭＳ Ｐゴシック" charset="0"/>
              <a:cs typeface="Arial"/>
            </a:endParaRPr>
          </a:p>
        </p:txBody>
      </p:sp>
      <p:sp>
        <p:nvSpPr>
          <p:cNvPr id="5" name="Rectangle 7">
            <a:extLst>
              <a:ext uri="{FF2B5EF4-FFF2-40B4-BE49-F238E27FC236}">
                <a16:creationId xmlns:a16="http://schemas.microsoft.com/office/drawing/2014/main" id="{A727CAC3-2B67-E54E-935E-AFA48A9EB9F7}"/>
              </a:ext>
            </a:extLst>
          </p:cNvPr>
          <p:cNvSpPr>
            <a:spLocks noChangeArrowheads="1"/>
          </p:cNvSpPr>
          <p:nvPr/>
        </p:nvSpPr>
        <p:spPr bwMode="auto">
          <a:xfrm>
            <a:off x="1115616" y="3356992"/>
            <a:ext cx="6657975" cy="1845469"/>
          </a:xfrm>
          <a:prstGeom prst="rect">
            <a:avLst/>
          </a:prstGeom>
          <a:noFill/>
          <a:ln>
            <a:noFill/>
          </a:ln>
          <a:effectLst/>
        </p:spPr>
        <p:txBody>
          <a:bodyPr/>
          <a:lstStyle>
            <a:lvl1pPr marL="514350" indent="-514350"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20000"/>
              </a:spcBef>
              <a:buSzPct val="95000"/>
              <a:buFontTx/>
              <a:buAutoNum type="arabicPeriod"/>
              <a:defRPr/>
            </a:pPr>
            <a:r>
              <a:rPr lang="it-IT" altLang="it-IT" sz="2100" b="1" dirty="0">
                <a:effectLst>
                  <a:outerShdw blurRad="38100" dist="38100" dir="2700000" algn="tl">
                    <a:srgbClr val="000000"/>
                  </a:outerShdw>
                </a:effectLst>
                <a:latin typeface="+mn-lt"/>
                <a:cs typeface="Arial" panose="020B0604020202020204" pitchFamily="34" charset="0"/>
              </a:rPr>
              <a:t>Stime della probabilità di occorrenza di eventi sismici in una regione</a:t>
            </a:r>
          </a:p>
          <a:p>
            <a:pPr algn="ctr" eaLnBrk="1" hangingPunct="1">
              <a:spcBef>
                <a:spcPct val="20000"/>
              </a:spcBef>
              <a:buSzPct val="95000"/>
              <a:buFontTx/>
              <a:buAutoNum type="arabicPeriod"/>
              <a:defRPr/>
            </a:pPr>
            <a:endParaRPr lang="it-IT" altLang="it-IT" sz="2100" b="1" dirty="0">
              <a:effectLst>
                <a:outerShdw blurRad="38100" dist="38100" dir="2700000" algn="tl">
                  <a:srgbClr val="000000"/>
                </a:outerShdw>
              </a:effectLst>
              <a:latin typeface="+mn-lt"/>
              <a:cs typeface="Arial" panose="020B0604020202020204" pitchFamily="34" charset="0"/>
            </a:endParaRPr>
          </a:p>
          <a:p>
            <a:pPr algn="just" eaLnBrk="1" hangingPunct="1">
              <a:spcBef>
                <a:spcPct val="20000"/>
              </a:spcBef>
              <a:buSzPct val="95000"/>
              <a:defRPr/>
            </a:pPr>
            <a:endParaRPr lang="it-IT" altLang="it-IT" sz="1575" b="1" dirty="0">
              <a:effectLst>
                <a:outerShdw blurRad="38100" dist="38100" dir="2700000" algn="tl">
                  <a:srgbClr val="000000"/>
                </a:outerShdw>
              </a:effectLst>
              <a:latin typeface="+mn-lt"/>
              <a:cs typeface="Arial" panose="020B0604020202020204" pitchFamily="34" charset="0"/>
            </a:endParaRPr>
          </a:p>
        </p:txBody>
      </p:sp>
      <p:sp>
        <p:nvSpPr>
          <p:cNvPr id="6" name="CasellaDiTesto 5">
            <a:extLst>
              <a:ext uri="{FF2B5EF4-FFF2-40B4-BE49-F238E27FC236}">
                <a16:creationId xmlns:a16="http://schemas.microsoft.com/office/drawing/2014/main" id="{C249E671-C2EE-48D1-8A1D-8323FE324C67}"/>
              </a:ext>
            </a:extLst>
          </p:cNvPr>
          <p:cNvSpPr txBox="1"/>
          <p:nvPr/>
        </p:nvSpPr>
        <p:spPr>
          <a:xfrm>
            <a:off x="539552" y="5085184"/>
            <a:ext cx="8280920" cy="1200329"/>
          </a:xfrm>
          <a:prstGeom prst="rect">
            <a:avLst/>
          </a:prstGeom>
          <a:noFill/>
          <a:ln w="76200">
            <a:solidFill>
              <a:srgbClr val="FFFF00"/>
            </a:solidFill>
          </a:ln>
        </p:spPr>
        <p:txBody>
          <a:bodyPr wrap="square" rtlCol="0">
            <a:spAutoFit/>
          </a:bodyPr>
          <a:lstStyle/>
          <a:p>
            <a:pPr algn="ctr"/>
            <a:r>
              <a:rPr lang="it-IT" altLang="it-IT" b="1" dirty="0">
                <a:effectLst>
                  <a:outerShdw blurRad="38100" dist="38100" dir="2700000" algn="tl">
                    <a:srgbClr val="000000"/>
                  </a:outerShdw>
                </a:effectLst>
                <a:cs typeface="Arial" panose="020B0604020202020204" pitchFamily="34" charset="0"/>
              </a:rPr>
              <a:t>2. Analisi del rischio da </a:t>
            </a:r>
            <a:r>
              <a:rPr lang="it-IT" altLang="it-IT" b="1" dirty="0" err="1">
                <a:effectLst>
                  <a:outerShdw blurRad="38100" dist="38100" dir="2700000" algn="tl">
                    <a:srgbClr val="000000"/>
                  </a:outerShdw>
                </a:effectLst>
                <a:cs typeface="Arial" panose="020B0604020202020204" pitchFamily="34" charset="0"/>
              </a:rPr>
              <a:t>fagliazione</a:t>
            </a:r>
            <a:r>
              <a:rPr lang="it-IT" altLang="it-IT" b="1" dirty="0">
                <a:effectLst>
                  <a:outerShdw blurRad="38100" dist="38100" dir="2700000" algn="tl">
                    <a:srgbClr val="000000"/>
                  </a:outerShdw>
                </a:effectLst>
                <a:cs typeface="Arial" panose="020B0604020202020204" pitchFamily="34" charset="0"/>
              </a:rPr>
              <a:t> di superficie (per movimento improvviso di una o più faglie) </a:t>
            </a:r>
          </a:p>
          <a:p>
            <a:pPr algn="ctr"/>
            <a:r>
              <a:rPr lang="it-IT" altLang="it-IT" b="1" dirty="0">
                <a:effectLst>
                  <a:outerShdw blurRad="38100" dist="38100" dir="2700000" algn="tl">
                    <a:srgbClr val="000000"/>
                  </a:outerShdw>
                </a:effectLst>
                <a:cs typeface="Arial" panose="020B0604020202020204" pitchFamily="34" charset="0"/>
              </a:rPr>
              <a:t>per scopi ingegneristici</a:t>
            </a:r>
          </a:p>
          <a:p>
            <a:endParaRPr lang="it-IT" dirty="0"/>
          </a:p>
        </p:txBody>
      </p:sp>
    </p:spTree>
    <p:extLst>
      <p:ext uri="{BB962C8B-B14F-4D97-AF65-F5344CB8AC3E}">
        <p14:creationId xmlns:p14="http://schemas.microsoft.com/office/powerpoint/2010/main" val="169632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6A86952-7D90-425F-8754-EB69358645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448" y="6021288"/>
            <a:ext cx="414839" cy="725315"/>
          </a:xfrm>
          <a:prstGeom prst="rect">
            <a:avLst/>
          </a:prstGeom>
        </p:spPr>
      </p:pic>
      <p:pic>
        <p:nvPicPr>
          <p:cNvPr id="5" name="Immagine 4">
            <a:extLst>
              <a:ext uri="{FF2B5EF4-FFF2-40B4-BE49-F238E27FC236}">
                <a16:creationId xmlns:a16="http://schemas.microsoft.com/office/drawing/2014/main" id="{170C08FB-4AC3-43C6-92A8-593A6B8A2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48680"/>
            <a:ext cx="8042806" cy="5688632"/>
          </a:xfrm>
          <a:prstGeom prst="rect">
            <a:avLst/>
          </a:prstGeom>
        </p:spPr>
      </p:pic>
      <p:sp>
        <p:nvSpPr>
          <p:cNvPr id="6" name="CasellaDiTesto 5">
            <a:extLst>
              <a:ext uri="{FF2B5EF4-FFF2-40B4-BE49-F238E27FC236}">
                <a16:creationId xmlns:a16="http://schemas.microsoft.com/office/drawing/2014/main" id="{38BC2AD1-160C-40B3-B819-9841FC025B7F}"/>
              </a:ext>
            </a:extLst>
          </p:cNvPr>
          <p:cNvSpPr txBox="1"/>
          <p:nvPr/>
        </p:nvSpPr>
        <p:spPr>
          <a:xfrm>
            <a:off x="-17512" y="116632"/>
            <a:ext cx="9144000" cy="323165"/>
          </a:xfrm>
          <a:prstGeom prst="rect">
            <a:avLst/>
          </a:prstGeom>
          <a:noFill/>
        </p:spPr>
        <p:txBody>
          <a:bodyPr wrap="square" rtlCol="0">
            <a:spAutoFit/>
          </a:bodyPr>
          <a:lstStyle/>
          <a:p>
            <a:pPr algn="ctr"/>
            <a:r>
              <a:rPr lang="it-IT" sz="1500" b="1" dirty="0"/>
              <a:t>TAVOLA 1: CARTA DEI SETTORI, DELLE AREE E DELLE INDAGINI</a:t>
            </a:r>
          </a:p>
        </p:txBody>
      </p:sp>
      <p:sp>
        <p:nvSpPr>
          <p:cNvPr id="7" name="Rettangolo 6">
            <a:extLst>
              <a:ext uri="{FF2B5EF4-FFF2-40B4-BE49-F238E27FC236}">
                <a16:creationId xmlns:a16="http://schemas.microsoft.com/office/drawing/2014/main" id="{BB4E52CD-1E54-420C-B498-278D8C3CA687}"/>
              </a:ext>
            </a:extLst>
          </p:cNvPr>
          <p:cNvSpPr/>
          <p:nvPr/>
        </p:nvSpPr>
        <p:spPr>
          <a:xfrm>
            <a:off x="721608" y="1028903"/>
            <a:ext cx="1618144" cy="12479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Rettangolo 7">
            <a:extLst>
              <a:ext uri="{FF2B5EF4-FFF2-40B4-BE49-F238E27FC236}">
                <a16:creationId xmlns:a16="http://schemas.microsoft.com/office/drawing/2014/main" id="{8865B887-36D2-487D-A2DC-00734A905C06}"/>
              </a:ext>
            </a:extLst>
          </p:cNvPr>
          <p:cNvSpPr/>
          <p:nvPr/>
        </p:nvSpPr>
        <p:spPr>
          <a:xfrm>
            <a:off x="1907704" y="2276872"/>
            <a:ext cx="1487488" cy="79399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Figura a mano libera: forma 12">
            <a:extLst>
              <a:ext uri="{FF2B5EF4-FFF2-40B4-BE49-F238E27FC236}">
                <a16:creationId xmlns:a16="http://schemas.microsoft.com/office/drawing/2014/main" id="{57DA673D-AFD6-4B67-BB8C-FB85F7417AC2}"/>
              </a:ext>
            </a:extLst>
          </p:cNvPr>
          <p:cNvSpPr/>
          <p:nvPr/>
        </p:nvSpPr>
        <p:spPr>
          <a:xfrm>
            <a:off x="3491880" y="2708920"/>
            <a:ext cx="4653422" cy="3376998"/>
          </a:xfrm>
          <a:custGeom>
            <a:avLst/>
            <a:gdLst>
              <a:gd name="connsiteX0" fmla="*/ 0 w 5040085"/>
              <a:gd name="connsiteY0" fmla="*/ 0 h 3657600"/>
              <a:gd name="connsiteX1" fmla="*/ 21771 w 5040085"/>
              <a:gd name="connsiteY1" fmla="*/ 642257 h 3657600"/>
              <a:gd name="connsiteX2" fmla="*/ 2416628 w 5040085"/>
              <a:gd name="connsiteY2" fmla="*/ 2427514 h 3657600"/>
              <a:gd name="connsiteX3" fmla="*/ 4376057 w 5040085"/>
              <a:gd name="connsiteY3" fmla="*/ 3624942 h 3657600"/>
              <a:gd name="connsiteX4" fmla="*/ 5029200 w 5040085"/>
              <a:gd name="connsiteY4" fmla="*/ 3657600 h 3657600"/>
              <a:gd name="connsiteX5" fmla="*/ 5040085 w 5040085"/>
              <a:gd name="connsiteY5" fmla="*/ 2960914 h 3657600"/>
              <a:gd name="connsiteX6" fmla="*/ 10885 w 5040085"/>
              <a:gd name="connsiteY6" fmla="*/ 54428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085" h="3657600">
                <a:moveTo>
                  <a:pt x="0" y="0"/>
                </a:moveTo>
                <a:lnTo>
                  <a:pt x="21771" y="642257"/>
                </a:lnTo>
                <a:lnTo>
                  <a:pt x="2416628" y="2427514"/>
                </a:lnTo>
                <a:lnTo>
                  <a:pt x="4376057" y="3624942"/>
                </a:lnTo>
                <a:lnTo>
                  <a:pt x="5029200" y="3657600"/>
                </a:lnTo>
                <a:lnTo>
                  <a:pt x="5040085" y="2960914"/>
                </a:lnTo>
                <a:lnTo>
                  <a:pt x="10885" y="54428"/>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Tree>
    <p:extLst>
      <p:ext uri="{BB962C8B-B14F-4D97-AF65-F5344CB8AC3E}">
        <p14:creationId xmlns:p14="http://schemas.microsoft.com/office/powerpoint/2010/main" val="2440783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47CAB06-24C9-4D04-A153-9255B31E19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40" y="5201956"/>
            <a:ext cx="414839" cy="725315"/>
          </a:xfrm>
          <a:prstGeom prst="rect">
            <a:avLst/>
          </a:prstGeom>
        </p:spPr>
      </p:pic>
      <p:pic>
        <p:nvPicPr>
          <p:cNvPr id="5" name="Immagine 4">
            <a:extLst>
              <a:ext uri="{FF2B5EF4-FFF2-40B4-BE49-F238E27FC236}">
                <a16:creationId xmlns:a16="http://schemas.microsoft.com/office/drawing/2014/main" id="{39B1BAE9-ED4F-4C81-89F8-F2C9D9A1A6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0" y="955220"/>
            <a:ext cx="5687018" cy="4020469"/>
          </a:xfrm>
          <a:prstGeom prst="rect">
            <a:avLst/>
          </a:prstGeom>
        </p:spPr>
      </p:pic>
      <p:sp>
        <p:nvSpPr>
          <p:cNvPr id="9" name="CasellaDiTesto 8">
            <a:extLst>
              <a:ext uri="{FF2B5EF4-FFF2-40B4-BE49-F238E27FC236}">
                <a16:creationId xmlns:a16="http://schemas.microsoft.com/office/drawing/2014/main" id="{CE545CA7-F4A4-413F-9ACA-E50ABEE6A04E}"/>
              </a:ext>
            </a:extLst>
          </p:cNvPr>
          <p:cNvSpPr txBox="1"/>
          <p:nvPr/>
        </p:nvSpPr>
        <p:spPr>
          <a:xfrm>
            <a:off x="5940152" y="260648"/>
            <a:ext cx="2873829" cy="1477328"/>
          </a:xfrm>
          <a:prstGeom prst="rect">
            <a:avLst/>
          </a:prstGeom>
          <a:noFill/>
        </p:spPr>
        <p:txBody>
          <a:bodyPr wrap="square" rtlCol="0">
            <a:spAutoFit/>
          </a:bodyPr>
          <a:lstStyle/>
          <a:p>
            <a:pPr algn="ctr"/>
            <a:r>
              <a:rPr lang="it-IT" sz="1500" b="1" dirty="0">
                <a:solidFill>
                  <a:srgbClr val="FF0000"/>
                </a:solidFill>
              </a:rPr>
              <a:t>SETTORE LEONESSA NORD</a:t>
            </a:r>
            <a:br>
              <a:rPr lang="it-IT" sz="1500" b="1" dirty="0"/>
            </a:br>
            <a:r>
              <a:rPr lang="it-IT" sz="1500" b="1" dirty="0"/>
              <a:t>PORZIONE DELLA FAGLIA ATTRAVERSATA DAL VIADOTTO «FORCA MELONE» gestito dalla Società ASTRAL-REGIONE LAZIO</a:t>
            </a:r>
          </a:p>
        </p:txBody>
      </p:sp>
      <p:pic>
        <p:nvPicPr>
          <p:cNvPr id="10" name="Immagine 9">
            <a:extLst>
              <a:ext uri="{FF2B5EF4-FFF2-40B4-BE49-F238E27FC236}">
                <a16:creationId xmlns:a16="http://schemas.microsoft.com/office/drawing/2014/main" id="{FBB779F1-4E1D-4438-A252-09B760BE89FF}"/>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5868144" y="1844824"/>
            <a:ext cx="3191600" cy="1698170"/>
          </a:xfrm>
          <a:prstGeom prst="rect">
            <a:avLst/>
          </a:prstGeom>
          <a:noFill/>
          <a:ln>
            <a:noFill/>
          </a:ln>
        </p:spPr>
      </p:pic>
      <p:pic>
        <p:nvPicPr>
          <p:cNvPr id="11" name="Immagine 10">
            <a:extLst>
              <a:ext uri="{FF2B5EF4-FFF2-40B4-BE49-F238E27FC236}">
                <a16:creationId xmlns:a16="http://schemas.microsoft.com/office/drawing/2014/main" id="{E4A52505-36DA-474E-B4FC-9B99008399E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0837" y="1085850"/>
            <a:ext cx="1771649" cy="1298122"/>
          </a:xfrm>
          <a:prstGeom prst="rect">
            <a:avLst/>
          </a:prstGeom>
          <a:noFill/>
          <a:ln>
            <a:noFill/>
          </a:ln>
        </p:spPr>
      </p:pic>
      <p:pic>
        <p:nvPicPr>
          <p:cNvPr id="12" name="Immagine 11">
            <a:extLst>
              <a:ext uri="{FF2B5EF4-FFF2-40B4-BE49-F238E27FC236}">
                <a16:creationId xmlns:a16="http://schemas.microsoft.com/office/drawing/2014/main" id="{D74F7767-F335-416F-B78F-2C2F10DB77F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257" y="1934935"/>
            <a:ext cx="1567543" cy="1885951"/>
          </a:xfrm>
          <a:prstGeom prst="rect">
            <a:avLst/>
          </a:prstGeom>
          <a:noFill/>
          <a:ln>
            <a:noFill/>
          </a:ln>
        </p:spPr>
      </p:pic>
      <p:pic>
        <p:nvPicPr>
          <p:cNvPr id="17" name="Immagine 16">
            <a:extLst>
              <a:ext uri="{FF2B5EF4-FFF2-40B4-BE49-F238E27FC236}">
                <a16:creationId xmlns:a16="http://schemas.microsoft.com/office/drawing/2014/main" id="{DD50ADD7-1FF3-4B05-8E15-1741A120DF9C}"/>
              </a:ext>
            </a:extLst>
          </p:cNvPr>
          <p:cNvPicPr/>
          <p:nvPr/>
        </p:nvPicPr>
        <p:blipFill rotWithShape="1">
          <a:blip r:embed="rId7" cstate="print">
            <a:extLst>
              <a:ext uri="{28A0092B-C50C-407E-A947-70E740481C1C}">
                <a14:useLocalDpi xmlns:a14="http://schemas.microsoft.com/office/drawing/2010/main" val="0"/>
              </a:ext>
            </a:extLst>
          </a:blip>
          <a:srcRect/>
          <a:stretch/>
        </p:blipFill>
        <p:spPr bwMode="auto">
          <a:xfrm>
            <a:off x="6732240" y="3717032"/>
            <a:ext cx="2016224" cy="2952328"/>
          </a:xfrm>
          <a:prstGeom prst="rect">
            <a:avLst/>
          </a:prstGeom>
          <a:noFill/>
          <a:ln>
            <a:noFill/>
          </a:ln>
          <a:extLst>
            <a:ext uri="{53640926-AAD7-44D8-BBD7-CCE9431645EC}">
              <a14:shadowObscured xmlns:a14="http://schemas.microsoft.com/office/drawing/2010/main"/>
            </a:ext>
          </a:extLst>
        </p:spPr>
      </p:pic>
      <p:sp>
        <p:nvSpPr>
          <p:cNvPr id="18" name="Ovale 17">
            <a:extLst>
              <a:ext uri="{FF2B5EF4-FFF2-40B4-BE49-F238E27FC236}">
                <a16:creationId xmlns:a16="http://schemas.microsoft.com/office/drawing/2014/main" id="{2D832385-5FAD-4175-A5C2-8684E9B5E162}"/>
              </a:ext>
            </a:extLst>
          </p:cNvPr>
          <p:cNvSpPr/>
          <p:nvPr/>
        </p:nvSpPr>
        <p:spPr>
          <a:xfrm>
            <a:off x="2000250" y="2653393"/>
            <a:ext cx="555172" cy="3102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9" name="Immagine 18">
            <a:extLst>
              <a:ext uri="{FF2B5EF4-FFF2-40B4-BE49-F238E27FC236}">
                <a16:creationId xmlns:a16="http://schemas.microsoft.com/office/drawing/2014/main" id="{016A4448-53ED-42DC-9833-689F236171C3}"/>
              </a:ext>
            </a:extLst>
          </p:cNvPr>
          <p:cNvPicPr/>
          <p:nvPr/>
        </p:nvPicPr>
        <p:blipFill rotWithShape="1">
          <a:blip r:embed="rId8" cstate="print">
            <a:extLst>
              <a:ext uri="{28A0092B-C50C-407E-A947-70E740481C1C}">
                <a14:useLocalDpi xmlns:a14="http://schemas.microsoft.com/office/drawing/2010/main" val="0"/>
              </a:ext>
            </a:extLst>
          </a:blip>
          <a:srcRect/>
          <a:stretch/>
        </p:blipFill>
        <p:spPr bwMode="auto">
          <a:xfrm>
            <a:off x="71202" y="4001035"/>
            <a:ext cx="2259187" cy="1943120"/>
          </a:xfrm>
          <a:prstGeom prst="rect">
            <a:avLst/>
          </a:prstGeom>
          <a:noFill/>
          <a:ln>
            <a:noFill/>
          </a:ln>
        </p:spPr>
      </p:pic>
      <p:pic>
        <p:nvPicPr>
          <p:cNvPr id="21" name="Immagine 20">
            <a:extLst>
              <a:ext uri="{FF2B5EF4-FFF2-40B4-BE49-F238E27FC236}">
                <a16:creationId xmlns:a16="http://schemas.microsoft.com/office/drawing/2014/main" id="{9EAAB5D7-B3C6-43FA-9CCB-5689920CA33C}"/>
              </a:ext>
            </a:extLst>
          </p:cNvPr>
          <p:cNvPicPr/>
          <p:nvPr/>
        </p:nvPicPr>
        <p:blipFill rotWithShape="1">
          <a:blip r:embed="rId9" cstate="print">
            <a:extLst>
              <a:ext uri="{28A0092B-C50C-407E-A947-70E740481C1C}">
                <a14:useLocalDpi xmlns:a14="http://schemas.microsoft.com/office/drawing/2010/main" val="0"/>
              </a:ext>
            </a:extLst>
          </a:blip>
          <a:srcRect/>
          <a:stretch/>
        </p:blipFill>
        <p:spPr bwMode="auto">
          <a:xfrm>
            <a:off x="2330388" y="3999945"/>
            <a:ext cx="1262731" cy="1920906"/>
          </a:xfrm>
          <a:prstGeom prst="rect">
            <a:avLst/>
          </a:prstGeom>
          <a:noFill/>
          <a:ln>
            <a:noFill/>
          </a:ln>
        </p:spPr>
      </p:pic>
      <p:sp>
        <p:nvSpPr>
          <p:cNvPr id="4" name="Freccia in giù 3">
            <a:extLst>
              <a:ext uri="{FF2B5EF4-FFF2-40B4-BE49-F238E27FC236}">
                <a16:creationId xmlns:a16="http://schemas.microsoft.com/office/drawing/2014/main" id="{4702DE51-2C2A-4186-A842-1F40FC6B3937}"/>
              </a:ext>
            </a:extLst>
          </p:cNvPr>
          <p:cNvSpPr/>
          <p:nvPr/>
        </p:nvSpPr>
        <p:spPr>
          <a:xfrm rot="2610114">
            <a:off x="3083977" y="1522476"/>
            <a:ext cx="260794" cy="3598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3583449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ADD4F58-F38E-4C00-BEF9-067BBC3874D1}"/>
              </a:ext>
            </a:extLst>
          </p:cNvPr>
          <p:cNvSpPr txBox="1"/>
          <p:nvPr/>
        </p:nvSpPr>
        <p:spPr>
          <a:xfrm>
            <a:off x="2310069" y="0"/>
            <a:ext cx="6840760" cy="323165"/>
          </a:xfrm>
          <a:prstGeom prst="rect">
            <a:avLst/>
          </a:prstGeom>
          <a:noFill/>
        </p:spPr>
        <p:txBody>
          <a:bodyPr wrap="square" rtlCol="0">
            <a:spAutoFit/>
          </a:bodyPr>
          <a:lstStyle/>
          <a:p>
            <a:pPr algn="ctr"/>
            <a:r>
              <a:rPr lang="it-IT" sz="1500" b="1" dirty="0"/>
              <a:t>SETTORE «LEONESSA NORD»</a:t>
            </a:r>
          </a:p>
        </p:txBody>
      </p:sp>
      <p:pic>
        <p:nvPicPr>
          <p:cNvPr id="5" name="Immagine 4">
            <a:extLst>
              <a:ext uri="{FF2B5EF4-FFF2-40B4-BE49-F238E27FC236}">
                <a16:creationId xmlns:a16="http://schemas.microsoft.com/office/drawing/2014/main" id="{D82AA97F-23CF-43B2-AAE5-03541FA3697D}"/>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107504" y="188640"/>
            <a:ext cx="3955052" cy="3997377"/>
          </a:xfrm>
          <a:prstGeom prst="rect">
            <a:avLst/>
          </a:prstGeom>
          <a:noFill/>
          <a:ln>
            <a:noFill/>
          </a:ln>
        </p:spPr>
      </p:pic>
      <p:pic>
        <p:nvPicPr>
          <p:cNvPr id="6" name="Immagine 5">
            <a:extLst>
              <a:ext uri="{FF2B5EF4-FFF2-40B4-BE49-F238E27FC236}">
                <a16:creationId xmlns:a16="http://schemas.microsoft.com/office/drawing/2014/main" id="{6ECEA0A8-DD52-4FD4-8C9F-89B0A4EB7F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404664"/>
            <a:ext cx="4287203" cy="2280761"/>
          </a:xfrm>
          <a:prstGeom prst="rect">
            <a:avLst/>
          </a:prstGeom>
          <a:noFill/>
          <a:ln>
            <a:noFill/>
          </a:ln>
        </p:spPr>
      </p:pic>
      <p:pic>
        <p:nvPicPr>
          <p:cNvPr id="7" name="Immagine 6">
            <a:extLst>
              <a:ext uri="{FF2B5EF4-FFF2-40B4-BE49-F238E27FC236}">
                <a16:creationId xmlns:a16="http://schemas.microsoft.com/office/drawing/2014/main" id="{8C901EBF-10EF-4C55-9BEC-B126C68DE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730" y="6162029"/>
            <a:ext cx="414839" cy="725315"/>
          </a:xfrm>
          <a:prstGeom prst="rect">
            <a:avLst/>
          </a:prstGeom>
        </p:spPr>
      </p:pic>
      <p:pic>
        <p:nvPicPr>
          <p:cNvPr id="9" name="Immagine 8">
            <a:extLst>
              <a:ext uri="{FF2B5EF4-FFF2-40B4-BE49-F238E27FC236}">
                <a16:creationId xmlns:a16="http://schemas.microsoft.com/office/drawing/2014/main" id="{EAD515C5-C261-4439-A8A0-CB939A4BC88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1883" y="2013266"/>
            <a:ext cx="3840344" cy="3804557"/>
          </a:xfrm>
          <a:prstGeom prst="rect">
            <a:avLst/>
          </a:prstGeom>
          <a:noFill/>
          <a:ln>
            <a:noFill/>
          </a:ln>
        </p:spPr>
      </p:pic>
      <p:pic>
        <p:nvPicPr>
          <p:cNvPr id="10" name="Immagine 9">
            <a:extLst>
              <a:ext uri="{FF2B5EF4-FFF2-40B4-BE49-F238E27FC236}">
                <a16:creationId xmlns:a16="http://schemas.microsoft.com/office/drawing/2014/main" id="{4C8E94F0-087C-4FE3-B8A8-9F3C7C982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50" y="4398632"/>
            <a:ext cx="3490825" cy="2467858"/>
          </a:xfrm>
          <a:prstGeom prst="rect">
            <a:avLst/>
          </a:prstGeom>
        </p:spPr>
      </p:pic>
      <p:sp>
        <p:nvSpPr>
          <p:cNvPr id="11" name="Ovale 10">
            <a:extLst>
              <a:ext uri="{FF2B5EF4-FFF2-40B4-BE49-F238E27FC236}">
                <a16:creationId xmlns:a16="http://schemas.microsoft.com/office/drawing/2014/main" id="{D7776396-BB34-4DD2-A446-BB0799FC6E51}"/>
              </a:ext>
            </a:extLst>
          </p:cNvPr>
          <p:cNvSpPr/>
          <p:nvPr/>
        </p:nvSpPr>
        <p:spPr>
          <a:xfrm>
            <a:off x="2321183" y="5940287"/>
            <a:ext cx="563336" cy="5061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2" name="Immagine 11">
            <a:extLst>
              <a:ext uri="{FF2B5EF4-FFF2-40B4-BE49-F238E27FC236}">
                <a16:creationId xmlns:a16="http://schemas.microsoft.com/office/drawing/2014/main" id="{FEB3B112-DD7B-4C98-B5AB-D550DE464BF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7361" y="2037001"/>
            <a:ext cx="2560796" cy="4850343"/>
          </a:xfrm>
          <a:prstGeom prst="rect">
            <a:avLst/>
          </a:prstGeom>
          <a:noFill/>
          <a:ln>
            <a:noFill/>
          </a:ln>
        </p:spPr>
      </p:pic>
      <p:pic>
        <p:nvPicPr>
          <p:cNvPr id="8" name="Immagine 7">
            <a:extLst>
              <a:ext uri="{FF2B5EF4-FFF2-40B4-BE49-F238E27FC236}">
                <a16:creationId xmlns:a16="http://schemas.microsoft.com/office/drawing/2014/main" id="{7B02359A-9A3E-4522-9A58-E3993C87174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2996952"/>
            <a:ext cx="4423765" cy="2023052"/>
          </a:xfrm>
          <a:prstGeom prst="rect">
            <a:avLst/>
          </a:prstGeom>
          <a:noFill/>
          <a:ln>
            <a:noFill/>
          </a:ln>
        </p:spPr>
      </p:pic>
    </p:spTree>
    <p:extLst>
      <p:ext uri="{BB962C8B-B14F-4D97-AF65-F5344CB8AC3E}">
        <p14:creationId xmlns:p14="http://schemas.microsoft.com/office/powerpoint/2010/main" val="393114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40EA07C-EBFA-41D9-97D0-1B8167E00D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610" y="1036863"/>
            <a:ext cx="5687018" cy="4020469"/>
          </a:xfrm>
          <a:prstGeom prst="rect">
            <a:avLst/>
          </a:prstGeom>
        </p:spPr>
      </p:pic>
      <p:pic>
        <p:nvPicPr>
          <p:cNvPr id="2" name="Immagine 1">
            <a:extLst>
              <a:ext uri="{FF2B5EF4-FFF2-40B4-BE49-F238E27FC236}">
                <a16:creationId xmlns:a16="http://schemas.microsoft.com/office/drawing/2014/main" id="{85C6D60A-9FB5-4252-B0DE-35DB12A257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4448" y="6132685"/>
            <a:ext cx="414839" cy="725315"/>
          </a:xfrm>
          <a:prstGeom prst="rect">
            <a:avLst/>
          </a:prstGeom>
        </p:spPr>
      </p:pic>
      <p:pic>
        <p:nvPicPr>
          <p:cNvPr id="5" name="Immagine 4">
            <a:extLst>
              <a:ext uri="{FF2B5EF4-FFF2-40B4-BE49-F238E27FC236}">
                <a16:creationId xmlns:a16="http://schemas.microsoft.com/office/drawing/2014/main" id="{A10FA58B-1FD1-47C7-82EF-54B760F01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609" y="1036863"/>
            <a:ext cx="5687018" cy="4020469"/>
          </a:xfrm>
          <a:prstGeom prst="rect">
            <a:avLst/>
          </a:prstGeom>
        </p:spPr>
      </p:pic>
      <p:pic>
        <p:nvPicPr>
          <p:cNvPr id="10" name="Immagine 9">
            <a:extLst>
              <a:ext uri="{FF2B5EF4-FFF2-40B4-BE49-F238E27FC236}">
                <a16:creationId xmlns:a16="http://schemas.microsoft.com/office/drawing/2014/main" id="{6F9C6F70-9F61-42F7-942D-92E243D34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484" y="1016631"/>
            <a:ext cx="3667888" cy="1837766"/>
          </a:xfrm>
          <a:prstGeom prst="rect">
            <a:avLst/>
          </a:prstGeom>
        </p:spPr>
      </p:pic>
      <p:pic>
        <p:nvPicPr>
          <p:cNvPr id="12" name="Immagine 11">
            <a:extLst>
              <a:ext uri="{FF2B5EF4-FFF2-40B4-BE49-F238E27FC236}">
                <a16:creationId xmlns:a16="http://schemas.microsoft.com/office/drawing/2014/main" id="{71B91025-E040-4331-A16B-F5977EF40A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7189" y="2955470"/>
            <a:ext cx="3506459" cy="2694215"/>
          </a:xfrm>
          <a:prstGeom prst="rect">
            <a:avLst/>
          </a:prstGeom>
        </p:spPr>
      </p:pic>
      <p:pic>
        <p:nvPicPr>
          <p:cNvPr id="13" name="Immagine 12">
            <a:extLst>
              <a:ext uri="{FF2B5EF4-FFF2-40B4-BE49-F238E27FC236}">
                <a16:creationId xmlns:a16="http://schemas.microsoft.com/office/drawing/2014/main" id="{2CFEE06B-47C7-43CB-B332-F0BB94E8BA41}"/>
              </a:ext>
            </a:extLst>
          </p:cNvPr>
          <p:cNvPicPr/>
          <p:nvPr/>
        </p:nvPicPr>
        <p:blipFill rotWithShape="1">
          <a:blip r:embed="rId7" cstate="print">
            <a:extLst>
              <a:ext uri="{28A0092B-C50C-407E-A947-70E740481C1C}">
                <a14:useLocalDpi xmlns:a14="http://schemas.microsoft.com/office/drawing/2010/main" val="0"/>
              </a:ext>
            </a:extLst>
          </a:blip>
          <a:srcRect/>
          <a:stretch/>
        </p:blipFill>
        <p:spPr bwMode="auto">
          <a:xfrm>
            <a:off x="3486150" y="2408465"/>
            <a:ext cx="5543788" cy="27595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99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C31B1C1-71F9-4E8A-AF0A-3CDB21182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40" y="5201956"/>
            <a:ext cx="414839" cy="725315"/>
          </a:xfrm>
          <a:prstGeom prst="rect">
            <a:avLst/>
          </a:prstGeom>
        </p:spPr>
      </p:pic>
      <p:pic>
        <p:nvPicPr>
          <p:cNvPr id="5" name="Immagine 4">
            <a:extLst>
              <a:ext uri="{FF2B5EF4-FFF2-40B4-BE49-F238E27FC236}">
                <a16:creationId xmlns:a16="http://schemas.microsoft.com/office/drawing/2014/main" id="{504E13EE-A115-4E6F-BAEF-6A81D67C6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614" y="1240971"/>
            <a:ext cx="6579192" cy="4653644"/>
          </a:xfrm>
          <a:prstGeom prst="rect">
            <a:avLst/>
          </a:prstGeom>
        </p:spPr>
      </p:pic>
      <p:sp>
        <p:nvSpPr>
          <p:cNvPr id="6" name="CasellaDiTesto 5">
            <a:extLst>
              <a:ext uri="{FF2B5EF4-FFF2-40B4-BE49-F238E27FC236}">
                <a16:creationId xmlns:a16="http://schemas.microsoft.com/office/drawing/2014/main" id="{A3758098-6A2E-4E13-BBBB-342BA4717F1F}"/>
              </a:ext>
            </a:extLst>
          </p:cNvPr>
          <p:cNvSpPr txBox="1"/>
          <p:nvPr/>
        </p:nvSpPr>
        <p:spPr>
          <a:xfrm>
            <a:off x="0" y="914402"/>
            <a:ext cx="9144000" cy="323165"/>
          </a:xfrm>
          <a:prstGeom prst="rect">
            <a:avLst/>
          </a:prstGeom>
          <a:noFill/>
        </p:spPr>
        <p:txBody>
          <a:bodyPr wrap="square" rtlCol="0">
            <a:spAutoFit/>
          </a:bodyPr>
          <a:lstStyle/>
          <a:p>
            <a:pPr algn="ctr"/>
            <a:r>
              <a:rPr lang="it-IT" sz="1500" b="1" dirty="0"/>
              <a:t>TAVOLA 3: TRACCIA DELLA FAGLIA DI LEONESSA E RELATIVE ZONE DI ATTENZIONE</a:t>
            </a:r>
          </a:p>
        </p:txBody>
      </p:sp>
      <p:sp>
        <p:nvSpPr>
          <p:cNvPr id="8" name="Rettangolo 7">
            <a:extLst>
              <a:ext uri="{FF2B5EF4-FFF2-40B4-BE49-F238E27FC236}">
                <a16:creationId xmlns:a16="http://schemas.microsoft.com/office/drawing/2014/main" id="{30669A17-A642-4F22-AC35-9E146D9EDD8A}"/>
              </a:ext>
            </a:extLst>
          </p:cNvPr>
          <p:cNvSpPr/>
          <p:nvPr/>
        </p:nvSpPr>
        <p:spPr>
          <a:xfrm>
            <a:off x="1469572" y="1461408"/>
            <a:ext cx="1314450" cy="10042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Rettangolo 8">
            <a:extLst>
              <a:ext uri="{FF2B5EF4-FFF2-40B4-BE49-F238E27FC236}">
                <a16:creationId xmlns:a16="http://schemas.microsoft.com/office/drawing/2014/main" id="{D0022871-C521-465A-9EA4-A3FBBE5FB378}"/>
              </a:ext>
            </a:extLst>
          </p:cNvPr>
          <p:cNvSpPr/>
          <p:nvPr/>
        </p:nvSpPr>
        <p:spPr>
          <a:xfrm>
            <a:off x="2450124" y="2545373"/>
            <a:ext cx="2672861" cy="21006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36548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A0DDD0C7-752B-425D-B95B-DD71558EA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0800" y="-27384"/>
            <a:ext cx="4087886" cy="2891474"/>
          </a:xfrm>
          <a:prstGeom prst="rect">
            <a:avLst/>
          </a:prstGeom>
        </p:spPr>
      </p:pic>
      <p:pic>
        <p:nvPicPr>
          <p:cNvPr id="6" name="Immagine 5">
            <a:extLst>
              <a:ext uri="{FF2B5EF4-FFF2-40B4-BE49-F238E27FC236}">
                <a16:creationId xmlns:a16="http://schemas.microsoft.com/office/drawing/2014/main" id="{D6B7E8AE-25D2-4E2A-86BF-E4B12A6D7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22" y="339053"/>
            <a:ext cx="6054126" cy="4279997"/>
          </a:xfrm>
          <a:prstGeom prst="rect">
            <a:avLst/>
          </a:prstGeom>
        </p:spPr>
      </p:pic>
      <p:sp>
        <p:nvSpPr>
          <p:cNvPr id="8" name="Ovale 7">
            <a:extLst>
              <a:ext uri="{FF2B5EF4-FFF2-40B4-BE49-F238E27FC236}">
                <a16:creationId xmlns:a16="http://schemas.microsoft.com/office/drawing/2014/main" id="{38199DC4-1C6E-42EC-82BE-F732D989D485}"/>
              </a:ext>
            </a:extLst>
          </p:cNvPr>
          <p:cNvSpPr/>
          <p:nvPr/>
        </p:nvSpPr>
        <p:spPr>
          <a:xfrm>
            <a:off x="6168426" y="911139"/>
            <a:ext cx="60086" cy="5594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pic>
        <p:nvPicPr>
          <p:cNvPr id="7" name="Immagine 6">
            <a:extLst>
              <a:ext uri="{FF2B5EF4-FFF2-40B4-BE49-F238E27FC236}">
                <a16:creationId xmlns:a16="http://schemas.microsoft.com/office/drawing/2014/main" id="{CE868B20-82E0-4DAA-AE31-5A66B101F81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2455059"/>
            <a:ext cx="2104413" cy="4415517"/>
          </a:xfrm>
          <a:prstGeom prst="rect">
            <a:avLst/>
          </a:prstGeom>
          <a:noFill/>
          <a:ln>
            <a:noFill/>
          </a:ln>
        </p:spPr>
      </p:pic>
      <p:pic>
        <p:nvPicPr>
          <p:cNvPr id="9" name="Immagine 8">
            <a:extLst>
              <a:ext uri="{FF2B5EF4-FFF2-40B4-BE49-F238E27FC236}">
                <a16:creationId xmlns:a16="http://schemas.microsoft.com/office/drawing/2014/main" id="{61A37571-D4C8-4E9B-B926-D77CF5D0391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082" y="2996952"/>
            <a:ext cx="2397918" cy="3328919"/>
          </a:xfrm>
          <a:prstGeom prst="rect">
            <a:avLst/>
          </a:prstGeom>
          <a:noFill/>
          <a:ln>
            <a:noFill/>
          </a:ln>
        </p:spPr>
      </p:pic>
      <p:pic>
        <p:nvPicPr>
          <p:cNvPr id="11" name="Immagine 10">
            <a:extLst>
              <a:ext uri="{FF2B5EF4-FFF2-40B4-BE49-F238E27FC236}">
                <a16:creationId xmlns:a16="http://schemas.microsoft.com/office/drawing/2014/main" id="{7BF0433D-AB6B-4E49-8D3D-CDA58090DE16}"/>
              </a:ext>
            </a:extLst>
          </p:cNvPr>
          <p:cNvPicPr/>
          <p:nvPr/>
        </p:nvPicPr>
        <p:blipFill rotWithShape="1">
          <a:blip r:embed="rId6" cstate="print">
            <a:extLst>
              <a:ext uri="{28A0092B-C50C-407E-A947-70E740481C1C}">
                <a14:useLocalDpi xmlns:a14="http://schemas.microsoft.com/office/drawing/2010/main" val="0"/>
              </a:ext>
            </a:extLst>
          </a:blip>
          <a:srcRect/>
          <a:stretch/>
        </p:blipFill>
        <p:spPr bwMode="auto">
          <a:xfrm>
            <a:off x="107504" y="4725144"/>
            <a:ext cx="4449536" cy="2213201"/>
          </a:xfrm>
          <a:prstGeom prst="rect">
            <a:avLst/>
          </a:prstGeom>
          <a:noFill/>
          <a:ln>
            <a:noFill/>
          </a:ln>
        </p:spPr>
      </p:pic>
    </p:spTree>
    <p:extLst>
      <p:ext uri="{BB962C8B-B14F-4D97-AF65-F5344CB8AC3E}">
        <p14:creationId xmlns:p14="http://schemas.microsoft.com/office/powerpoint/2010/main" val="1364478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B926C59-78CB-4BFE-BC00-346CB25677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44128"/>
            <a:ext cx="6145823" cy="5156622"/>
          </a:xfrm>
          <a:prstGeom prst="rect">
            <a:avLst/>
          </a:prstGeom>
        </p:spPr>
      </p:pic>
      <p:pic>
        <p:nvPicPr>
          <p:cNvPr id="6" name="Immagine 5">
            <a:extLst>
              <a:ext uri="{FF2B5EF4-FFF2-40B4-BE49-F238E27FC236}">
                <a16:creationId xmlns:a16="http://schemas.microsoft.com/office/drawing/2014/main" id="{84074BCC-64D6-4051-94AA-46C3E00B0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0924" y="1030100"/>
            <a:ext cx="4213076" cy="4838766"/>
          </a:xfrm>
          <a:prstGeom prst="rect">
            <a:avLst/>
          </a:prstGeom>
        </p:spPr>
      </p:pic>
      <p:pic>
        <p:nvPicPr>
          <p:cNvPr id="4" name="Immagine 3">
            <a:extLst>
              <a:ext uri="{FF2B5EF4-FFF2-40B4-BE49-F238E27FC236}">
                <a16:creationId xmlns:a16="http://schemas.microsoft.com/office/drawing/2014/main" id="{5799F2E2-96B1-4B5D-B7EB-842F91D99EF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2996952"/>
            <a:ext cx="1418040" cy="2975357"/>
          </a:xfrm>
          <a:prstGeom prst="rect">
            <a:avLst/>
          </a:prstGeom>
          <a:noFill/>
          <a:ln>
            <a:noFill/>
          </a:ln>
        </p:spPr>
      </p:pic>
    </p:spTree>
    <p:extLst>
      <p:ext uri="{BB962C8B-B14F-4D97-AF65-F5344CB8AC3E}">
        <p14:creationId xmlns:p14="http://schemas.microsoft.com/office/powerpoint/2010/main" val="2637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1521E956-93BA-4003-A1D1-01F4CD8B5A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0040" y="857250"/>
            <a:ext cx="4251947" cy="3007519"/>
          </a:xfrm>
          <a:prstGeom prst="rect">
            <a:avLst/>
          </a:prstGeom>
        </p:spPr>
      </p:pic>
      <p:sp>
        <p:nvSpPr>
          <p:cNvPr id="9" name="Ovale 8">
            <a:extLst>
              <a:ext uri="{FF2B5EF4-FFF2-40B4-BE49-F238E27FC236}">
                <a16:creationId xmlns:a16="http://schemas.microsoft.com/office/drawing/2014/main" id="{1E2DE605-38C8-4961-B50F-857525732DDC}"/>
              </a:ext>
            </a:extLst>
          </p:cNvPr>
          <p:cNvSpPr/>
          <p:nvPr/>
        </p:nvSpPr>
        <p:spPr>
          <a:xfrm>
            <a:off x="6094362" y="1862448"/>
            <a:ext cx="61250" cy="5818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10" name="Ovale 9">
            <a:extLst>
              <a:ext uri="{FF2B5EF4-FFF2-40B4-BE49-F238E27FC236}">
                <a16:creationId xmlns:a16="http://schemas.microsoft.com/office/drawing/2014/main" id="{65853657-7F65-4DE0-BF02-65DB2E1B56C3}"/>
              </a:ext>
            </a:extLst>
          </p:cNvPr>
          <p:cNvSpPr/>
          <p:nvPr/>
        </p:nvSpPr>
        <p:spPr>
          <a:xfrm>
            <a:off x="6646812" y="2143435"/>
            <a:ext cx="61250" cy="58186"/>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pic>
        <p:nvPicPr>
          <p:cNvPr id="7" name="Immagine 6">
            <a:extLst>
              <a:ext uri="{FF2B5EF4-FFF2-40B4-BE49-F238E27FC236}">
                <a16:creationId xmlns:a16="http://schemas.microsoft.com/office/drawing/2014/main" id="{634BA3AA-D0EB-4177-AA7C-28C9086AE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5" y="919409"/>
            <a:ext cx="6029267" cy="4261644"/>
          </a:xfrm>
          <a:prstGeom prst="rect">
            <a:avLst/>
          </a:prstGeom>
        </p:spPr>
      </p:pic>
      <p:pic>
        <p:nvPicPr>
          <p:cNvPr id="6" name="Immagine 5">
            <a:extLst>
              <a:ext uri="{FF2B5EF4-FFF2-40B4-BE49-F238E27FC236}">
                <a16:creationId xmlns:a16="http://schemas.microsoft.com/office/drawing/2014/main" id="{357B405B-EE0D-4D57-9607-27F65A5D25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536" y="3492433"/>
            <a:ext cx="7267688" cy="2508317"/>
          </a:xfrm>
          <a:prstGeom prst="rect">
            <a:avLst/>
          </a:prstGeom>
        </p:spPr>
      </p:pic>
    </p:spTree>
    <p:extLst>
      <p:ext uri="{BB962C8B-B14F-4D97-AF65-F5344CB8AC3E}">
        <p14:creationId xmlns:p14="http://schemas.microsoft.com/office/powerpoint/2010/main" val="33898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E654A9F-AF9E-4A2D-8B00-E642F5F07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4642241" cy="5143500"/>
          </a:xfrm>
          <a:prstGeom prst="rect">
            <a:avLst/>
          </a:prstGeom>
        </p:spPr>
      </p:pic>
      <p:pic>
        <p:nvPicPr>
          <p:cNvPr id="5" name="Immagine 4">
            <a:extLst>
              <a:ext uri="{FF2B5EF4-FFF2-40B4-BE49-F238E27FC236}">
                <a16:creationId xmlns:a16="http://schemas.microsoft.com/office/drawing/2014/main" id="{FB99B1E2-91CD-49AF-A74B-7F216B14B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62" y="857250"/>
            <a:ext cx="7072884" cy="4539996"/>
          </a:xfrm>
          <a:prstGeom prst="rect">
            <a:avLst/>
          </a:prstGeom>
        </p:spPr>
      </p:pic>
      <p:pic>
        <p:nvPicPr>
          <p:cNvPr id="7" name="Immagine 6">
            <a:extLst>
              <a:ext uri="{FF2B5EF4-FFF2-40B4-BE49-F238E27FC236}">
                <a16:creationId xmlns:a16="http://schemas.microsoft.com/office/drawing/2014/main" id="{1935B91C-9199-4187-A62E-E944A80B4E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430631" cy="5143500"/>
          </a:xfrm>
          <a:prstGeom prst="rect">
            <a:avLst/>
          </a:prstGeom>
        </p:spPr>
      </p:pic>
      <p:pic>
        <p:nvPicPr>
          <p:cNvPr id="6" name="Immagine 5">
            <a:extLst>
              <a:ext uri="{FF2B5EF4-FFF2-40B4-BE49-F238E27FC236}">
                <a16:creationId xmlns:a16="http://schemas.microsoft.com/office/drawing/2014/main" id="{2A0003A5-8C39-4F84-9CE8-7CD5E78924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2235" y="4019996"/>
            <a:ext cx="3991765" cy="2821484"/>
          </a:xfrm>
          <a:prstGeom prst="rect">
            <a:avLst/>
          </a:prstGeom>
        </p:spPr>
      </p:pic>
    </p:spTree>
    <p:extLst>
      <p:ext uri="{BB962C8B-B14F-4D97-AF65-F5344CB8AC3E}">
        <p14:creationId xmlns:p14="http://schemas.microsoft.com/office/powerpoint/2010/main" val="173461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4558F40-DAB1-466F-93D4-EF849DAE5D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924485"/>
            <a:ext cx="4372213" cy="5061978"/>
          </a:xfrm>
          <a:prstGeom prst="rect">
            <a:avLst/>
          </a:prstGeom>
        </p:spPr>
      </p:pic>
      <p:pic>
        <p:nvPicPr>
          <p:cNvPr id="4" name="Immagine 3">
            <a:extLst>
              <a:ext uri="{FF2B5EF4-FFF2-40B4-BE49-F238E27FC236}">
                <a16:creationId xmlns:a16="http://schemas.microsoft.com/office/drawing/2014/main" id="{D97E88A7-E6B3-4619-A3DC-4DB7DEDA8D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5" r="5873" b="36787"/>
          <a:stretch/>
        </p:blipFill>
        <p:spPr>
          <a:xfrm>
            <a:off x="4450556" y="1008272"/>
            <a:ext cx="4386263" cy="22168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9" name="Gruppo 18">
            <a:extLst>
              <a:ext uri="{FF2B5EF4-FFF2-40B4-BE49-F238E27FC236}">
                <a16:creationId xmlns:a16="http://schemas.microsoft.com/office/drawing/2014/main" id="{F4984E54-E28E-4CB0-8A0A-FCC6DB389820}"/>
              </a:ext>
            </a:extLst>
          </p:cNvPr>
          <p:cNvGrpSpPr/>
          <p:nvPr/>
        </p:nvGrpSpPr>
        <p:grpSpPr>
          <a:xfrm>
            <a:off x="3143250" y="2371725"/>
            <a:ext cx="4057651" cy="2143125"/>
            <a:chOff x="4191000" y="2019300"/>
            <a:chExt cx="5410201" cy="2857500"/>
          </a:xfrm>
        </p:grpSpPr>
        <p:cxnSp>
          <p:nvCxnSpPr>
            <p:cNvPr id="16" name="Connettore 2 15">
              <a:extLst>
                <a:ext uri="{FF2B5EF4-FFF2-40B4-BE49-F238E27FC236}">
                  <a16:creationId xmlns:a16="http://schemas.microsoft.com/office/drawing/2014/main" id="{D6BEC19D-F10C-430E-B29E-D640347CD081}"/>
                </a:ext>
              </a:extLst>
            </p:cNvPr>
            <p:cNvCxnSpPr>
              <a:cxnSpLocks/>
            </p:cNvCxnSpPr>
            <p:nvPr/>
          </p:nvCxnSpPr>
          <p:spPr>
            <a:xfrm flipH="1">
              <a:off x="4191000" y="2286000"/>
              <a:ext cx="4648201" cy="2590800"/>
            </a:xfrm>
            <a:prstGeom prst="straightConnector1">
              <a:avLst/>
            </a:prstGeom>
            <a:ln w="28575">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Figura a mano libera: forma 17">
              <a:extLst>
                <a:ext uri="{FF2B5EF4-FFF2-40B4-BE49-F238E27FC236}">
                  <a16:creationId xmlns:a16="http://schemas.microsoft.com/office/drawing/2014/main" id="{61C66DBC-7B67-4243-ADAE-043032EA6C99}"/>
                </a:ext>
              </a:extLst>
            </p:cNvPr>
            <p:cNvSpPr/>
            <p:nvPr/>
          </p:nvSpPr>
          <p:spPr>
            <a:xfrm>
              <a:off x="8039101" y="2019300"/>
              <a:ext cx="1562100" cy="723900"/>
            </a:xfrm>
            <a:custGeom>
              <a:avLst/>
              <a:gdLst>
                <a:gd name="connsiteX0" fmla="*/ 1533525 w 1533525"/>
                <a:gd name="connsiteY0" fmla="*/ 0 h 695325"/>
                <a:gd name="connsiteX1" fmla="*/ 0 w 1533525"/>
                <a:gd name="connsiteY1" fmla="*/ 695325 h 695325"/>
                <a:gd name="connsiteX2" fmla="*/ 0 w 1533525"/>
                <a:gd name="connsiteY2" fmla="*/ 695325 h 695325"/>
                <a:gd name="connsiteX0" fmla="*/ 1533525 w 1533525"/>
                <a:gd name="connsiteY0" fmla="*/ 0 h 695325"/>
                <a:gd name="connsiteX1" fmla="*/ 1009650 w 1533525"/>
                <a:gd name="connsiteY1" fmla="*/ 457200 h 695325"/>
                <a:gd name="connsiteX2" fmla="*/ 0 w 1533525"/>
                <a:gd name="connsiteY2" fmla="*/ 695325 h 695325"/>
                <a:gd name="connsiteX3" fmla="*/ 0 w 1533525"/>
                <a:gd name="connsiteY3" fmla="*/ 695325 h 695325"/>
                <a:gd name="connsiteX0" fmla="*/ 1533525 w 1533525"/>
                <a:gd name="connsiteY0" fmla="*/ 0 h 695325"/>
                <a:gd name="connsiteX1" fmla="*/ 1085850 w 1533525"/>
                <a:gd name="connsiteY1" fmla="*/ 400050 h 695325"/>
                <a:gd name="connsiteX2" fmla="*/ 0 w 1533525"/>
                <a:gd name="connsiteY2" fmla="*/ 695325 h 695325"/>
                <a:gd name="connsiteX3" fmla="*/ 0 w 1533525"/>
                <a:gd name="connsiteY3" fmla="*/ 695325 h 695325"/>
                <a:gd name="connsiteX0" fmla="*/ 1562100 w 1562100"/>
                <a:gd name="connsiteY0" fmla="*/ 0 h 723900"/>
                <a:gd name="connsiteX1" fmla="*/ 1085850 w 1562100"/>
                <a:gd name="connsiteY1" fmla="*/ 428625 h 723900"/>
                <a:gd name="connsiteX2" fmla="*/ 0 w 1562100"/>
                <a:gd name="connsiteY2" fmla="*/ 723900 h 723900"/>
                <a:gd name="connsiteX3" fmla="*/ 0 w 1562100"/>
                <a:gd name="connsiteY3" fmla="*/ 723900 h 723900"/>
                <a:gd name="connsiteX0" fmla="*/ 1562100 w 1562100"/>
                <a:gd name="connsiteY0" fmla="*/ 0 h 723900"/>
                <a:gd name="connsiteX1" fmla="*/ 1085850 w 1562100"/>
                <a:gd name="connsiteY1" fmla="*/ 428625 h 723900"/>
                <a:gd name="connsiteX2" fmla="*/ 0 w 1562100"/>
                <a:gd name="connsiteY2" fmla="*/ 723900 h 723900"/>
                <a:gd name="connsiteX3" fmla="*/ 0 w 1562100"/>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1562100" h="723900">
                  <a:moveTo>
                    <a:pt x="1562100" y="0"/>
                  </a:moveTo>
                  <a:cubicBezTo>
                    <a:pt x="1416050" y="136525"/>
                    <a:pt x="1308100" y="320675"/>
                    <a:pt x="1085850" y="428625"/>
                  </a:cubicBezTo>
                  <a:lnTo>
                    <a:pt x="0" y="723900"/>
                  </a:lnTo>
                  <a:lnTo>
                    <a:pt x="0" y="72390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4" name="Gruppo 13">
            <a:extLst>
              <a:ext uri="{FF2B5EF4-FFF2-40B4-BE49-F238E27FC236}">
                <a16:creationId xmlns:a16="http://schemas.microsoft.com/office/drawing/2014/main" id="{E28A4D11-70FA-4B46-8935-A7E7D5C5E9B7}"/>
              </a:ext>
            </a:extLst>
          </p:cNvPr>
          <p:cNvGrpSpPr/>
          <p:nvPr/>
        </p:nvGrpSpPr>
        <p:grpSpPr>
          <a:xfrm>
            <a:off x="192882" y="1092994"/>
            <a:ext cx="4779169" cy="2678906"/>
            <a:chOff x="85725" y="219075"/>
            <a:chExt cx="6372225" cy="3571874"/>
          </a:xfrm>
        </p:grpSpPr>
        <p:pic>
          <p:nvPicPr>
            <p:cNvPr id="7" name="Immagine 6">
              <a:extLst>
                <a:ext uri="{FF2B5EF4-FFF2-40B4-BE49-F238E27FC236}">
                  <a16:creationId xmlns:a16="http://schemas.microsoft.com/office/drawing/2014/main" id="{FD6DEA2B-CD82-4817-9EC5-E201BF7130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5725" y="219075"/>
              <a:ext cx="6372225" cy="3571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Figura a mano libera: forma 10">
              <a:extLst>
                <a:ext uri="{FF2B5EF4-FFF2-40B4-BE49-F238E27FC236}">
                  <a16:creationId xmlns:a16="http://schemas.microsoft.com/office/drawing/2014/main" id="{5024A0A2-C40B-4506-BC88-18E0A0F42D3C}"/>
                </a:ext>
              </a:extLst>
            </p:cNvPr>
            <p:cNvSpPr/>
            <p:nvPr/>
          </p:nvSpPr>
          <p:spPr>
            <a:xfrm>
              <a:off x="1895475" y="1076326"/>
              <a:ext cx="752475" cy="476250"/>
            </a:xfrm>
            <a:custGeom>
              <a:avLst/>
              <a:gdLst>
                <a:gd name="connsiteX0" fmla="*/ 0 w 1038225"/>
                <a:gd name="connsiteY0" fmla="*/ 0 h 1247775"/>
                <a:gd name="connsiteX1" fmla="*/ 381000 w 1038225"/>
                <a:gd name="connsiteY1" fmla="*/ 352425 h 1247775"/>
                <a:gd name="connsiteX2" fmla="*/ 685800 w 1038225"/>
                <a:gd name="connsiteY2" fmla="*/ 685800 h 1247775"/>
                <a:gd name="connsiteX3" fmla="*/ 1038225 w 1038225"/>
                <a:gd name="connsiteY3" fmla="*/ 1247775 h 1247775"/>
                <a:gd name="connsiteX0" fmla="*/ 0 w 1285875"/>
                <a:gd name="connsiteY0" fmla="*/ 0 h 1219200"/>
                <a:gd name="connsiteX1" fmla="*/ 628650 w 1285875"/>
                <a:gd name="connsiteY1" fmla="*/ 323850 h 1219200"/>
                <a:gd name="connsiteX2" fmla="*/ 933450 w 1285875"/>
                <a:gd name="connsiteY2" fmla="*/ 657225 h 1219200"/>
                <a:gd name="connsiteX3" fmla="*/ 1285875 w 1285875"/>
                <a:gd name="connsiteY3" fmla="*/ 1219200 h 1219200"/>
                <a:gd name="connsiteX0" fmla="*/ 0 w 1285875"/>
                <a:gd name="connsiteY0" fmla="*/ 0 h 1219200"/>
                <a:gd name="connsiteX1" fmla="*/ 609600 w 1285875"/>
                <a:gd name="connsiteY1" fmla="*/ 361950 h 1219200"/>
                <a:gd name="connsiteX2" fmla="*/ 933450 w 1285875"/>
                <a:gd name="connsiteY2" fmla="*/ 657225 h 1219200"/>
                <a:gd name="connsiteX3" fmla="*/ 1285875 w 1285875"/>
                <a:gd name="connsiteY3" fmla="*/ 1219200 h 1219200"/>
                <a:gd name="connsiteX0" fmla="*/ 0 w 1419225"/>
                <a:gd name="connsiteY0" fmla="*/ 0 h 1333500"/>
                <a:gd name="connsiteX1" fmla="*/ 742950 w 1419225"/>
                <a:gd name="connsiteY1" fmla="*/ 476250 h 1333500"/>
                <a:gd name="connsiteX2" fmla="*/ 1066800 w 1419225"/>
                <a:gd name="connsiteY2" fmla="*/ 771525 h 1333500"/>
                <a:gd name="connsiteX3" fmla="*/ 1419225 w 1419225"/>
                <a:gd name="connsiteY3" fmla="*/ 1333500 h 1333500"/>
                <a:gd name="connsiteX0" fmla="*/ 0 w 1419225"/>
                <a:gd name="connsiteY0" fmla="*/ 0 h 1333500"/>
                <a:gd name="connsiteX1" fmla="*/ 742950 w 1419225"/>
                <a:gd name="connsiteY1" fmla="*/ 476250 h 1333500"/>
                <a:gd name="connsiteX2" fmla="*/ 1419225 w 1419225"/>
                <a:gd name="connsiteY2" fmla="*/ 1333500 h 1333500"/>
                <a:gd name="connsiteX0" fmla="*/ 0 w 742950"/>
                <a:gd name="connsiteY0" fmla="*/ 0 h 476250"/>
                <a:gd name="connsiteX1" fmla="*/ 742950 w 742950"/>
                <a:gd name="connsiteY1" fmla="*/ 476250 h 476250"/>
                <a:gd name="connsiteX0" fmla="*/ 0 w 752475"/>
                <a:gd name="connsiteY0" fmla="*/ 0 h 476250"/>
                <a:gd name="connsiteX1" fmla="*/ 752475 w 752475"/>
                <a:gd name="connsiteY1" fmla="*/ 476250 h 476250"/>
                <a:gd name="connsiteX0" fmla="*/ 0 w 752475"/>
                <a:gd name="connsiteY0" fmla="*/ 0 h 476250"/>
                <a:gd name="connsiteX1" fmla="*/ 752475 w 752475"/>
                <a:gd name="connsiteY1" fmla="*/ 476250 h 476250"/>
              </a:gdLst>
              <a:ahLst/>
              <a:cxnLst>
                <a:cxn ang="0">
                  <a:pos x="connsiteX0" y="connsiteY0"/>
                </a:cxn>
                <a:cxn ang="0">
                  <a:pos x="connsiteX1" y="connsiteY1"/>
                </a:cxn>
              </a:cxnLst>
              <a:rect l="l" t="t" r="r" b="b"/>
              <a:pathLst>
                <a:path w="752475" h="476250">
                  <a:moveTo>
                    <a:pt x="0" y="0"/>
                  </a:moveTo>
                  <a:cubicBezTo>
                    <a:pt x="133350" y="119062"/>
                    <a:pt x="477838" y="311150"/>
                    <a:pt x="752475" y="476250"/>
                  </a:cubicBezTo>
                </a:path>
              </a:pathLst>
            </a:custGeom>
            <a:noFill/>
            <a:ln w="44450">
              <a:solidFill>
                <a:schemeClr val="bg1"/>
              </a:solidFill>
              <a:prstDash val="dashDot"/>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Figura a mano libera: forma 11">
              <a:extLst>
                <a:ext uri="{FF2B5EF4-FFF2-40B4-BE49-F238E27FC236}">
                  <a16:creationId xmlns:a16="http://schemas.microsoft.com/office/drawing/2014/main" id="{28F99733-BAC0-48BE-8753-5D7069ECFD97}"/>
                </a:ext>
              </a:extLst>
            </p:cNvPr>
            <p:cNvSpPr/>
            <p:nvPr/>
          </p:nvSpPr>
          <p:spPr>
            <a:xfrm>
              <a:off x="1800226" y="1209676"/>
              <a:ext cx="1085850" cy="1352550"/>
            </a:xfrm>
            <a:custGeom>
              <a:avLst/>
              <a:gdLst>
                <a:gd name="connsiteX0" fmla="*/ 0 w 1038225"/>
                <a:gd name="connsiteY0" fmla="*/ 0 h 1247775"/>
                <a:gd name="connsiteX1" fmla="*/ 381000 w 1038225"/>
                <a:gd name="connsiteY1" fmla="*/ 352425 h 1247775"/>
                <a:gd name="connsiteX2" fmla="*/ 685800 w 1038225"/>
                <a:gd name="connsiteY2" fmla="*/ 685800 h 1247775"/>
                <a:gd name="connsiteX3" fmla="*/ 1038225 w 1038225"/>
                <a:gd name="connsiteY3" fmla="*/ 1247775 h 1247775"/>
                <a:gd name="connsiteX0" fmla="*/ 0 w 1038225"/>
                <a:gd name="connsiteY0" fmla="*/ 0 h 1247775"/>
                <a:gd name="connsiteX1" fmla="*/ 346679 w 1038225"/>
                <a:gd name="connsiteY1" fmla="*/ 387085 h 1247775"/>
                <a:gd name="connsiteX2" fmla="*/ 685800 w 1038225"/>
                <a:gd name="connsiteY2" fmla="*/ 685800 h 1247775"/>
                <a:gd name="connsiteX3" fmla="*/ 1038225 w 1038225"/>
                <a:gd name="connsiteY3" fmla="*/ 1247775 h 1247775"/>
                <a:gd name="connsiteX0" fmla="*/ 0 w 1038225"/>
                <a:gd name="connsiteY0" fmla="*/ 0 h 1247775"/>
                <a:gd name="connsiteX1" fmla="*/ 346679 w 1038225"/>
                <a:gd name="connsiteY1" fmla="*/ 387085 h 1247775"/>
                <a:gd name="connsiteX2" fmla="*/ 591416 w 1038225"/>
                <a:gd name="connsiteY2" fmla="*/ 694466 h 1247775"/>
                <a:gd name="connsiteX3" fmla="*/ 1038225 w 1038225"/>
                <a:gd name="connsiteY3" fmla="*/ 1247775 h 1247775"/>
                <a:gd name="connsiteX0" fmla="*/ 0 w 832296"/>
                <a:gd name="connsiteY0" fmla="*/ 0 h 1152459"/>
                <a:gd name="connsiteX1" fmla="*/ 346679 w 832296"/>
                <a:gd name="connsiteY1" fmla="*/ 387085 h 1152459"/>
                <a:gd name="connsiteX2" fmla="*/ 591416 w 832296"/>
                <a:gd name="connsiteY2" fmla="*/ 694466 h 1152459"/>
                <a:gd name="connsiteX3" fmla="*/ 832296 w 832296"/>
                <a:gd name="connsiteY3" fmla="*/ 1152459 h 1152459"/>
                <a:gd name="connsiteX0" fmla="*/ 0 w 832296"/>
                <a:gd name="connsiteY0" fmla="*/ 0 h 1152459"/>
                <a:gd name="connsiteX1" fmla="*/ 346679 w 832296"/>
                <a:gd name="connsiteY1" fmla="*/ 387085 h 1152459"/>
                <a:gd name="connsiteX2" fmla="*/ 591416 w 832296"/>
                <a:gd name="connsiteY2" fmla="*/ 694466 h 1152459"/>
                <a:gd name="connsiteX3" fmla="*/ 832296 w 832296"/>
                <a:gd name="connsiteY3" fmla="*/ 1152459 h 1152459"/>
              </a:gdLst>
              <a:ahLst/>
              <a:cxnLst>
                <a:cxn ang="0">
                  <a:pos x="connsiteX0" y="connsiteY0"/>
                </a:cxn>
                <a:cxn ang="0">
                  <a:pos x="connsiteX1" y="connsiteY1"/>
                </a:cxn>
                <a:cxn ang="0">
                  <a:pos x="connsiteX2" y="connsiteY2"/>
                </a:cxn>
                <a:cxn ang="0">
                  <a:pos x="connsiteX3" y="connsiteY3"/>
                </a:cxn>
              </a:cxnLst>
              <a:rect l="l" t="t" r="r" b="b"/>
              <a:pathLst>
                <a:path w="832296" h="1152459">
                  <a:moveTo>
                    <a:pt x="0" y="0"/>
                  </a:moveTo>
                  <a:cubicBezTo>
                    <a:pt x="133350" y="119062"/>
                    <a:pt x="248110" y="271341"/>
                    <a:pt x="346679" y="387085"/>
                  </a:cubicBezTo>
                  <a:cubicBezTo>
                    <a:pt x="445248" y="502829"/>
                    <a:pt x="510480" y="566904"/>
                    <a:pt x="591416" y="694466"/>
                  </a:cubicBezTo>
                  <a:cubicBezTo>
                    <a:pt x="672352" y="822028"/>
                    <a:pt x="710852" y="859433"/>
                    <a:pt x="832296" y="1152459"/>
                  </a:cubicBezTo>
                </a:path>
              </a:pathLst>
            </a:custGeom>
            <a:noFill/>
            <a:ln w="44450">
              <a:solidFill>
                <a:schemeClr val="tx1"/>
              </a:solidFill>
              <a:prstDash val="dashDot"/>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Figura a mano libera: forma 12">
              <a:extLst>
                <a:ext uri="{FF2B5EF4-FFF2-40B4-BE49-F238E27FC236}">
                  <a16:creationId xmlns:a16="http://schemas.microsoft.com/office/drawing/2014/main" id="{70A71051-FBC5-49C4-87C9-6348E5701475}"/>
                </a:ext>
              </a:extLst>
            </p:cNvPr>
            <p:cNvSpPr/>
            <p:nvPr/>
          </p:nvSpPr>
          <p:spPr>
            <a:xfrm>
              <a:off x="104775" y="1104901"/>
              <a:ext cx="5267325" cy="2362200"/>
            </a:xfrm>
            <a:custGeom>
              <a:avLst/>
              <a:gdLst>
                <a:gd name="connsiteX0" fmla="*/ 5057775 w 5057775"/>
                <a:gd name="connsiteY0" fmla="*/ 0 h 2543175"/>
                <a:gd name="connsiteX1" fmla="*/ 4600575 w 5057775"/>
                <a:gd name="connsiteY1" fmla="*/ 180975 h 2543175"/>
                <a:gd name="connsiteX2" fmla="*/ 4029075 w 5057775"/>
                <a:gd name="connsiteY2" fmla="*/ 304800 h 2543175"/>
                <a:gd name="connsiteX3" fmla="*/ 3009900 w 5057775"/>
                <a:gd name="connsiteY3" fmla="*/ 581025 h 2543175"/>
                <a:gd name="connsiteX4" fmla="*/ 2657475 w 5057775"/>
                <a:gd name="connsiteY4" fmla="*/ 857250 h 2543175"/>
                <a:gd name="connsiteX5" fmla="*/ 1609725 w 5057775"/>
                <a:gd name="connsiteY5" fmla="*/ 1514475 h 2543175"/>
                <a:gd name="connsiteX6" fmla="*/ 809625 w 5057775"/>
                <a:gd name="connsiteY6" fmla="*/ 1962150 h 2543175"/>
                <a:gd name="connsiteX7" fmla="*/ 0 w 5057775"/>
                <a:gd name="connsiteY7" fmla="*/ 2543175 h 2543175"/>
                <a:gd name="connsiteX0" fmla="*/ 5057775 w 5057775"/>
                <a:gd name="connsiteY0" fmla="*/ 0 h 2543175"/>
                <a:gd name="connsiteX1" fmla="*/ 4600575 w 5057775"/>
                <a:gd name="connsiteY1" fmla="*/ 180975 h 2543175"/>
                <a:gd name="connsiteX2" fmla="*/ 4029075 w 5057775"/>
                <a:gd name="connsiteY2" fmla="*/ 304800 h 2543175"/>
                <a:gd name="connsiteX3" fmla="*/ 3009900 w 5057775"/>
                <a:gd name="connsiteY3" fmla="*/ 600075 h 2543175"/>
                <a:gd name="connsiteX4" fmla="*/ 2657475 w 5057775"/>
                <a:gd name="connsiteY4" fmla="*/ 857250 h 2543175"/>
                <a:gd name="connsiteX5" fmla="*/ 1609725 w 5057775"/>
                <a:gd name="connsiteY5" fmla="*/ 1514475 h 2543175"/>
                <a:gd name="connsiteX6" fmla="*/ 809625 w 5057775"/>
                <a:gd name="connsiteY6" fmla="*/ 1962150 h 2543175"/>
                <a:gd name="connsiteX7" fmla="*/ 0 w 5057775"/>
                <a:gd name="connsiteY7" fmla="*/ 2543175 h 2543175"/>
                <a:gd name="connsiteX0" fmla="*/ 5057775 w 5057775"/>
                <a:gd name="connsiteY0" fmla="*/ 0 h 2543175"/>
                <a:gd name="connsiteX1" fmla="*/ 4600575 w 5057775"/>
                <a:gd name="connsiteY1" fmla="*/ 180975 h 2543175"/>
                <a:gd name="connsiteX2" fmla="*/ 4029075 w 5057775"/>
                <a:gd name="connsiteY2" fmla="*/ 304800 h 2543175"/>
                <a:gd name="connsiteX3" fmla="*/ 3009900 w 5057775"/>
                <a:gd name="connsiteY3" fmla="*/ 600075 h 2543175"/>
                <a:gd name="connsiteX4" fmla="*/ 2562225 w 5057775"/>
                <a:gd name="connsiteY4" fmla="*/ 990600 h 2543175"/>
                <a:gd name="connsiteX5" fmla="*/ 1609725 w 5057775"/>
                <a:gd name="connsiteY5" fmla="*/ 1514475 h 2543175"/>
                <a:gd name="connsiteX6" fmla="*/ 809625 w 5057775"/>
                <a:gd name="connsiteY6" fmla="*/ 1962150 h 2543175"/>
                <a:gd name="connsiteX7" fmla="*/ 0 w 5057775"/>
                <a:gd name="connsiteY7" fmla="*/ 2543175 h 2543175"/>
                <a:gd name="connsiteX0" fmla="*/ 5057775 w 5057775"/>
                <a:gd name="connsiteY0" fmla="*/ 0 h 2543175"/>
                <a:gd name="connsiteX1" fmla="*/ 4600575 w 5057775"/>
                <a:gd name="connsiteY1" fmla="*/ 180975 h 2543175"/>
                <a:gd name="connsiteX2" fmla="*/ 4029075 w 5057775"/>
                <a:gd name="connsiteY2" fmla="*/ 304800 h 2543175"/>
                <a:gd name="connsiteX3" fmla="*/ 3143250 w 5057775"/>
                <a:gd name="connsiteY3" fmla="*/ 628650 h 2543175"/>
                <a:gd name="connsiteX4" fmla="*/ 2562225 w 5057775"/>
                <a:gd name="connsiteY4" fmla="*/ 990600 h 2543175"/>
                <a:gd name="connsiteX5" fmla="*/ 1609725 w 5057775"/>
                <a:gd name="connsiteY5" fmla="*/ 1514475 h 2543175"/>
                <a:gd name="connsiteX6" fmla="*/ 809625 w 5057775"/>
                <a:gd name="connsiteY6" fmla="*/ 1962150 h 2543175"/>
                <a:gd name="connsiteX7" fmla="*/ 0 w 5057775"/>
                <a:gd name="connsiteY7" fmla="*/ 2543175 h 2543175"/>
                <a:gd name="connsiteX0" fmla="*/ 5086350 w 5086350"/>
                <a:gd name="connsiteY0" fmla="*/ 0 h 2343150"/>
                <a:gd name="connsiteX1" fmla="*/ 4629150 w 5086350"/>
                <a:gd name="connsiteY1" fmla="*/ 180975 h 2343150"/>
                <a:gd name="connsiteX2" fmla="*/ 4057650 w 5086350"/>
                <a:gd name="connsiteY2" fmla="*/ 304800 h 2343150"/>
                <a:gd name="connsiteX3" fmla="*/ 3171825 w 5086350"/>
                <a:gd name="connsiteY3" fmla="*/ 628650 h 2343150"/>
                <a:gd name="connsiteX4" fmla="*/ 2590800 w 5086350"/>
                <a:gd name="connsiteY4" fmla="*/ 990600 h 2343150"/>
                <a:gd name="connsiteX5" fmla="*/ 1638300 w 5086350"/>
                <a:gd name="connsiteY5" fmla="*/ 1514475 h 2343150"/>
                <a:gd name="connsiteX6" fmla="*/ 838200 w 5086350"/>
                <a:gd name="connsiteY6" fmla="*/ 1962150 h 2343150"/>
                <a:gd name="connsiteX7" fmla="*/ 0 w 5086350"/>
                <a:gd name="connsiteY7" fmla="*/ 2343150 h 2343150"/>
                <a:gd name="connsiteX0" fmla="*/ 5086350 w 5086350"/>
                <a:gd name="connsiteY0" fmla="*/ 0 h 2343150"/>
                <a:gd name="connsiteX1" fmla="*/ 4629150 w 5086350"/>
                <a:gd name="connsiteY1" fmla="*/ 180975 h 2343150"/>
                <a:gd name="connsiteX2" fmla="*/ 4057650 w 5086350"/>
                <a:gd name="connsiteY2" fmla="*/ 304800 h 2343150"/>
                <a:gd name="connsiteX3" fmla="*/ 3171825 w 5086350"/>
                <a:gd name="connsiteY3" fmla="*/ 628650 h 2343150"/>
                <a:gd name="connsiteX4" fmla="*/ 2590800 w 5086350"/>
                <a:gd name="connsiteY4" fmla="*/ 990600 h 2343150"/>
                <a:gd name="connsiteX5" fmla="*/ 1638300 w 5086350"/>
                <a:gd name="connsiteY5" fmla="*/ 1514475 h 2343150"/>
                <a:gd name="connsiteX6" fmla="*/ 838200 w 5086350"/>
                <a:gd name="connsiteY6" fmla="*/ 1962150 h 2343150"/>
                <a:gd name="connsiteX7" fmla="*/ 0 w 5086350"/>
                <a:gd name="connsiteY7" fmla="*/ 2343150 h 2343150"/>
                <a:gd name="connsiteX0" fmla="*/ 5086350 w 5086350"/>
                <a:gd name="connsiteY0" fmla="*/ 0 h 2343150"/>
                <a:gd name="connsiteX1" fmla="*/ 4629150 w 5086350"/>
                <a:gd name="connsiteY1" fmla="*/ 180975 h 2343150"/>
                <a:gd name="connsiteX2" fmla="*/ 4057650 w 5086350"/>
                <a:gd name="connsiteY2" fmla="*/ 304800 h 2343150"/>
                <a:gd name="connsiteX3" fmla="*/ 3171825 w 5086350"/>
                <a:gd name="connsiteY3" fmla="*/ 628650 h 2343150"/>
                <a:gd name="connsiteX4" fmla="*/ 2590800 w 5086350"/>
                <a:gd name="connsiteY4" fmla="*/ 990600 h 2343150"/>
                <a:gd name="connsiteX5" fmla="*/ 1638300 w 5086350"/>
                <a:gd name="connsiteY5" fmla="*/ 1514475 h 2343150"/>
                <a:gd name="connsiteX6" fmla="*/ 838200 w 5086350"/>
                <a:gd name="connsiteY6" fmla="*/ 1962150 h 2343150"/>
                <a:gd name="connsiteX7" fmla="*/ 0 w 5086350"/>
                <a:gd name="connsiteY7" fmla="*/ 2343150 h 2343150"/>
                <a:gd name="connsiteX0" fmla="*/ 5086350 w 5086350"/>
                <a:gd name="connsiteY0" fmla="*/ 0 h 2371725"/>
                <a:gd name="connsiteX1" fmla="*/ 4629150 w 5086350"/>
                <a:gd name="connsiteY1" fmla="*/ 180975 h 2371725"/>
                <a:gd name="connsiteX2" fmla="*/ 4057650 w 5086350"/>
                <a:gd name="connsiteY2" fmla="*/ 304800 h 2371725"/>
                <a:gd name="connsiteX3" fmla="*/ 3171825 w 5086350"/>
                <a:gd name="connsiteY3" fmla="*/ 628650 h 2371725"/>
                <a:gd name="connsiteX4" fmla="*/ 2590800 w 5086350"/>
                <a:gd name="connsiteY4" fmla="*/ 990600 h 2371725"/>
                <a:gd name="connsiteX5" fmla="*/ 1638300 w 5086350"/>
                <a:gd name="connsiteY5" fmla="*/ 1514475 h 2371725"/>
                <a:gd name="connsiteX6" fmla="*/ 838200 w 5086350"/>
                <a:gd name="connsiteY6" fmla="*/ 1962150 h 2371725"/>
                <a:gd name="connsiteX7" fmla="*/ 0 w 5086350"/>
                <a:gd name="connsiteY7" fmla="*/ 2371725 h 2371725"/>
                <a:gd name="connsiteX0" fmla="*/ 5086350 w 5086350"/>
                <a:gd name="connsiteY0" fmla="*/ 0 h 2371725"/>
                <a:gd name="connsiteX1" fmla="*/ 4629150 w 5086350"/>
                <a:gd name="connsiteY1" fmla="*/ 180975 h 2371725"/>
                <a:gd name="connsiteX2" fmla="*/ 4057650 w 5086350"/>
                <a:gd name="connsiteY2" fmla="*/ 304800 h 2371725"/>
                <a:gd name="connsiteX3" fmla="*/ 3171825 w 5086350"/>
                <a:gd name="connsiteY3" fmla="*/ 628650 h 2371725"/>
                <a:gd name="connsiteX4" fmla="*/ 2695575 w 5086350"/>
                <a:gd name="connsiteY4" fmla="*/ 1057275 h 2371725"/>
                <a:gd name="connsiteX5" fmla="*/ 1638300 w 5086350"/>
                <a:gd name="connsiteY5" fmla="*/ 1514475 h 2371725"/>
                <a:gd name="connsiteX6" fmla="*/ 838200 w 5086350"/>
                <a:gd name="connsiteY6" fmla="*/ 1962150 h 2371725"/>
                <a:gd name="connsiteX7" fmla="*/ 0 w 5086350"/>
                <a:gd name="connsiteY7" fmla="*/ 2371725 h 2371725"/>
                <a:gd name="connsiteX0" fmla="*/ 5086350 w 5086350"/>
                <a:gd name="connsiteY0" fmla="*/ 0 h 2371725"/>
                <a:gd name="connsiteX1" fmla="*/ 4629150 w 5086350"/>
                <a:gd name="connsiteY1" fmla="*/ 180975 h 2371725"/>
                <a:gd name="connsiteX2" fmla="*/ 4057650 w 5086350"/>
                <a:gd name="connsiteY2" fmla="*/ 304800 h 2371725"/>
                <a:gd name="connsiteX3" fmla="*/ 3267075 w 5086350"/>
                <a:gd name="connsiteY3" fmla="*/ 704850 h 2371725"/>
                <a:gd name="connsiteX4" fmla="*/ 2695575 w 5086350"/>
                <a:gd name="connsiteY4" fmla="*/ 1057275 h 2371725"/>
                <a:gd name="connsiteX5" fmla="*/ 1638300 w 5086350"/>
                <a:gd name="connsiteY5" fmla="*/ 1514475 h 2371725"/>
                <a:gd name="connsiteX6" fmla="*/ 838200 w 5086350"/>
                <a:gd name="connsiteY6" fmla="*/ 1962150 h 2371725"/>
                <a:gd name="connsiteX7" fmla="*/ 0 w 5086350"/>
                <a:gd name="connsiteY7" fmla="*/ 2371725 h 2371725"/>
                <a:gd name="connsiteX0" fmla="*/ 5086350 w 5086350"/>
                <a:gd name="connsiteY0" fmla="*/ 0 h 2371725"/>
                <a:gd name="connsiteX1" fmla="*/ 4629150 w 5086350"/>
                <a:gd name="connsiteY1" fmla="*/ 180975 h 2371725"/>
                <a:gd name="connsiteX2" fmla="*/ 4057650 w 5086350"/>
                <a:gd name="connsiteY2" fmla="*/ 304800 h 2371725"/>
                <a:gd name="connsiteX3" fmla="*/ 3267075 w 5086350"/>
                <a:gd name="connsiteY3" fmla="*/ 704850 h 2371725"/>
                <a:gd name="connsiteX4" fmla="*/ 2638425 w 5086350"/>
                <a:gd name="connsiteY4" fmla="*/ 1057275 h 2371725"/>
                <a:gd name="connsiteX5" fmla="*/ 1638300 w 5086350"/>
                <a:gd name="connsiteY5" fmla="*/ 1514475 h 2371725"/>
                <a:gd name="connsiteX6" fmla="*/ 838200 w 5086350"/>
                <a:gd name="connsiteY6" fmla="*/ 1962150 h 2371725"/>
                <a:gd name="connsiteX7" fmla="*/ 0 w 5086350"/>
                <a:gd name="connsiteY7" fmla="*/ 2371725 h 2371725"/>
                <a:gd name="connsiteX0" fmla="*/ 5086350 w 5086350"/>
                <a:gd name="connsiteY0" fmla="*/ 0 h 2371725"/>
                <a:gd name="connsiteX1" fmla="*/ 4629150 w 5086350"/>
                <a:gd name="connsiteY1" fmla="*/ 180975 h 2371725"/>
                <a:gd name="connsiteX2" fmla="*/ 4057650 w 5086350"/>
                <a:gd name="connsiteY2" fmla="*/ 304800 h 2371725"/>
                <a:gd name="connsiteX3" fmla="*/ 3190875 w 5086350"/>
                <a:gd name="connsiteY3" fmla="*/ 704850 h 2371725"/>
                <a:gd name="connsiteX4" fmla="*/ 2638425 w 5086350"/>
                <a:gd name="connsiteY4" fmla="*/ 1057275 h 2371725"/>
                <a:gd name="connsiteX5" fmla="*/ 1638300 w 5086350"/>
                <a:gd name="connsiteY5" fmla="*/ 1514475 h 2371725"/>
                <a:gd name="connsiteX6" fmla="*/ 838200 w 5086350"/>
                <a:gd name="connsiteY6" fmla="*/ 1962150 h 2371725"/>
                <a:gd name="connsiteX7" fmla="*/ 0 w 5086350"/>
                <a:gd name="connsiteY7" fmla="*/ 2371725 h 2371725"/>
                <a:gd name="connsiteX0" fmla="*/ 5086350 w 5086350"/>
                <a:gd name="connsiteY0" fmla="*/ 0 h 2371725"/>
                <a:gd name="connsiteX1" fmla="*/ 4629150 w 5086350"/>
                <a:gd name="connsiteY1" fmla="*/ 180975 h 2371725"/>
                <a:gd name="connsiteX2" fmla="*/ 3876675 w 5086350"/>
                <a:gd name="connsiteY2" fmla="*/ 352425 h 2371725"/>
                <a:gd name="connsiteX3" fmla="*/ 3190875 w 5086350"/>
                <a:gd name="connsiteY3" fmla="*/ 704850 h 2371725"/>
                <a:gd name="connsiteX4" fmla="*/ 2638425 w 5086350"/>
                <a:gd name="connsiteY4" fmla="*/ 1057275 h 2371725"/>
                <a:gd name="connsiteX5" fmla="*/ 1638300 w 5086350"/>
                <a:gd name="connsiteY5" fmla="*/ 1514475 h 2371725"/>
                <a:gd name="connsiteX6" fmla="*/ 838200 w 5086350"/>
                <a:gd name="connsiteY6" fmla="*/ 1962150 h 2371725"/>
                <a:gd name="connsiteX7" fmla="*/ 0 w 5086350"/>
                <a:gd name="connsiteY7" fmla="*/ 2371725 h 2371725"/>
                <a:gd name="connsiteX0" fmla="*/ 5086350 w 5086350"/>
                <a:gd name="connsiteY0" fmla="*/ 0 h 2371725"/>
                <a:gd name="connsiteX1" fmla="*/ 4562475 w 5086350"/>
                <a:gd name="connsiteY1" fmla="*/ 228600 h 2371725"/>
                <a:gd name="connsiteX2" fmla="*/ 3876675 w 5086350"/>
                <a:gd name="connsiteY2" fmla="*/ 352425 h 2371725"/>
                <a:gd name="connsiteX3" fmla="*/ 3190875 w 5086350"/>
                <a:gd name="connsiteY3" fmla="*/ 704850 h 2371725"/>
                <a:gd name="connsiteX4" fmla="*/ 2638425 w 5086350"/>
                <a:gd name="connsiteY4" fmla="*/ 1057275 h 2371725"/>
                <a:gd name="connsiteX5" fmla="*/ 1638300 w 5086350"/>
                <a:gd name="connsiteY5" fmla="*/ 1514475 h 2371725"/>
                <a:gd name="connsiteX6" fmla="*/ 838200 w 5086350"/>
                <a:gd name="connsiteY6" fmla="*/ 1962150 h 2371725"/>
                <a:gd name="connsiteX7" fmla="*/ 0 w 5086350"/>
                <a:gd name="connsiteY7" fmla="*/ 2371725 h 2371725"/>
                <a:gd name="connsiteX0" fmla="*/ 5267325 w 5267325"/>
                <a:gd name="connsiteY0" fmla="*/ 0 h 2362200"/>
                <a:gd name="connsiteX1" fmla="*/ 4562475 w 5267325"/>
                <a:gd name="connsiteY1" fmla="*/ 219075 h 2362200"/>
                <a:gd name="connsiteX2" fmla="*/ 3876675 w 5267325"/>
                <a:gd name="connsiteY2" fmla="*/ 342900 h 2362200"/>
                <a:gd name="connsiteX3" fmla="*/ 3190875 w 5267325"/>
                <a:gd name="connsiteY3" fmla="*/ 695325 h 2362200"/>
                <a:gd name="connsiteX4" fmla="*/ 2638425 w 5267325"/>
                <a:gd name="connsiteY4" fmla="*/ 1047750 h 2362200"/>
                <a:gd name="connsiteX5" fmla="*/ 1638300 w 5267325"/>
                <a:gd name="connsiteY5" fmla="*/ 1504950 h 2362200"/>
                <a:gd name="connsiteX6" fmla="*/ 838200 w 5267325"/>
                <a:gd name="connsiteY6" fmla="*/ 1952625 h 2362200"/>
                <a:gd name="connsiteX7" fmla="*/ 0 w 5267325"/>
                <a:gd name="connsiteY7" fmla="*/ 2362200 h 2362200"/>
                <a:gd name="connsiteX0" fmla="*/ 5267325 w 5267325"/>
                <a:gd name="connsiteY0" fmla="*/ 0 h 2362200"/>
                <a:gd name="connsiteX1" fmla="*/ 4562475 w 5267325"/>
                <a:gd name="connsiteY1" fmla="*/ 219075 h 2362200"/>
                <a:gd name="connsiteX2" fmla="*/ 3876675 w 5267325"/>
                <a:gd name="connsiteY2" fmla="*/ 342900 h 2362200"/>
                <a:gd name="connsiteX3" fmla="*/ 3190875 w 5267325"/>
                <a:gd name="connsiteY3" fmla="*/ 695325 h 2362200"/>
                <a:gd name="connsiteX4" fmla="*/ 2638425 w 5267325"/>
                <a:gd name="connsiteY4" fmla="*/ 1047750 h 2362200"/>
                <a:gd name="connsiteX5" fmla="*/ 1638300 w 5267325"/>
                <a:gd name="connsiteY5" fmla="*/ 1504950 h 2362200"/>
                <a:gd name="connsiteX6" fmla="*/ 838200 w 5267325"/>
                <a:gd name="connsiteY6" fmla="*/ 1952625 h 2362200"/>
                <a:gd name="connsiteX7" fmla="*/ 0 w 5267325"/>
                <a:gd name="connsiteY7" fmla="*/ 236220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7325" h="2362200">
                  <a:moveTo>
                    <a:pt x="5267325" y="0"/>
                  </a:moveTo>
                  <a:cubicBezTo>
                    <a:pt x="5076825" y="46037"/>
                    <a:pt x="4794250" y="161925"/>
                    <a:pt x="4562475" y="219075"/>
                  </a:cubicBezTo>
                  <a:cubicBezTo>
                    <a:pt x="4330700" y="276225"/>
                    <a:pt x="4105275" y="263525"/>
                    <a:pt x="3876675" y="342900"/>
                  </a:cubicBezTo>
                  <a:cubicBezTo>
                    <a:pt x="3648075" y="422275"/>
                    <a:pt x="3397250" y="577850"/>
                    <a:pt x="3190875" y="695325"/>
                  </a:cubicBezTo>
                  <a:cubicBezTo>
                    <a:pt x="2984500" y="812800"/>
                    <a:pt x="2897188" y="912812"/>
                    <a:pt x="2638425" y="1047750"/>
                  </a:cubicBezTo>
                  <a:cubicBezTo>
                    <a:pt x="2379662" y="1182688"/>
                    <a:pt x="1938337" y="1354138"/>
                    <a:pt x="1638300" y="1504950"/>
                  </a:cubicBezTo>
                  <a:cubicBezTo>
                    <a:pt x="1338263" y="1655762"/>
                    <a:pt x="1111250" y="1809750"/>
                    <a:pt x="838200" y="1952625"/>
                  </a:cubicBezTo>
                  <a:cubicBezTo>
                    <a:pt x="565150" y="2095500"/>
                    <a:pt x="375444" y="2205037"/>
                    <a:pt x="0" y="2362200"/>
                  </a:cubicBezTo>
                </a:path>
              </a:pathLst>
            </a:custGeom>
            <a:noFill/>
            <a:ln w="34925">
              <a:solidFill>
                <a:srgbClr val="E1078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5" name="Immagine 4">
            <a:extLst>
              <a:ext uri="{FF2B5EF4-FFF2-40B4-BE49-F238E27FC236}">
                <a16:creationId xmlns:a16="http://schemas.microsoft.com/office/drawing/2014/main" id="{C9CDF106-8C77-4646-9FA3-1C4425AB3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43325" y="2852208"/>
            <a:ext cx="5293518" cy="3034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878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05EDEEA-03BC-A240-ABFE-6739D50E1053}"/>
              </a:ext>
            </a:extLst>
          </p:cNvPr>
          <p:cNvSpPr>
            <a:spLocks noChangeArrowheads="1"/>
          </p:cNvSpPr>
          <p:nvPr/>
        </p:nvSpPr>
        <p:spPr bwMode="auto">
          <a:xfrm>
            <a:off x="1257300" y="1257300"/>
            <a:ext cx="6858000" cy="495300"/>
          </a:xfrm>
          <a:prstGeom prst="rect">
            <a:avLst/>
          </a:prstGeom>
          <a:noFill/>
          <a:ln>
            <a:noFill/>
          </a:ln>
          <a:effectLst/>
        </p:spPr>
        <p:txBody>
          <a:bodyPr anchor="ctr"/>
          <a:lstStyle/>
          <a:p>
            <a:pPr algn="ctr" eaLnBrk="1" hangingPunct="1">
              <a:defRPr/>
            </a:pPr>
            <a:r>
              <a:rPr lang="it-IT" sz="2100" b="1" dirty="0">
                <a:solidFill>
                  <a:srgbClr val="FF0000"/>
                </a:solidFill>
                <a:effectLst>
                  <a:outerShdw blurRad="38100" dist="38100" dir="2700000" algn="tl">
                    <a:srgbClr val="DDDDDD"/>
                  </a:outerShdw>
                </a:effectLst>
                <a:ea typeface="ＭＳ Ｐゴシック" charset="0"/>
                <a:cs typeface="Arial"/>
              </a:rPr>
              <a:t>Faglia attiva e tettonica attiva</a:t>
            </a:r>
            <a:endParaRPr lang="it-IT" sz="2100" i="1" dirty="0">
              <a:solidFill>
                <a:srgbClr val="FFFF00"/>
              </a:solidFill>
              <a:effectLst>
                <a:outerShdw blurRad="38100" dist="38100" dir="2700000" algn="tl">
                  <a:srgbClr val="DDDDDD"/>
                </a:outerShdw>
              </a:effectLst>
              <a:ea typeface="ＭＳ Ｐゴシック" charset="0"/>
              <a:cs typeface="Arial"/>
            </a:endParaRPr>
          </a:p>
        </p:txBody>
      </p:sp>
      <p:sp>
        <p:nvSpPr>
          <p:cNvPr id="3" name="Rectangle 3">
            <a:extLst>
              <a:ext uri="{FF2B5EF4-FFF2-40B4-BE49-F238E27FC236}">
                <a16:creationId xmlns:a16="http://schemas.microsoft.com/office/drawing/2014/main" id="{BE4E3E8C-F022-D84C-B432-80E6121125B0}"/>
              </a:ext>
            </a:extLst>
          </p:cNvPr>
          <p:cNvSpPr>
            <a:spLocks noChangeArrowheads="1"/>
          </p:cNvSpPr>
          <p:nvPr/>
        </p:nvSpPr>
        <p:spPr bwMode="auto">
          <a:xfrm>
            <a:off x="1358504" y="1847850"/>
            <a:ext cx="6668690" cy="598885"/>
          </a:xfrm>
          <a:prstGeom prst="rect">
            <a:avLst/>
          </a:prstGeom>
          <a:noFill/>
          <a:ln>
            <a:noFill/>
          </a:ln>
          <a:effectLst/>
        </p:spPr>
        <p:txBody>
          <a:bodyPr anchor="ctr"/>
          <a:lstStyle/>
          <a:p>
            <a:pPr algn="ctr" eaLnBrk="1" hangingPunct="1">
              <a:defRPr/>
            </a:pPr>
            <a:r>
              <a:rPr lang="it-IT" sz="2100" b="1" dirty="0">
                <a:effectLst>
                  <a:outerShdw blurRad="38100" dist="38100" dir="2700000" algn="tl">
                    <a:srgbClr val="DDDDDD"/>
                  </a:outerShdw>
                </a:effectLst>
                <a:ea typeface="ＭＳ Ｐゴシック" charset="0"/>
                <a:cs typeface="Arial"/>
              </a:rPr>
              <a:t>Una faglia attiva si inserisce nel quadro generale della locale tettonica attiva</a:t>
            </a:r>
            <a:endParaRPr lang="it-IT" sz="2100" i="1" dirty="0">
              <a:effectLst>
                <a:outerShdw blurRad="38100" dist="38100" dir="2700000" algn="tl">
                  <a:srgbClr val="DDDDDD"/>
                </a:outerShdw>
              </a:effectLst>
              <a:ea typeface="ＭＳ Ｐゴシック" charset="0"/>
              <a:cs typeface="Arial"/>
            </a:endParaRPr>
          </a:p>
        </p:txBody>
      </p:sp>
      <p:sp>
        <p:nvSpPr>
          <p:cNvPr id="4" name="Rectangle 3">
            <a:extLst>
              <a:ext uri="{FF2B5EF4-FFF2-40B4-BE49-F238E27FC236}">
                <a16:creationId xmlns:a16="http://schemas.microsoft.com/office/drawing/2014/main" id="{427147B7-8FC8-2840-A252-F594101ACF97}"/>
              </a:ext>
            </a:extLst>
          </p:cNvPr>
          <p:cNvSpPr>
            <a:spLocks noChangeArrowheads="1"/>
          </p:cNvSpPr>
          <p:nvPr/>
        </p:nvSpPr>
        <p:spPr bwMode="auto">
          <a:xfrm>
            <a:off x="1360885" y="2903935"/>
            <a:ext cx="6668690" cy="2216944"/>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2100" b="1" dirty="0">
                <a:solidFill>
                  <a:srgbClr val="FF0000"/>
                </a:solidFill>
                <a:latin typeface="+mn-lt"/>
                <a:cs typeface="Arial" panose="020B0604020202020204" pitchFamily="34" charset="0"/>
              </a:rPr>
              <a:t>Per tettonica attiva possiamo intendere:</a:t>
            </a:r>
          </a:p>
          <a:p>
            <a:pPr algn="ctr" eaLnBrk="1" hangingPunct="1">
              <a:defRPr/>
            </a:pPr>
            <a:endParaRPr lang="it-IT" altLang="it-IT" sz="2100" b="1" dirty="0">
              <a:latin typeface="+mn-lt"/>
              <a:cs typeface="Arial" panose="020B0604020202020204" pitchFamily="34" charset="0"/>
            </a:endParaRPr>
          </a:p>
          <a:p>
            <a:pPr algn="ctr" eaLnBrk="1" hangingPunct="1">
              <a:defRPr/>
            </a:pPr>
            <a:r>
              <a:rPr lang="it-IT" altLang="it-IT" sz="2100" i="1" dirty="0">
                <a:latin typeface="+mn-lt"/>
                <a:cs typeface="Arial" panose="020B0604020202020204" pitchFamily="34" charset="0"/>
              </a:rPr>
              <a:t>effetto – in termini di deformazione – dell'attuale regime di sforzi che interessa la crosta terrestre; ad esso sono riferibili i movimenti tettonici attesi in un intervallo temporale futuro di interesse per la società.</a:t>
            </a:r>
            <a:r>
              <a:rPr lang="it-IT" altLang="it-IT" sz="2100" dirty="0">
                <a:latin typeface="+mn-lt"/>
                <a:cs typeface="Arial" panose="020B0604020202020204" pitchFamily="34" charset="0"/>
              </a:rPr>
              <a:t> </a:t>
            </a:r>
            <a:endParaRPr lang="it-IT" altLang="it-IT" sz="2100" b="1" dirty="0">
              <a:latin typeface="+mn-lt"/>
              <a:cs typeface="Arial" panose="020B0604020202020204" pitchFamily="34" charset="0"/>
            </a:endParaRPr>
          </a:p>
          <a:p>
            <a:pPr algn="ctr" eaLnBrk="1" hangingPunct="1">
              <a:defRPr/>
            </a:pPr>
            <a:endParaRPr lang="it-IT" altLang="it-IT" sz="2100" i="1" dirty="0">
              <a:latin typeface="+mn-lt"/>
              <a:cs typeface="Arial" panose="020B0604020202020204" pitchFamily="34" charset="0"/>
            </a:endParaRPr>
          </a:p>
        </p:txBody>
      </p:sp>
    </p:spTree>
    <p:extLst>
      <p:ext uri="{BB962C8B-B14F-4D97-AF65-F5344CB8AC3E}">
        <p14:creationId xmlns:p14="http://schemas.microsoft.com/office/powerpoint/2010/main" val="4165841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67E3639-05DE-42A5-BB1B-3D574C92F1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332655"/>
            <a:ext cx="4668503" cy="6436097"/>
          </a:xfrm>
          <a:prstGeom prst="rect">
            <a:avLst/>
          </a:prstGeom>
        </p:spPr>
      </p:pic>
      <p:pic>
        <p:nvPicPr>
          <p:cNvPr id="2" name="Immagine 1">
            <a:extLst>
              <a:ext uri="{FF2B5EF4-FFF2-40B4-BE49-F238E27FC236}">
                <a16:creationId xmlns:a16="http://schemas.microsoft.com/office/drawing/2014/main" id="{6A8B3CBB-B95F-4A8C-B19F-D13815C60037}"/>
              </a:ext>
            </a:extLst>
          </p:cNvPr>
          <p:cNvPicPr>
            <a:picLocks noChangeAspect="1"/>
          </p:cNvPicPr>
          <p:nvPr/>
        </p:nvPicPr>
        <p:blipFill rotWithShape="1">
          <a:blip r:embed="rId3">
            <a:extLst>
              <a:ext uri="{28A0092B-C50C-407E-A947-70E740481C1C}">
                <a14:useLocalDpi xmlns:a14="http://schemas.microsoft.com/office/drawing/2010/main" val="0"/>
              </a:ext>
            </a:extLst>
          </a:blip>
          <a:srcRect t="27551" r="49140" b="8662"/>
          <a:stretch/>
        </p:blipFill>
        <p:spPr>
          <a:xfrm>
            <a:off x="78883" y="-11535"/>
            <a:ext cx="3219488" cy="3735734"/>
          </a:xfrm>
          <a:prstGeom prst="rect">
            <a:avLst/>
          </a:prstGeom>
        </p:spPr>
      </p:pic>
      <p:pic>
        <p:nvPicPr>
          <p:cNvPr id="4" name="Immagine 3">
            <a:extLst>
              <a:ext uri="{FF2B5EF4-FFF2-40B4-BE49-F238E27FC236}">
                <a16:creationId xmlns:a16="http://schemas.microsoft.com/office/drawing/2014/main" id="{7A39414C-0DF7-418A-B98C-9CE4E23CAC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3083" y="-17778"/>
            <a:ext cx="2809115" cy="3745487"/>
          </a:xfrm>
          <a:prstGeom prst="rect">
            <a:avLst/>
          </a:prstGeom>
        </p:spPr>
      </p:pic>
      <p:pic>
        <p:nvPicPr>
          <p:cNvPr id="6" name="Immagine 5">
            <a:extLst>
              <a:ext uri="{FF2B5EF4-FFF2-40B4-BE49-F238E27FC236}">
                <a16:creationId xmlns:a16="http://schemas.microsoft.com/office/drawing/2014/main" id="{6CCDEBF2-FE55-4985-BA9F-37502E46C5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520" y="-27384"/>
            <a:ext cx="2816319" cy="3755092"/>
          </a:xfrm>
          <a:prstGeom prst="rect">
            <a:avLst/>
          </a:prstGeom>
        </p:spPr>
      </p:pic>
      <p:sp>
        <p:nvSpPr>
          <p:cNvPr id="7" name="CasellaDiTesto 6">
            <a:extLst>
              <a:ext uri="{FF2B5EF4-FFF2-40B4-BE49-F238E27FC236}">
                <a16:creationId xmlns:a16="http://schemas.microsoft.com/office/drawing/2014/main" id="{86C05A11-3F3A-4ED0-8F91-64CC97BF0CC3}"/>
              </a:ext>
            </a:extLst>
          </p:cNvPr>
          <p:cNvSpPr txBox="1"/>
          <p:nvPr/>
        </p:nvSpPr>
        <p:spPr>
          <a:xfrm>
            <a:off x="0" y="3876288"/>
            <a:ext cx="5076056" cy="2793072"/>
          </a:xfrm>
          <a:prstGeom prst="rect">
            <a:avLst/>
          </a:prstGeom>
          <a:solidFill>
            <a:schemeClr val="bg1"/>
          </a:solidFill>
        </p:spPr>
        <p:txBody>
          <a:bodyPr wrap="square" rtlCol="0">
            <a:spAutoFit/>
          </a:bodyPr>
          <a:lstStyle/>
          <a:p>
            <a:r>
              <a:rPr lang="it-IT" sz="1350" dirty="0"/>
              <a:t>Deposito argilloso-limoso, bianco-grigio stratificato, in discordanza sul substrato carbonatico (F. Marne a </a:t>
            </a:r>
            <a:r>
              <a:rPr lang="it-IT" sz="1350" dirty="0" err="1"/>
              <a:t>Fucoidi</a:t>
            </a:r>
            <a:r>
              <a:rPr lang="it-IT" sz="1350" dirty="0"/>
              <a:t>, Cretaceo).</a:t>
            </a:r>
          </a:p>
          <a:p>
            <a:r>
              <a:rPr lang="it-IT" sz="1350" b="1" dirty="0"/>
              <a:t>Contiene </a:t>
            </a:r>
            <a:r>
              <a:rPr lang="it-IT" sz="1350" b="1" dirty="0" err="1"/>
              <a:t>nannofossili</a:t>
            </a:r>
            <a:r>
              <a:rPr lang="it-IT" sz="1350" b="1" dirty="0"/>
              <a:t> calcarei marini</a:t>
            </a:r>
            <a:r>
              <a:rPr lang="it-IT" sz="1350" dirty="0"/>
              <a:t>. In particolare, oltre a marker serravalliani, è stato individuato anche </a:t>
            </a:r>
            <a:r>
              <a:rPr lang="it-IT" sz="1350" b="1" dirty="0" err="1"/>
              <a:t>Discoaster</a:t>
            </a:r>
            <a:r>
              <a:rPr lang="it-IT" sz="1350" b="1" dirty="0"/>
              <a:t> </a:t>
            </a:r>
            <a:r>
              <a:rPr lang="it-IT" sz="1350" b="1" dirty="0" err="1"/>
              <a:t>berggrenii</a:t>
            </a:r>
            <a:r>
              <a:rPr lang="it-IT" sz="1350" dirty="0"/>
              <a:t>, la cui prima occorrenza (</a:t>
            </a:r>
            <a:r>
              <a:rPr lang="it-IT" sz="1350" dirty="0" err="1"/>
              <a:t>Lowest</a:t>
            </a:r>
            <a:r>
              <a:rPr lang="it-IT" sz="1350" dirty="0"/>
              <a:t> </a:t>
            </a:r>
            <a:r>
              <a:rPr lang="it-IT" sz="1350" dirty="0" err="1"/>
              <a:t>Occurrence</a:t>
            </a:r>
            <a:r>
              <a:rPr lang="it-IT" sz="1350" dirty="0"/>
              <a:t>) avviene nel Tortoniano Superiore (</a:t>
            </a:r>
            <a:r>
              <a:rPr lang="it-IT" sz="1350" dirty="0" err="1"/>
              <a:t>calib</a:t>
            </a:r>
            <a:r>
              <a:rPr lang="it-IT" sz="1350" dirty="0"/>
              <a:t>. in Oc. Atlantico a 8.294 Ma e in Oc. Pacifico a 8.52 Ma). </a:t>
            </a:r>
          </a:p>
          <a:p>
            <a:r>
              <a:rPr lang="it-IT" sz="1350" b="1" dirty="0"/>
              <a:t>Non si tratta quindi di un deposito lacustre bensì di un deposito marino relativo a un bacino di </a:t>
            </a:r>
            <a:r>
              <a:rPr lang="it-IT" sz="1350" b="1" dirty="0" err="1"/>
              <a:t>thrust</a:t>
            </a:r>
            <a:r>
              <a:rPr lang="it-IT" sz="1350" b="1" dirty="0"/>
              <a:t>-top </a:t>
            </a:r>
            <a:r>
              <a:rPr lang="it-IT" sz="1350" dirty="0"/>
              <a:t>tempo-equivalente all'</a:t>
            </a:r>
            <a:r>
              <a:rPr lang="it-IT" sz="1350" dirty="0" err="1"/>
              <a:t>avanfossa</a:t>
            </a:r>
            <a:r>
              <a:rPr lang="it-IT" sz="1350" dirty="0"/>
              <a:t> della Valle Latina. Ci sarebbe qualcosa di cronologicamente simile nel Bacino di Camerino, più a nord.</a:t>
            </a:r>
          </a:p>
        </p:txBody>
      </p:sp>
      <p:cxnSp>
        <p:nvCxnSpPr>
          <p:cNvPr id="9" name="Connettore 2 8">
            <a:extLst>
              <a:ext uri="{FF2B5EF4-FFF2-40B4-BE49-F238E27FC236}">
                <a16:creationId xmlns:a16="http://schemas.microsoft.com/office/drawing/2014/main" id="{54FF853E-CA20-457A-995A-76D22D0C099C}"/>
              </a:ext>
            </a:extLst>
          </p:cNvPr>
          <p:cNvCxnSpPr>
            <a:cxnSpLocks/>
          </p:cNvCxnSpPr>
          <p:nvPr/>
        </p:nvCxnSpPr>
        <p:spPr>
          <a:xfrm>
            <a:off x="595993" y="1964222"/>
            <a:ext cx="3927022" cy="734786"/>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7AC09E70-FD2D-4C7B-977B-571CEBCFBD72}"/>
              </a:ext>
            </a:extLst>
          </p:cNvPr>
          <p:cNvSpPr txBox="1"/>
          <p:nvPr/>
        </p:nvSpPr>
        <p:spPr>
          <a:xfrm>
            <a:off x="7976508" y="2135673"/>
            <a:ext cx="987878" cy="1200329"/>
          </a:xfrm>
          <a:prstGeom prst="rect">
            <a:avLst/>
          </a:prstGeom>
          <a:noFill/>
        </p:spPr>
        <p:txBody>
          <a:bodyPr wrap="square" rtlCol="0">
            <a:spAutoFit/>
          </a:bodyPr>
          <a:lstStyle/>
          <a:p>
            <a:r>
              <a:rPr lang="it-IT" b="1" dirty="0">
                <a:solidFill>
                  <a:srgbClr val="FFFF00"/>
                </a:solidFill>
              </a:rPr>
              <a:t>F. Marne a </a:t>
            </a:r>
            <a:r>
              <a:rPr lang="it-IT" b="1" dirty="0" err="1">
                <a:solidFill>
                  <a:srgbClr val="FFFF00"/>
                </a:solidFill>
              </a:rPr>
              <a:t>Fucoidi</a:t>
            </a:r>
            <a:endParaRPr lang="it-IT" b="1" dirty="0">
              <a:solidFill>
                <a:srgbClr val="FFFF00"/>
              </a:solidFill>
            </a:endParaRPr>
          </a:p>
        </p:txBody>
      </p:sp>
      <p:pic>
        <p:nvPicPr>
          <p:cNvPr id="8" name="Immagine 7">
            <a:extLst>
              <a:ext uri="{FF2B5EF4-FFF2-40B4-BE49-F238E27FC236}">
                <a16:creationId xmlns:a16="http://schemas.microsoft.com/office/drawing/2014/main" id="{12574D5B-D57A-4506-9533-3B6E38C44958}"/>
              </a:ext>
            </a:extLst>
          </p:cNvPr>
          <p:cNvPicPr>
            <a:picLocks noChangeAspect="1"/>
          </p:cNvPicPr>
          <p:nvPr/>
        </p:nvPicPr>
        <p:blipFill rotWithShape="1">
          <a:blip r:embed="rId6">
            <a:extLst>
              <a:ext uri="{28A0092B-C50C-407E-A947-70E740481C1C}">
                <a14:useLocalDpi xmlns:a14="http://schemas.microsoft.com/office/drawing/2010/main" val="0"/>
              </a:ext>
            </a:extLst>
          </a:blip>
          <a:srcRect l="3439"/>
          <a:stretch/>
        </p:blipFill>
        <p:spPr>
          <a:xfrm>
            <a:off x="5095285" y="3562039"/>
            <a:ext cx="4066888" cy="3284708"/>
          </a:xfrm>
          <a:prstGeom prst="rect">
            <a:avLst/>
          </a:prstGeom>
        </p:spPr>
      </p:pic>
    </p:spTree>
    <p:extLst>
      <p:ext uri="{BB962C8B-B14F-4D97-AF65-F5344CB8AC3E}">
        <p14:creationId xmlns:p14="http://schemas.microsoft.com/office/powerpoint/2010/main" val="208586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tefano\Documents\Files modificati dopo backup\LAVORO\CONVEGNI\AIQUA INGV\4a_Carta_delle_MOPS_Leonessa_OVEST_2.jpg">
            <a:extLst>
              <a:ext uri="{FF2B5EF4-FFF2-40B4-BE49-F238E27FC236}">
                <a16:creationId xmlns:a16="http://schemas.microsoft.com/office/drawing/2014/main" id="{58FC362A-C143-4518-93A0-53C76E209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105" t="32368" r="18039" b="50000"/>
          <a:stretch>
            <a:fillRect/>
          </a:stretch>
        </p:blipFill>
        <p:spPr bwMode="auto">
          <a:xfrm>
            <a:off x="1" y="857251"/>
            <a:ext cx="7333694" cy="440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62193518-9BA8-4908-A157-DCC45579D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306" y="1069521"/>
            <a:ext cx="6579192" cy="4653644"/>
          </a:xfrm>
          <a:prstGeom prst="rect">
            <a:avLst/>
          </a:prstGeom>
        </p:spPr>
      </p:pic>
      <p:pic>
        <p:nvPicPr>
          <p:cNvPr id="5" name="Immagine 4">
            <a:extLst>
              <a:ext uri="{FF2B5EF4-FFF2-40B4-BE49-F238E27FC236}">
                <a16:creationId xmlns:a16="http://schemas.microsoft.com/office/drawing/2014/main" id="{63786E29-529B-44EA-B0B2-4470C878B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7369" y="1224043"/>
            <a:ext cx="6755566" cy="4776707"/>
          </a:xfrm>
          <a:prstGeom prst="rect">
            <a:avLst/>
          </a:prstGeom>
        </p:spPr>
      </p:pic>
    </p:spTree>
    <p:extLst>
      <p:ext uri="{BB962C8B-B14F-4D97-AF65-F5344CB8AC3E}">
        <p14:creationId xmlns:p14="http://schemas.microsoft.com/office/powerpoint/2010/main" val="147958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02F8627-A7E8-8546-BC5B-81847C09599D}"/>
              </a:ext>
            </a:extLst>
          </p:cNvPr>
          <p:cNvSpPr>
            <a:spLocks noChangeArrowheads="1"/>
          </p:cNvSpPr>
          <p:nvPr/>
        </p:nvSpPr>
        <p:spPr bwMode="auto">
          <a:xfrm>
            <a:off x="-22650" y="188640"/>
            <a:ext cx="9144000" cy="614363"/>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1650" b="1" dirty="0">
                <a:latin typeface="+mn-lt"/>
                <a:cs typeface="Arial" panose="020B0604020202020204" pitchFamily="34" charset="0"/>
              </a:rPr>
              <a:t>Nel complesso, quindi, possiamo osservare la centralità del TEMPO nella discussione relativa al concetto di “attività”.</a:t>
            </a:r>
            <a:endParaRPr lang="it-IT" altLang="it-IT" sz="1650" b="1" dirty="0">
              <a:effectLst>
                <a:outerShdw blurRad="38100" dist="38100" dir="2700000" algn="tl">
                  <a:srgbClr val="000000"/>
                </a:outerShdw>
              </a:effectLst>
              <a:latin typeface="+mn-lt"/>
              <a:cs typeface="Arial" panose="020B0604020202020204" pitchFamily="34" charset="0"/>
            </a:endParaRPr>
          </a:p>
        </p:txBody>
      </p:sp>
      <p:pic>
        <p:nvPicPr>
          <p:cNvPr id="5" name="Immagine 4" descr="Rosciolo.tif"/>
          <p:cNvPicPr>
            <a:picLocks noChangeAspect="1"/>
          </p:cNvPicPr>
          <p:nvPr/>
        </p:nvPicPr>
        <p:blipFill rotWithShape="1">
          <a:blip r:embed="rId2" cstate="print">
            <a:extLst>
              <a:ext uri="{28A0092B-C50C-407E-A947-70E740481C1C}">
                <a14:useLocalDpi xmlns:a14="http://schemas.microsoft.com/office/drawing/2010/main" val="0"/>
              </a:ext>
            </a:extLst>
          </a:blip>
          <a:srcRect b="5586"/>
          <a:stretch/>
        </p:blipFill>
        <p:spPr bwMode="auto">
          <a:xfrm>
            <a:off x="217934" y="1445749"/>
            <a:ext cx="3907631" cy="271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Stefano\Documents\BACKUP DOCUMENTI\LAVORO\CONCA SUBEQUANA-MEDIA VALLE ATERNO\Fotomosaico Trincee Castel d Ieri\Paret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43" t="16612" r="19367"/>
          <a:stretch/>
        </p:blipFill>
        <p:spPr bwMode="auto">
          <a:xfrm>
            <a:off x="4211960" y="1700808"/>
            <a:ext cx="4552015" cy="2161856"/>
          </a:xfrm>
          <a:prstGeom prst="rect">
            <a:avLst/>
          </a:prstGeom>
          <a:noFill/>
          <a:extLst>
            <a:ext uri="{909E8E84-426E-40DD-AFC4-6F175D3DCCD1}">
              <a14:hiddenFill xmlns:a14="http://schemas.microsoft.com/office/drawing/2010/main">
                <a:solidFill>
                  <a:srgbClr val="FFFFFF"/>
                </a:solidFill>
              </a14:hiddenFill>
            </a:ext>
          </a:extLst>
        </p:spPr>
      </p:pic>
      <p:sp>
        <p:nvSpPr>
          <p:cNvPr id="7" name="Figura a mano libera 6"/>
          <p:cNvSpPr/>
          <p:nvPr/>
        </p:nvSpPr>
        <p:spPr>
          <a:xfrm>
            <a:off x="1476070" y="1761512"/>
            <a:ext cx="870045" cy="2405418"/>
          </a:xfrm>
          <a:custGeom>
            <a:avLst/>
            <a:gdLst>
              <a:gd name="connsiteX0" fmla="*/ 1160060 w 1160060"/>
              <a:gd name="connsiteY0" fmla="*/ 0 h 3207224"/>
              <a:gd name="connsiteX1" fmla="*/ 1119117 w 1160060"/>
              <a:gd name="connsiteY1" fmla="*/ 600502 h 3207224"/>
              <a:gd name="connsiteX2" fmla="*/ 982639 w 1160060"/>
              <a:gd name="connsiteY2" fmla="*/ 1323833 h 3207224"/>
              <a:gd name="connsiteX3" fmla="*/ 832514 w 1160060"/>
              <a:gd name="connsiteY3" fmla="*/ 1951630 h 3207224"/>
              <a:gd name="connsiteX4" fmla="*/ 382138 w 1160060"/>
              <a:gd name="connsiteY4" fmla="*/ 2593075 h 3207224"/>
              <a:gd name="connsiteX5" fmla="*/ 0 w 1160060"/>
              <a:gd name="connsiteY5" fmla="*/ 3207224 h 320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060" h="3207224">
                <a:moveTo>
                  <a:pt x="1160060" y="0"/>
                </a:moveTo>
                <a:cubicBezTo>
                  <a:pt x="1154373" y="189931"/>
                  <a:pt x="1148687" y="379863"/>
                  <a:pt x="1119117" y="600502"/>
                </a:cubicBezTo>
                <a:cubicBezTo>
                  <a:pt x="1089547" y="821141"/>
                  <a:pt x="1030406" y="1098645"/>
                  <a:pt x="982639" y="1323833"/>
                </a:cubicBezTo>
                <a:cubicBezTo>
                  <a:pt x="934872" y="1549021"/>
                  <a:pt x="932597" y="1740090"/>
                  <a:pt x="832514" y="1951630"/>
                </a:cubicBezTo>
                <a:cubicBezTo>
                  <a:pt x="732431" y="2163170"/>
                  <a:pt x="520890" y="2383809"/>
                  <a:pt x="382138" y="2593075"/>
                </a:cubicBezTo>
                <a:cubicBezTo>
                  <a:pt x="243386" y="2802341"/>
                  <a:pt x="121693" y="3004782"/>
                  <a:pt x="0" y="320722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angle 7"/>
          <p:cNvSpPr>
            <a:spLocks noChangeArrowheads="1"/>
          </p:cNvSpPr>
          <p:nvPr/>
        </p:nvSpPr>
        <p:spPr bwMode="auto">
          <a:xfrm>
            <a:off x="94231" y="3186284"/>
            <a:ext cx="4041443" cy="5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eaLnBrk="1" hangingPunct="1">
              <a:spcBef>
                <a:spcPct val="20000"/>
              </a:spcBef>
              <a:buSzPct val="95000"/>
            </a:pPr>
            <a:r>
              <a:rPr lang="it-IT" altLang="it-IT" sz="2100" b="1" dirty="0">
                <a:latin typeface="+mn-lt"/>
                <a:cs typeface="Arial" pitchFamily="34" charset="0"/>
              </a:rPr>
              <a:t>Calcari mesozoici</a:t>
            </a:r>
          </a:p>
        </p:txBody>
      </p:sp>
      <p:sp>
        <p:nvSpPr>
          <p:cNvPr id="9" name="Figura a mano libera 8"/>
          <p:cNvSpPr/>
          <p:nvPr/>
        </p:nvSpPr>
        <p:spPr>
          <a:xfrm>
            <a:off x="4546816" y="1743601"/>
            <a:ext cx="1985750" cy="1883391"/>
          </a:xfrm>
          <a:custGeom>
            <a:avLst/>
            <a:gdLst>
              <a:gd name="connsiteX0" fmla="*/ 0 w 2647666"/>
              <a:gd name="connsiteY0" fmla="*/ 0 h 2511188"/>
              <a:gd name="connsiteX1" fmla="*/ 464024 w 2647666"/>
              <a:gd name="connsiteY1" fmla="*/ 545910 h 2511188"/>
              <a:gd name="connsiteX2" fmla="*/ 1310185 w 2647666"/>
              <a:gd name="connsiteY2" fmla="*/ 1378424 h 2511188"/>
              <a:gd name="connsiteX3" fmla="*/ 2647666 w 2647666"/>
              <a:gd name="connsiteY3" fmla="*/ 2511188 h 2511188"/>
            </a:gdLst>
            <a:ahLst/>
            <a:cxnLst>
              <a:cxn ang="0">
                <a:pos x="connsiteX0" y="connsiteY0"/>
              </a:cxn>
              <a:cxn ang="0">
                <a:pos x="connsiteX1" y="connsiteY1"/>
              </a:cxn>
              <a:cxn ang="0">
                <a:pos x="connsiteX2" y="connsiteY2"/>
              </a:cxn>
              <a:cxn ang="0">
                <a:pos x="connsiteX3" y="connsiteY3"/>
              </a:cxn>
            </a:cxnLst>
            <a:rect l="l" t="t" r="r" b="b"/>
            <a:pathLst>
              <a:path w="2647666" h="2511188">
                <a:moveTo>
                  <a:pt x="0" y="0"/>
                </a:moveTo>
                <a:cubicBezTo>
                  <a:pt x="122830" y="158086"/>
                  <a:pt x="245660" y="316173"/>
                  <a:pt x="464024" y="545910"/>
                </a:cubicBezTo>
                <a:cubicBezTo>
                  <a:pt x="682388" y="775647"/>
                  <a:pt x="946245" y="1050878"/>
                  <a:pt x="1310185" y="1378424"/>
                </a:cubicBezTo>
                <a:cubicBezTo>
                  <a:pt x="1674125" y="1705970"/>
                  <a:pt x="2160895" y="2108579"/>
                  <a:pt x="2647666" y="25111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igura a mano libera 9"/>
          <p:cNvSpPr/>
          <p:nvPr/>
        </p:nvSpPr>
        <p:spPr>
          <a:xfrm>
            <a:off x="6368792" y="2142798"/>
            <a:ext cx="245660" cy="1463723"/>
          </a:xfrm>
          <a:custGeom>
            <a:avLst/>
            <a:gdLst>
              <a:gd name="connsiteX0" fmla="*/ 327546 w 327546"/>
              <a:gd name="connsiteY0" fmla="*/ 1951630 h 1951630"/>
              <a:gd name="connsiteX1" fmla="*/ 177421 w 327546"/>
              <a:gd name="connsiteY1" fmla="*/ 1419367 h 1951630"/>
              <a:gd name="connsiteX2" fmla="*/ 95534 w 327546"/>
              <a:gd name="connsiteY2" fmla="*/ 982638 h 1951630"/>
              <a:gd name="connsiteX3" fmla="*/ 0 w 327546"/>
              <a:gd name="connsiteY3" fmla="*/ 0 h 1951630"/>
            </a:gdLst>
            <a:ahLst/>
            <a:cxnLst>
              <a:cxn ang="0">
                <a:pos x="connsiteX0" y="connsiteY0"/>
              </a:cxn>
              <a:cxn ang="0">
                <a:pos x="connsiteX1" y="connsiteY1"/>
              </a:cxn>
              <a:cxn ang="0">
                <a:pos x="connsiteX2" y="connsiteY2"/>
              </a:cxn>
              <a:cxn ang="0">
                <a:pos x="connsiteX3" y="connsiteY3"/>
              </a:cxn>
            </a:cxnLst>
            <a:rect l="l" t="t" r="r" b="b"/>
            <a:pathLst>
              <a:path w="327546" h="1951630">
                <a:moveTo>
                  <a:pt x="327546" y="1951630"/>
                </a:moveTo>
                <a:cubicBezTo>
                  <a:pt x="271818" y="1766248"/>
                  <a:pt x="216090" y="1580866"/>
                  <a:pt x="177421" y="1419367"/>
                </a:cubicBezTo>
                <a:cubicBezTo>
                  <a:pt x="138752" y="1257868"/>
                  <a:pt x="125104" y="1219199"/>
                  <a:pt x="95534" y="982638"/>
                </a:cubicBezTo>
                <a:cubicBezTo>
                  <a:pt x="65964" y="746077"/>
                  <a:pt x="32982" y="373038"/>
                  <a:pt x="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10"/>
          <p:cNvSpPr/>
          <p:nvPr/>
        </p:nvSpPr>
        <p:spPr>
          <a:xfrm>
            <a:off x="7116007" y="2265628"/>
            <a:ext cx="286604" cy="1361364"/>
          </a:xfrm>
          <a:custGeom>
            <a:avLst/>
            <a:gdLst>
              <a:gd name="connsiteX0" fmla="*/ 0 w 382138"/>
              <a:gd name="connsiteY0" fmla="*/ 1815152 h 1815152"/>
              <a:gd name="connsiteX1" fmla="*/ 95535 w 382138"/>
              <a:gd name="connsiteY1" fmla="*/ 1255594 h 1815152"/>
              <a:gd name="connsiteX2" fmla="*/ 313899 w 382138"/>
              <a:gd name="connsiteY2" fmla="*/ 423080 h 1815152"/>
              <a:gd name="connsiteX3" fmla="*/ 382138 w 382138"/>
              <a:gd name="connsiteY3" fmla="*/ 0 h 1815152"/>
            </a:gdLst>
            <a:ahLst/>
            <a:cxnLst>
              <a:cxn ang="0">
                <a:pos x="connsiteX0" y="connsiteY0"/>
              </a:cxn>
              <a:cxn ang="0">
                <a:pos x="connsiteX1" y="connsiteY1"/>
              </a:cxn>
              <a:cxn ang="0">
                <a:pos x="connsiteX2" y="connsiteY2"/>
              </a:cxn>
              <a:cxn ang="0">
                <a:pos x="connsiteX3" y="connsiteY3"/>
              </a:cxn>
            </a:cxnLst>
            <a:rect l="l" t="t" r="r" b="b"/>
            <a:pathLst>
              <a:path w="382138" h="1815152">
                <a:moveTo>
                  <a:pt x="0" y="1815152"/>
                </a:moveTo>
                <a:cubicBezTo>
                  <a:pt x="21609" y="1651379"/>
                  <a:pt x="43219" y="1487606"/>
                  <a:pt x="95535" y="1255594"/>
                </a:cubicBezTo>
                <a:cubicBezTo>
                  <a:pt x="147851" y="1023582"/>
                  <a:pt x="266132" y="632346"/>
                  <a:pt x="313899" y="423080"/>
                </a:cubicBezTo>
                <a:cubicBezTo>
                  <a:pt x="361666" y="213814"/>
                  <a:pt x="371902" y="106907"/>
                  <a:pt x="3821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11"/>
          <p:cNvSpPr/>
          <p:nvPr/>
        </p:nvSpPr>
        <p:spPr>
          <a:xfrm>
            <a:off x="8037231" y="2306572"/>
            <a:ext cx="419669" cy="1228298"/>
          </a:xfrm>
          <a:custGeom>
            <a:avLst/>
            <a:gdLst>
              <a:gd name="connsiteX0" fmla="*/ 0 w 559558"/>
              <a:gd name="connsiteY0" fmla="*/ 1637731 h 1637731"/>
              <a:gd name="connsiteX1" fmla="*/ 232012 w 559558"/>
              <a:gd name="connsiteY1" fmla="*/ 1269242 h 1637731"/>
              <a:gd name="connsiteX2" fmla="*/ 313898 w 559558"/>
              <a:gd name="connsiteY2" fmla="*/ 982639 h 1637731"/>
              <a:gd name="connsiteX3" fmla="*/ 559558 w 559558"/>
              <a:gd name="connsiteY3" fmla="*/ 0 h 1637731"/>
            </a:gdLst>
            <a:ahLst/>
            <a:cxnLst>
              <a:cxn ang="0">
                <a:pos x="connsiteX0" y="connsiteY0"/>
              </a:cxn>
              <a:cxn ang="0">
                <a:pos x="connsiteX1" y="connsiteY1"/>
              </a:cxn>
              <a:cxn ang="0">
                <a:pos x="connsiteX2" y="connsiteY2"/>
              </a:cxn>
              <a:cxn ang="0">
                <a:pos x="connsiteX3" y="connsiteY3"/>
              </a:cxn>
            </a:cxnLst>
            <a:rect l="l" t="t" r="r" b="b"/>
            <a:pathLst>
              <a:path w="559558" h="1637731">
                <a:moveTo>
                  <a:pt x="0" y="1637731"/>
                </a:moveTo>
                <a:cubicBezTo>
                  <a:pt x="89848" y="1508077"/>
                  <a:pt x="179696" y="1378424"/>
                  <a:pt x="232012" y="1269242"/>
                </a:cubicBezTo>
                <a:cubicBezTo>
                  <a:pt x="284328" y="1160060"/>
                  <a:pt x="259307" y="1194179"/>
                  <a:pt x="313898" y="982639"/>
                </a:cubicBezTo>
                <a:cubicBezTo>
                  <a:pt x="368489" y="771099"/>
                  <a:pt x="559558" y="0"/>
                  <a:pt x="55955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7"/>
          <p:cNvSpPr>
            <a:spLocks noChangeArrowheads="1"/>
          </p:cNvSpPr>
          <p:nvPr/>
        </p:nvSpPr>
        <p:spPr bwMode="auto">
          <a:xfrm>
            <a:off x="5645461" y="1767771"/>
            <a:ext cx="3077571" cy="569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eaLnBrk="1" hangingPunct="1">
              <a:spcBef>
                <a:spcPct val="20000"/>
              </a:spcBef>
              <a:buSzPct val="95000"/>
            </a:pPr>
            <a:r>
              <a:rPr lang="it-IT" altLang="it-IT" sz="2100" b="1" dirty="0">
                <a:solidFill>
                  <a:schemeClr val="bg1"/>
                </a:solidFill>
                <a:latin typeface="+mn-lt"/>
                <a:cs typeface="Arial" pitchFamily="34" charset="0"/>
              </a:rPr>
              <a:t>Depositi di età romana</a:t>
            </a:r>
          </a:p>
        </p:txBody>
      </p:sp>
      <p:sp>
        <p:nvSpPr>
          <p:cNvPr id="14" name="Figura a mano libera 13"/>
          <p:cNvSpPr/>
          <p:nvPr/>
        </p:nvSpPr>
        <p:spPr>
          <a:xfrm>
            <a:off x="5375919" y="2521522"/>
            <a:ext cx="325852" cy="269313"/>
          </a:xfrm>
          <a:custGeom>
            <a:avLst/>
            <a:gdLst>
              <a:gd name="connsiteX0" fmla="*/ 0 w 434469"/>
              <a:gd name="connsiteY0" fmla="*/ 0 h 359084"/>
              <a:gd name="connsiteX1" fmla="*/ 409433 w 434469"/>
              <a:gd name="connsiteY1" fmla="*/ 354842 h 359084"/>
              <a:gd name="connsiteX2" fmla="*/ 354841 w 434469"/>
              <a:gd name="connsiteY2" fmla="*/ 163773 h 359084"/>
            </a:gdLst>
            <a:ahLst/>
            <a:cxnLst>
              <a:cxn ang="0">
                <a:pos x="connsiteX0" y="connsiteY0"/>
              </a:cxn>
              <a:cxn ang="0">
                <a:pos x="connsiteX1" y="connsiteY1"/>
              </a:cxn>
              <a:cxn ang="0">
                <a:pos x="connsiteX2" y="connsiteY2"/>
              </a:cxn>
            </a:cxnLst>
            <a:rect l="l" t="t" r="r" b="b"/>
            <a:pathLst>
              <a:path w="434469" h="359084">
                <a:moveTo>
                  <a:pt x="0" y="0"/>
                </a:moveTo>
                <a:cubicBezTo>
                  <a:pt x="175146" y="163773"/>
                  <a:pt x="350293" y="327546"/>
                  <a:pt x="409433" y="354842"/>
                </a:cubicBezTo>
                <a:cubicBezTo>
                  <a:pt x="468573" y="382138"/>
                  <a:pt x="411707" y="272955"/>
                  <a:pt x="354841" y="16377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igura a mano libera 14"/>
          <p:cNvSpPr/>
          <p:nvPr/>
        </p:nvSpPr>
        <p:spPr>
          <a:xfrm rot="2288471">
            <a:off x="6431915" y="3035020"/>
            <a:ext cx="325852" cy="269313"/>
          </a:xfrm>
          <a:custGeom>
            <a:avLst/>
            <a:gdLst>
              <a:gd name="connsiteX0" fmla="*/ 0 w 434469"/>
              <a:gd name="connsiteY0" fmla="*/ 0 h 359084"/>
              <a:gd name="connsiteX1" fmla="*/ 409433 w 434469"/>
              <a:gd name="connsiteY1" fmla="*/ 354842 h 359084"/>
              <a:gd name="connsiteX2" fmla="*/ 354841 w 434469"/>
              <a:gd name="connsiteY2" fmla="*/ 163773 h 359084"/>
            </a:gdLst>
            <a:ahLst/>
            <a:cxnLst>
              <a:cxn ang="0">
                <a:pos x="connsiteX0" y="connsiteY0"/>
              </a:cxn>
              <a:cxn ang="0">
                <a:pos x="connsiteX1" y="connsiteY1"/>
              </a:cxn>
              <a:cxn ang="0">
                <a:pos x="connsiteX2" y="connsiteY2"/>
              </a:cxn>
            </a:cxnLst>
            <a:rect l="l" t="t" r="r" b="b"/>
            <a:pathLst>
              <a:path w="434469" h="359084">
                <a:moveTo>
                  <a:pt x="0" y="0"/>
                </a:moveTo>
                <a:cubicBezTo>
                  <a:pt x="175146" y="163773"/>
                  <a:pt x="350293" y="327546"/>
                  <a:pt x="409433" y="354842"/>
                </a:cubicBezTo>
                <a:cubicBezTo>
                  <a:pt x="468573" y="382138"/>
                  <a:pt x="411707" y="272955"/>
                  <a:pt x="354841" y="16377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igura a mano libera 15"/>
          <p:cNvSpPr/>
          <p:nvPr/>
        </p:nvSpPr>
        <p:spPr>
          <a:xfrm rot="3285230">
            <a:off x="7201307" y="2842244"/>
            <a:ext cx="325852" cy="269313"/>
          </a:xfrm>
          <a:custGeom>
            <a:avLst/>
            <a:gdLst>
              <a:gd name="connsiteX0" fmla="*/ 0 w 434469"/>
              <a:gd name="connsiteY0" fmla="*/ 0 h 359084"/>
              <a:gd name="connsiteX1" fmla="*/ 409433 w 434469"/>
              <a:gd name="connsiteY1" fmla="*/ 354842 h 359084"/>
              <a:gd name="connsiteX2" fmla="*/ 354841 w 434469"/>
              <a:gd name="connsiteY2" fmla="*/ 163773 h 359084"/>
            </a:gdLst>
            <a:ahLst/>
            <a:cxnLst>
              <a:cxn ang="0">
                <a:pos x="connsiteX0" y="connsiteY0"/>
              </a:cxn>
              <a:cxn ang="0">
                <a:pos x="connsiteX1" y="connsiteY1"/>
              </a:cxn>
              <a:cxn ang="0">
                <a:pos x="connsiteX2" y="connsiteY2"/>
              </a:cxn>
            </a:cxnLst>
            <a:rect l="l" t="t" r="r" b="b"/>
            <a:pathLst>
              <a:path w="434469" h="359084">
                <a:moveTo>
                  <a:pt x="0" y="0"/>
                </a:moveTo>
                <a:cubicBezTo>
                  <a:pt x="175146" y="163773"/>
                  <a:pt x="350293" y="327546"/>
                  <a:pt x="409433" y="354842"/>
                </a:cubicBezTo>
                <a:cubicBezTo>
                  <a:pt x="468573" y="382138"/>
                  <a:pt x="411707" y="272955"/>
                  <a:pt x="354841" y="16377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igura a mano libera 16"/>
          <p:cNvSpPr/>
          <p:nvPr/>
        </p:nvSpPr>
        <p:spPr>
          <a:xfrm rot="20221949" flipH="1">
            <a:off x="7950227" y="3120317"/>
            <a:ext cx="325852" cy="269313"/>
          </a:xfrm>
          <a:custGeom>
            <a:avLst/>
            <a:gdLst>
              <a:gd name="connsiteX0" fmla="*/ 0 w 434469"/>
              <a:gd name="connsiteY0" fmla="*/ 0 h 359084"/>
              <a:gd name="connsiteX1" fmla="*/ 409433 w 434469"/>
              <a:gd name="connsiteY1" fmla="*/ 354842 h 359084"/>
              <a:gd name="connsiteX2" fmla="*/ 354841 w 434469"/>
              <a:gd name="connsiteY2" fmla="*/ 163773 h 359084"/>
            </a:gdLst>
            <a:ahLst/>
            <a:cxnLst>
              <a:cxn ang="0">
                <a:pos x="connsiteX0" y="connsiteY0"/>
              </a:cxn>
              <a:cxn ang="0">
                <a:pos x="connsiteX1" y="connsiteY1"/>
              </a:cxn>
              <a:cxn ang="0">
                <a:pos x="connsiteX2" y="connsiteY2"/>
              </a:cxn>
            </a:cxnLst>
            <a:rect l="l" t="t" r="r" b="b"/>
            <a:pathLst>
              <a:path w="434469" h="359084">
                <a:moveTo>
                  <a:pt x="0" y="0"/>
                </a:moveTo>
                <a:cubicBezTo>
                  <a:pt x="175146" y="163773"/>
                  <a:pt x="350293" y="327546"/>
                  <a:pt x="409433" y="354842"/>
                </a:cubicBezTo>
                <a:cubicBezTo>
                  <a:pt x="468573" y="382138"/>
                  <a:pt x="411707" y="272955"/>
                  <a:pt x="354841" y="16377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igura a mano libera 18"/>
          <p:cNvSpPr/>
          <p:nvPr/>
        </p:nvSpPr>
        <p:spPr>
          <a:xfrm>
            <a:off x="4679000" y="1739893"/>
            <a:ext cx="591207" cy="236483"/>
          </a:xfrm>
          <a:custGeom>
            <a:avLst/>
            <a:gdLst>
              <a:gd name="connsiteX0" fmla="*/ 0 w 788276"/>
              <a:gd name="connsiteY0" fmla="*/ 0 h 315310"/>
              <a:gd name="connsiteX1" fmla="*/ 409904 w 788276"/>
              <a:gd name="connsiteY1" fmla="*/ 173420 h 315310"/>
              <a:gd name="connsiteX2" fmla="*/ 788276 w 788276"/>
              <a:gd name="connsiteY2" fmla="*/ 315310 h 315310"/>
            </a:gdLst>
            <a:ahLst/>
            <a:cxnLst>
              <a:cxn ang="0">
                <a:pos x="connsiteX0" y="connsiteY0"/>
              </a:cxn>
              <a:cxn ang="0">
                <a:pos x="connsiteX1" y="connsiteY1"/>
              </a:cxn>
              <a:cxn ang="0">
                <a:pos x="connsiteX2" y="connsiteY2"/>
              </a:cxn>
            </a:cxnLst>
            <a:rect l="l" t="t" r="r" b="b"/>
            <a:pathLst>
              <a:path w="788276" h="315310">
                <a:moveTo>
                  <a:pt x="0" y="0"/>
                </a:moveTo>
                <a:cubicBezTo>
                  <a:pt x="139262" y="60434"/>
                  <a:pt x="278525" y="120868"/>
                  <a:pt x="409904" y="173420"/>
                </a:cubicBezTo>
                <a:cubicBezTo>
                  <a:pt x="541283" y="225972"/>
                  <a:pt x="664779" y="270641"/>
                  <a:pt x="788276" y="31531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igura a mano libera 19"/>
          <p:cNvSpPr/>
          <p:nvPr/>
        </p:nvSpPr>
        <p:spPr>
          <a:xfrm>
            <a:off x="5175614" y="1952728"/>
            <a:ext cx="82769" cy="378373"/>
          </a:xfrm>
          <a:custGeom>
            <a:avLst/>
            <a:gdLst>
              <a:gd name="connsiteX0" fmla="*/ 110359 w 110359"/>
              <a:gd name="connsiteY0" fmla="*/ 0 h 504497"/>
              <a:gd name="connsiteX1" fmla="*/ 47297 w 110359"/>
              <a:gd name="connsiteY1" fmla="*/ 394138 h 504497"/>
              <a:gd name="connsiteX2" fmla="*/ 0 w 110359"/>
              <a:gd name="connsiteY2" fmla="*/ 504497 h 504497"/>
            </a:gdLst>
            <a:ahLst/>
            <a:cxnLst>
              <a:cxn ang="0">
                <a:pos x="connsiteX0" y="connsiteY0"/>
              </a:cxn>
              <a:cxn ang="0">
                <a:pos x="connsiteX1" y="connsiteY1"/>
              </a:cxn>
              <a:cxn ang="0">
                <a:pos x="connsiteX2" y="connsiteY2"/>
              </a:cxn>
            </a:cxnLst>
            <a:rect l="l" t="t" r="r" b="b"/>
            <a:pathLst>
              <a:path w="110359" h="504497">
                <a:moveTo>
                  <a:pt x="110359" y="0"/>
                </a:moveTo>
                <a:cubicBezTo>
                  <a:pt x="88024" y="155027"/>
                  <a:pt x="65690" y="310055"/>
                  <a:pt x="47297" y="394138"/>
                </a:cubicBezTo>
                <a:cubicBezTo>
                  <a:pt x="28904" y="478221"/>
                  <a:pt x="14452" y="491359"/>
                  <a:pt x="0" y="50449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20"/>
          <p:cNvSpPr/>
          <p:nvPr/>
        </p:nvSpPr>
        <p:spPr>
          <a:xfrm>
            <a:off x="5313561" y="2149797"/>
            <a:ext cx="1020818" cy="86711"/>
          </a:xfrm>
          <a:custGeom>
            <a:avLst/>
            <a:gdLst>
              <a:gd name="connsiteX0" fmla="*/ 0 w 788276"/>
              <a:gd name="connsiteY0" fmla="*/ 0 h 315310"/>
              <a:gd name="connsiteX1" fmla="*/ 409904 w 788276"/>
              <a:gd name="connsiteY1" fmla="*/ 173420 h 315310"/>
              <a:gd name="connsiteX2" fmla="*/ 788276 w 788276"/>
              <a:gd name="connsiteY2" fmla="*/ 315310 h 315310"/>
            </a:gdLst>
            <a:ahLst/>
            <a:cxnLst>
              <a:cxn ang="0">
                <a:pos x="connsiteX0" y="connsiteY0"/>
              </a:cxn>
              <a:cxn ang="0">
                <a:pos x="connsiteX1" y="connsiteY1"/>
              </a:cxn>
              <a:cxn ang="0">
                <a:pos x="connsiteX2" y="connsiteY2"/>
              </a:cxn>
            </a:cxnLst>
            <a:rect l="l" t="t" r="r" b="b"/>
            <a:pathLst>
              <a:path w="788276" h="315310">
                <a:moveTo>
                  <a:pt x="0" y="0"/>
                </a:moveTo>
                <a:cubicBezTo>
                  <a:pt x="139262" y="60434"/>
                  <a:pt x="278525" y="120868"/>
                  <a:pt x="409904" y="173420"/>
                </a:cubicBezTo>
                <a:cubicBezTo>
                  <a:pt x="541283" y="225972"/>
                  <a:pt x="664779" y="270641"/>
                  <a:pt x="788276" y="31531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igura a mano libera 21"/>
          <p:cNvSpPr/>
          <p:nvPr/>
        </p:nvSpPr>
        <p:spPr>
          <a:xfrm>
            <a:off x="6397439" y="2441460"/>
            <a:ext cx="965642" cy="67003"/>
          </a:xfrm>
          <a:custGeom>
            <a:avLst/>
            <a:gdLst>
              <a:gd name="connsiteX0" fmla="*/ 0 w 788276"/>
              <a:gd name="connsiteY0" fmla="*/ 0 h 315310"/>
              <a:gd name="connsiteX1" fmla="*/ 409904 w 788276"/>
              <a:gd name="connsiteY1" fmla="*/ 173420 h 315310"/>
              <a:gd name="connsiteX2" fmla="*/ 788276 w 788276"/>
              <a:gd name="connsiteY2" fmla="*/ 315310 h 315310"/>
            </a:gdLst>
            <a:ahLst/>
            <a:cxnLst>
              <a:cxn ang="0">
                <a:pos x="connsiteX0" y="connsiteY0"/>
              </a:cxn>
              <a:cxn ang="0">
                <a:pos x="connsiteX1" y="connsiteY1"/>
              </a:cxn>
              <a:cxn ang="0">
                <a:pos x="connsiteX2" y="connsiteY2"/>
              </a:cxn>
            </a:cxnLst>
            <a:rect l="l" t="t" r="r" b="b"/>
            <a:pathLst>
              <a:path w="788276" h="315310">
                <a:moveTo>
                  <a:pt x="0" y="0"/>
                </a:moveTo>
                <a:cubicBezTo>
                  <a:pt x="139262" y="60434"/>
                  <a:pt x="278525" y="120868"/>
                  <a:pt x="409904" y="173420"/>
                </a:cubicBezTo>
                <a:cubicBezTo>
                  <a:pt x="541283" y="225972"/>
                  <a:pt x="664779" y="270641"/>
                  <a:pt x="788276" y="31531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igura a mano libera 22"/>
          <p:cNvSpPr/>
          <p:nvPr/>
        </p:nvSpPr>
        <p:spPr>
          <a:xfrm>
            <a:off x="7327603" y="2780418"/>
            <a:ext cx="934111" cy="118241"/>
          </a:xfrm>
          <a:custGeom>
            <a:avLst/>
            <a:gdLst>
              <a:gd name="connsiteX0" fmla="*/ 0 w 788276"/>
              <a:gd name="connsiteY0" fmla="*/ 0 h 315310"/>
              <a:gd name="connsiteX1" fmla="*/ 409904 w 788276"/>
              <a:gd name="connsiteY1" fmla="*/ 173420 h 315310"/>
              <a:gd name="connsiteX2" fmla="*/ 788276 w 788276"/>
              <a:gd name="connsiteY2" fmla="*/ 315310 h 315310"/>
            </a:gdLst>
            <a:ahLst/>
            <a:cxnLst>
              <a:cxn ang="0">
                <a:pos x="connsiteX0" y="connsiteY0"/>
              </a:cxn>
              <a:cxn ang="0">
                <a:pos x="connsiteX1" y="connsiteY1"/>
              </a:cxn>
              <a:cxn ang="0">
                <a:pos x="connsiteX2" y="connsiteY2"/>
              </a:cxn>
            </a:cxnLst>
            <a:rect l="l" t="t" r="r" b="b"/>
            <a:pathLst>
              <a:path w="788276" h="315310">
                <a:moveTo>
                  <a:pt x="0" y="0"/>
                </a:moveTo>
                <a:cubicBezTo>
                  <a:pt x="139262" y="60434"/>
                  <a:pt x="278525" y="120868"/>
                  <a:pt x="409904" y="173420"/>
                </a:cubicBezTo>
                <a:cubicBezTo>
                  <a:pt x="541283" y="225972"/>
                  <a:pt x="664779" y="270641"/>
                  <a:pt x="788276" y="31531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igura a mano libera 23"/>
          <p:cNvSpPr/>
          <p:nvPr/>
        </p:nvSpPr>
        <p:spPr>
          <a:xfrm>
            <a:off x="8435130" y="2646412"/>
            <a:ext cx="323199" cy="34289"/>
          </a:xfrm>
          <a:custGeom>
            <a:avLst/>
            <a:gdLst>
              <a:gd name="connsiteX0" fmla="*/ 0 w 788276"/>
              <a:gd name="connsiteY0" fmla="*/ 0 h 315310"/>
              <a:gd name="connsiteX1" fmla="*/ 409904 w 788276"/>
              <a:gd name="connsiteY1" fmla="*/ 173420 h 315310"/>
              <a:gd name="connsiteX2" fmla="*/ 788276 w 788276"/>
              <a:gd name="connsiteY2" fmla="*/ 315310 h 315310"/>
            </a:gdLst>
            <a:ahLst/>
            <a:cxnLst>
              <a:cxn ang="0">
                <a:pos x="connsiteX0" y="connsiteY0"/>
              </a:cxn>
              <a:cxn ang="0">
                <a:pos x="connsiteX1" y="connsiteY1"/>
              </a:cxn>
              <a:cxn ang="0">
                <a:pos x="connsiteX2" y="connsiteY2"/>
              </a:cxn>
            </a:cxnLst>
            <a:rect l="l" t="t" r="r" b="b"/>
            <a:pathLst>
              <a:path w="788276" h="315310">
                <a:moveTo>
                  <a:pt x="0" y="0"/>
                </a:moveTo>
                <a:cubicBezTo>
                  <a:pt x="139262" y="60434"/>
                  <a:pt x="278525" y="120868"/>
                  <a:pt x="409904" y="173420"/>
                </a:cubicBezTo>
                <a:cubicBezTo>
                  <a:pt x="541283" y="225972"/>
                  <a:pt x="664779" y="270641"/>
                  <a:pt x="788276" y="31531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ctangle 3">
            <a:extLst>
              <a:ext uri="{FF2B5EF4-FFF2-40B4-BE49-F238E27FC236}">
                <a16:creationId xmlns:a16="http://schemas.microsoft.com/office/drawing/2014/main" id="{FAFFD209-73FD-4004-AF3F-B451E40B834D}"/>
              </a:ext>
            </a:extLst>
          </p:cNvPr>
          <p:cNvSpPr>
            <a:spLocks noChangeArrowheads="1"/>
          </p:cNvSpPr>
          <p:nvPr/>
        </p:nvSpPr>
        <p:spPr bwMode="auto">
          <a:xfrm>
            <a:off x="0" y="836712"/>
            <a:ext cx="9144000" cy="614363"/>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1650" b="1" dirty="0">
                <a:latin typeface="Calibri" panose="020F0502020204030204" pitchFamily="34" charset="0"/>
                <a:cs typeface="Calibri" panose="020F0502020204030204" pitchFamily="34" charset="0"/>
              </a:rPr>
              <a:t>Il “tempo” è il cardine del concetto di “attività” relativo alla tettonica, e di conseguenza è il cardine del concetto di “attività” riferito alle faglie.</a:t>
            </a:r>
            <a:endParaRPr lang="it-IT" altLang="it-IT" sz="1650" b="1"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26" name="Rectangle 3">
            <a:extLst>
              <a:ext uri="{FF2B5EF4-FFF2-40B4-BE49-F238E27FC236}">
                <a16:creationId xmlns:a16="http://schemas.microsoft.com/office/drawing/2014/main" id="{96AE4062-CDE3-4680-9B19-5C95A7D944F6}"/>
              </a:ext>
            </a:extLst>
          </p:cNvPr>
          <p:cNvSpPr>
            <a:spLocks noChangeArrowheads="1"/>
          </p:cNvSpPr>
          <p:nvPr/>
        </p:nvSpPr>
        <p:spPr bwMode="auto">
          <a:xfrm>
            <a:off x="-108520" y="4437112"/>
            <a:ext cx="9144000" cy="466725"/>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1650" b="1" dirty="0">
                <a:latin typeface="+mn-lt"/>
                <a:cs typeface="Arial" panose="020B0604020202020204" pitchFamily="34" charset="0"/>
              </a:rPr>
              <a:t>Ma definire un QUANDO che sia SIGNIFICATIVO per definire una FAC (es. 40.000 anni o LGM) è funzione delle REGOLE alle quali risponde un fenomeno. Fenomeno che, come quello sismico, è ripetitivo nel tempo.</a:t>
            </a:r>
          </a:p>
        </p:txBody>
      </p:sp>
    </p:spTree>
    <p:extLst>
      <p:ext uri="{BB962C8B-B14F-4D97-AF65-F5344CB8AC3E}">
        <p14:creationId xmlns:p14="http://schemas.microsoft.com/office/powerpoint/2010/main" val="2952558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08B53FA-7E4D-4742-9ADE-2A528DE74331}"/>
              </a:ext>
            </a:extLst>
          </p:cNvPr>
          <p:cNvSpPr/>
          <p:nvPr/>
        </p:nvSpPr>
        <p:spPr>
          <a:xfrm>
            <a:off x="0" y="406405"/>
            <a:ext cx="9396536" cy="646331"/>
          </a:xfrm>
          <a:prstGeom prst="rect">
            <a:avLst/>
          </a:prstGeom>
        </p:spPr>
        <p:txBody>
          <a:bodyPr wrap="square">
            <a:spAutoFit/>
          </a:bodyPr>
          <a:lstStyle/>
          <a:p>
            <a:r>
              <a:rPr lang="it-IT" dirty="0"/>
              <a:t>1) il limite cronologico dei 40.000 anni è stato definito su base “operativa”, basata essenzialmente sul limite di applicabilità della datazione col metodo del radiocarbonio;</a:t>
            </a:r>
          </a:p>
        </p:txBody>
      </p:sp>
      <p:sp>
        <p:nvSpPr>
          <p:cNvPr id="3" name="Rettangolo 2">
            <a:extLst>
              <a:ext uri="{FF2B5EF4-FFF2-40B4-BE49-F238E27FC236}">
                <a16:creationId xmlns:a16="http://schemas.microsoft.com/office/drawing/2014/main" id="{B7C9D9C6-53A0-408C-8A1E-E138E0BF94DD}"/>
              </a:ext>
            </a:extLst>
          </p:cNvPr>
          <p:cNvSpPr/>
          <p:nvPr/>
        </p:nvSpPr>
        <p:spPr>
          <a:xfrm>
            <a:off x="0" y="3352924"/>
            <a:ext cx="9144000" cy="2308324"/>
          </a:xfrm>
          <a:prstGeom prst="rect">
            <a:avLst/>
          </a:prstGeom>
        </p:spPr>
        <p:txBody>
          <a:bodyPr wrap="square">
            <a:spAutoFit/>
          </a:bodyPr>
          <a:lstStyle/>
          <a:p>
            <a:r>
              <a:rPr lang="it-IT" dirty="0"/>
              <a:t>3) Il limite cronologico inferiore relativo all’Ultimo Massimo Glaciale proposto da </a:t>
            </a:r>
            <a:r>
              <a:rPr lang="it-IT" dirty="0" err="1"/>
              <a:t>Galadini</a:t>
            </a:r>
            <a:r>
              <a:rPr lang="it-IT" dirty="0"/>
              <a:t> et al. (2012) si basa su criteri operativi sia “strumentali” che “geologici”. Infatti, in termini “strumentali”, i depositi e le morfologie relative all’Ultimo Massimo Glaciale sono ubiquitari e, quindi, utili in termini di possibilità di identificare le tracce geologiche della capacità di una faglia, data la loro diffusione sui territori; in termini “geologici”, tale limite è sufficientemente lungo da permettere la “registrazione” geologica del movimento delle faglie attive e capaci considerando i tassi di movimento di queste, stimati per l’Appennino e quindi i tempi di ricorrenza. </a:t>
            </a:r>
          </a:p>
        </p:txBody>
      </p:sp>
      <p:sp>
        <p:nvSpPr>
          <p:cNvPr id="4" name="Rettangolo 3">
            <a:extLst>
              <a:ext uri="{FF2B5EF4-FFF2-40B4-BE49-F238E27FC236}">
                <a16:creationId xmlns:a16="http://schemas.microsoft.com/office/drawing/2014/main" id="{6076581B-947A-4712-9031-1C0A383D378F}"/>
              </a:ext>
            </a:extLst>
          </p:cNvPr>
          <p:cNvSpPr/>
          <p:nvPr/>
        </p:nvSpPr>
        <p:spPr>
          <a:xfrm>
            <a:off x="0" y="1591632"/>
            <a:ext cx="9144000" cy="1477328"/>
          </a:xfrm>
          <a:prstGeom prst="rect">
            <a:avLst/>
          </a:prstGeom>
        </p:spPr>
        <p:txBody>
          <a:bodyPr wrap="square">
            <a:spAutoFit/>
          </a:bodyPr>
          <a:lstStyle/>
          <a:p>
            <a:r>
              <a:rPr lang="it-IT" dirty="0"/>
              <a:t>2) in quest’ottica, va considerato che i limiti cronologici ottenuti nel presente studio dei corpi che sigillano la faglia comprendono sicuramente l’Ultimo Massimo Glaciale, ovvero gli ultimi 25.000-15.000 anni che, secondo quanto proposto da </a:t>
            </a:r>
            <a:r>
              <a:rPr lang="it-IT" dirty="0" err="1"/>
              <a:t>Galadini</a:t>
            </a:r>
            <a:r>
              <a:rPr lang="it-IT" dirty="0"/>
              <a:t> et al. (2012), rappresenta un limite cronologico inferiore sufficientemente lungo per escludere la capacità di un elemento tettonico. </a:t>
            </a:r>
          </a:p>
        </p:txBody>
      </p:sp>
    </p:spTree>
    <p:extLst>
      <p:ext uri="{BB962C8B-B14F-4D97-AF65-F5344CB8AC3E}">
        <p14:creationId xmlns:p14="http://schemas.microsoft.com/office/powerpoint/2010/main" val="367232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fig3.5.jpg                                                     0000B47BMacintosh HD                   ABA78158:">
            <a:extLst>
              <a:ext uri="{FF2B5EF4-FFF2-40B4-BE49-F238E27FC236}">
                <a16:creationId xmlns:a16="http://schemas.microsoft.com/office/drawing/2014/main" id="{2F958399-DCCC-4682-8536-5E051D32C7F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454"/>
          <a:stretch/>
        </p:blipFill>
        <p:spPr bwMode="auto">
          <a:xfrm>
            <a:off x="107504" y="260648"/>
            <a:ext cx="3496798" cy="191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3EB8555-CE79-4211-AF69-118AEF5AF0A1}"/>
              </a:ext>
            </a:extLst>
          </p:cNvPr>
          <p:cNvSpPr txBox="1">
            <a:spLocks noChangeArrowheads="1"/>
          </p:cNvSpPr>
          <p:nvPr/>
        </p:nvSpPr>
        <p:spPr>
          <a:xfrm>
            <a:off x="1115616" y="2276872"/>
            <a:ext cx="1700213" cy="2774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1350" b="1" dirty="0">
                <a:latin typeface="+mn-lt"/>
                <a:ea typeface="ＭＳ Ｐゴシック" pitchFamily="34" charset="-128"/>
                <a:cs typeface="Arial" pitchFamily="34" charset="0"/>
              </a:rPr>
              <a:t>(da </a:t>
            </a:r>
            <a:r>
              <a:rPr lang="it-IT" altLang="it-IT" sz="1350" b="1" dirty="0" err="1">
                <a:latin typeface="+mn-lt"/>
                <a:ea typeface="ＭＳ Ｐゴシック" pitchFamily="34" charset="-128"/>
                <a:cs typeface="Arial" pitchFamily="34" charset="0"/>
              </a:rPr>
              <a:t>Michetti</a:t>
            </a:r>
            <a:r>
              <a:rPr lang="it-IT" altLang="it-IT" sz="1350" b="1" dirty="0">
                <a:latin typeface="+mn-lt"/>
                <a:ea typeface="ＭＳ Ｐゴシック" pitchFamily="34" charset="-128"/>
                <a:cs typeface="Arial" pitchFamily="34" charset="0"/>
              </a:rPr>
              <a:t>, 1994)</a:t>
            </a:r>
          </a:p>
        </p:txBody>
      </p:sp>
      <p:pic>
        <p:nvPicPr>
          <p:cNvPr id="6" name="Picture 3">
            <a:extLst>
              <a:ext uri="{FF2B5EF4-FFF2-40B4-BE49-F238E27FC236}">
                <a16:creationId xmlns:a16="http://schemas.microsoft.com/office/drawing/2014/main" id="{BD450BD3-CA87-4871-B02D-5A6CA51E01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87" r="295" b="2767"/>
          <a:stretch/>
        </p:blipFill>
        <p:spPr bwMode="auto">
          <a:xfrm>
            <a:off x="7707" y="2852936"/>
            <a:ext cx="3810001" cy="26621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3">
            <a:extLst>
              <a:ext uri="{FF2B5EF4-FFF2-40B4-BE49-F238E27FC236}">
                <a16:creationId xmlns:a16="http://schemas.microsoft.com/office/drawing/2014/main" id="{4BB7B8B4-29DB-4F5E-AE25-4A2B4A48E572}"/>
              </a:ext>
            </a:extLst>
          </p:cNvPr>
          <p:cNvSpPr>
            <a:spLocks noChangeArrowheads="1"/>
          </p:cNvSpPr>
          <p:nvPr/>
        </p:nvSpPr>
        <p:spPr bwMode="auto">
          <a:xfrm>
            <a:off x="3563888" y="404664"/>
            <a:ext cx="5467350" cy="1195388"/>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1650" b="1" dirty="0">
                <a:latin typeface="+mn-lt"/>
                <a:cs typeface="Arial" panose="020B0604020202020204" pitchFamily="34" charset="0"/>
              </a:rPr>
              <a:t>Se svincoliamo il CONCETTO DI FAC dal concetto di SISMOGENESI, quindi se una FAC non risponde alla REGOLA di RIPETIBILITA’ di un terremoto prodotto dalla FAC stessa, il concetto di QUANDO (es. 40.000 anni) perde significatività….</a:t>
            </a:r>
          </a:p>
          <a:p>
            <a:pPr algn="ctr" eaLnBrk="1" hangingPunct="1">
              <a:defRPr/>
            </a:pPr>
            <a:r>
              <a:rPr lang="it-IT" altLang="it-IT" sz="1650" b="1" dirty="0">
                <a:latin typeface="+mn-lt"/>
                <a:cs typeface="Arial" panose="020B0604020202020204" pitchFamily="34" charset="0"/>
              </a:rPr>
              <a:t>Perché non 300 anni? Perché non 500.000 anni? </a:t>
            </a:r>
          </a:p>
        </p:txBody>
      </p:sp>
      <p:sp>
        <p:nvSpPr>
          <p:cNvPr id="10" name="Rectangle 2">
            <a:extLst>
              <a:ext uri="{FF2B5EF4-FFF2-40B4-BE49-F238E27FC236}">
                <a16:creationId xmlns:a16="http://schemas.microsoft.com/office/drawing/2014/main" id="{7D200DBE-B9B0-4FA0-A1E4-250A69508053}"/>
              </a:ext>
            </a:extLst>
          </p:cNvPr>
          <p:cNvSpPr txBox="1">
            <a:spLocks noChangeArrowheads="1"/>
          </p:cNvSpPr>
          <p:nvPr/>
        </p:nvSpPr>
        <p:spPr>
          <a:xfrm>
            <a:off x="782264" y="5723334"/>
            <a:ext cx="2313361" cy="2774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1350" b="1" dirty="0">
                <a:latin typeface="+mn-lt"/>
                <a:ea typeface="ＭＳ Ｐゴシック" pitchFamily="34" charset="-128"/>
                <a:cs typeface="Arial" pitchFamily="34" charset="0"/>
              </a:rPr>
              <a:t>(da </a:t>
            </a:r>
            <a:r>
              <a:rPr lang="it-IT" altLang="it-IT" sz="1350" b="1" dirty="0" err="1">
                <a:latin typeface="+mn-lt"/>
                <a:ea typeface="ＭＳ Ｐゴシック" pitchFamily="34" charset="-128"/>
                <a:cs typeface="Arial" pitchFamily="34" charset="0"/>
              </a:rPr>
              <a:t>Dramis</a:t>
            </a:r>
            <a:r>
              <a:rPr lang="it-IT" altLang="it-IT" sz="1350" b="1" dirty="0">
                <a:latin typeface="+mn-lt"/>
                <a:ea typeface="ＭＳ Ｐゴシック" pitchFamily="34" charset="-128"/>
                <a:cs typeface="Arial" pitchFamily="34" charset="0"/>
              </a:rPr>
              <a:t> e </a:t>
            </a:r>
            <a:r>
              <a:rPr lang="it-IT" altLang="it-IT" sz="1350" b="1" dirty="0" err="1">
                <a:latin typeface="+mn-lt"/>
                <a:ea typeface="ＭＳ Ｐゴシック" pitchFamily="34" charset="-128"/>
                <a:cs typeface="Arial" pitchFamily="34" charset="0"/>
              </a:rPr>
              <a:t>Blumetti</a:t>
            </a:r>
            <a:r>
              <a:rPr lang="it-IT" altLang="it-IT" sz="1350" b="1" dirty="0">
                <a:latin typeface="+mn-lt"/>
                <a:ea typeface="ＭＳ Ｐゴシック" pitchFamily="34" charset="-128"/>
                <a:cs typeface="Arial" pitchFamily="34" charset="0"/>
              </a:rPr>
              <a:t>, 2005)</a:t>
            </a:r>
          </a:p>
        </p:txBody>
      </p:sp>
      <p:pic>
        <p:nvPicPr>
          <p:cNvPr id="13" name="Picture 2" descr="C:\Users\Stefano\Documents\BACKUP DOCUMENTI\LAVORO\MORRONE-SULMONA\scavo Casello Pratola Peligna\2006_1018varie0033.JPG">
            <a:extLst>
              <a:ext uri="{FF2B5EF4-FFF2-40B4-BE49-F238E27FC236}">
                <a16:creationId xmlns:a16="http://schemas.microsoft.com/office/drawing/2014/main" id="{E195D055-E9A3-424C-BA5A-548A17B94D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677" b="29585"/>
          <a:stretch/>
        </p:blipFill>
        <p:spPr bwMode="auto">
          <a:xfrm>
            <a:off x="3932264" y="1901211"/>
            <a:ext cx="5014913" cy="243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igura a mano libera 1">
            <a:extLst>
              <a:ext uri="{FF2B5EF4-FFF2-40B4-BE49-F238E27FC236}">
                <a16:creationId xmlns:a16="http://schemas.microsoft.com/office/drawing/2014/main" id="{A5EC94F3-EA20-4E9A-893C-1FABF4813A01}"/>
              </a:ext>
            </a:extLst>
          </p:cNvPr>
          <p:cNvSpPr/>
          <p:nvPr/>
        </p:nvSpPr>
        <p:spPr>
          <a:xfrm>
            <a:off x="3962030" y="3506888"/>
            <a:ext cx="2075260" cy="44053"/>
          </a:xfrm>
          <a:custGeom>
            <a:avLst/>
            <a:gdLst>
              <a:gd name="connsiteX0" fmla="*/ 0 w 2766951"/>
              <a:gd name="connsiteY0" fmla="*/ 0 h 59456"/>
              <a:gd name="connsiteX1" fmla="*/ 534390 w 2766951"/>
              <a:gd name="connsiteY1" fmla="*/ 11875 h 59456"/>
              <a:gd name="connsiteX2" fmla="*/ 1223159 w 2766951"/>
              <a:gd name="connsiteY2" fmla="*/ 59377 h 59456"/>
              <a:gd name="connsiteX3" fmla="*/ 1781299 w 2766951"/>
              <a:gd name="connsiteY3" fmla="*/ 23751 h 59456"/>
              <a:gd name="connsiteX4" fmla="*/ 2339439 w 2766951"/>
              <a:gd name="connsiteY4" fmla="*/ 47501 h 59456"/>
              <a:gd name="connsiteX5" fmla="*/ 2766951 w 2766951"/>
              <a:gd name="connsiteY5" fmla="*/ 0 h 5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6951" h="59456">
                <a:moveTo>
                  <a:pt x="0" y="0"/>
                </a:moveTo>
                <a:cubicBezTo>
                  <a:pt x="165265" y="989"/>
                  <a:pt x="330530" y="1979"/>
                  <a:pt x="534390" y="11875"/>
                </a:cubicBezTo>
                <a:cubicBezTo>
                  <a:pt x="738250" y="21771"/>
                  <a:pt x="1015341" y="57398"/>
                  <a:pt x="1223159" y="59377"/>
                </a:cubicBezTo>
                <a:cubicBezTo>
                  <a:pt x="1430977" y="61356"/>
                  <a:pt x="1595252" y="25730"/>
                  <a:pt x="1781299" y="23751"/>
                </a:cubicBezTo>
                <a:cubicBezTo>
                  <a:pt x="1967346" y="21772"/>
                  <a:pt x="2175164" y="51460"/>
                  <a:pt x="2339439" y="47501"/>
                </a:cubicBezTo>
                <a:cubicBezTo>
                  <a:pt x="2503714" y="43543"/>
                  <a:pt x="2635332" y="21771"/>
                  <a:pt x="2766951"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Figura a mano libera 3">
            <a:extLst>
              <a:ext uri="{FF2B5EF4-FFF2-40B4-BE49-F238E27FC236}">
                <a16:creationId xmlns:a16="http://schemas.microsoft.com/office/drawing/2014/main" id="{76AA64C5-F436-4350-AE59-E326F79E7069}"/>
              </a:ext>
            </a:extLst>
          </p:cNvPr>
          <p:cNvSpPr/>
          <p:nvPr/>
        </p:nvSpPr>
        <p:spPr>
          <a:xfrm>
            <a:off x="6206359" y="3506887"/>
            <a:ext cx="2369344" cy="222647"/>
          </a:xfrm>
          <a:custGeom>
            <a:avLst/>
            <a:gdLst>
              <a:gd name="connsiteX0" fmla="*/ 0 w 3158836"/>
              <a:gd name="connsiteY0" fmla="*/ 296883 h 296883"/>
              <a:gd name="connsiteX1" fmla="*/ 463138 w 3158836"/>
              <a:gd name="connsiteY1" fmla="*/ 261257 h 296883"/>
              <a:gd name="connsiteX2" fmla="*/ 961901 w 3158836"/>
              <a:gd name="connsiteY2" fmla="*/ 213756 h 296883"/>
              <a:gd name="connsiteX3" fmla="*/ 1460665 w 3158836"/>
              <a:gd name="connsiteY3" fmla="*/ 178130 h 296883"/>
              <a:gd name="connsiteX4" fmla="*/ 1923803 w 3158836"/>
              <a:gd name="connsiteY4" fmla="*/ 106878 h 296883"/>
              <a:gd name="connsiteX5" fmla="*/ 2707574 w 3158836"/>
              <a:gd name="connsiteY5" fmla="*/ 59377 h 296883"/>
              <a:gd name="connsiteX6" fmla="*/ 3158836 w 3158836"/>
              <a:gd name="connsiteY6" fmla="*/ 0 h 2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8836" h="296883">
                <a:moveTo>
                  <a:pt x="0" y="296883"/>
                </a:moveTo>
                <a:lnTo>
                  <a:pt x="463138" y="261257"/>
                </a:lnTo>
                <a:lnTo>
                  <a:pt x="961901" y="213756"/>
                </a:lnTo>
                <a:cubicBezTo>
                  <a:pt x="1128155" y="199902"/>
                  <a:pt x="1300348" y="195943"/>
                  <a:pt x="1460665" y="178130"/>
                </a:cubicBezTo>
                <a:cubicBezTo>
                  <a:pt x="1620982" y="160317"/>
                  <a:pt x="1715985" y="126670"/>
                  <a:pt x="1923803" y="106878"/>
                </a:cubicBezTo>
                <a:cubicBezTo>
                  <a:pt x="2131621" y="87086"/>
                  <a:pt x="2501735" y="77190"/>
                  <a:pt x="2707574" y="59377"/>
                </a:cubicBezTo>
                <a:cubicBezTo>
                  <a:pt x="2913413" y="41564"/>
                  <a:pt x="3036124" y="20782"/>
                  <a:pt x="3158836"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Figura a mano libera 4">
            <a:extLst>
              <a:ext uri="{FF2B5EF4-FFF2-40B4-BE49-F238E27FC236}">
                <a16:creationId xmlns:a16="http://schemas.microsoft.com/office/drawing/2014/main" id="{F86EA844-C82F-4AEE-85A0-F501FD118B47}"/>
              </a:ext>
            </a:extLst>
          </p:cNvPr>
          <p:cNvSpPr/>
          <p:nvPr/>
        </p:nvSpPr>
        <p:spPr>
          <a:xfrm>
            <a:off x="4023943" y="4059337"/>
            <a:ext cx="2297906" cy="90488"/>
          </a:xfrm>
          <a:custGeom>
            <a:avLst/>
            <a:gdLst>
              <a:gd name="connsiteX0" fmla="*/ 0 w 3063834"/>
              <a:gd name="connsiteY0" fmla="*/ 47502 h 121332"/>
              <a:gd name="connsiteX1" fmla="*/ 581891 w 3063834"/>
              <a:gd name="connsiteY1" fmla="*/ 118753 h 121332"/>
              <a:gd name="connsiteX2" fmla="*/ 1235034 w 3063834"/>
              <a:gd name="connsiteY2" fmla="*/ 106878 h 121332"/>
              <a:gd name="connsiteX3" fmla="*/ 1674421 w 3063834"/>
              <a:gd name="connsiteY3" fmla="*/ 95003 h 121332"/>
              <a:gd name="connsiteX4" fmla="*/ 2066307 w 3063834"/>
              <a:gd name="connsiteY4" fmla="*/ 118753 h 121332"/>
              <a:gd name="connsiteX5" fmla="*/ 2529445 w 3063834"/>
              <a:gd name="connsiteY5" fmla="*/ 59377 h 121332"/>
              <a:gd name="connsiteX6" fmla="*/ 3063834 w 3063834"/>
              <a:gd name="connsiteY6" fmla="*/ 0 h 12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834" h="121332">
                <a:moveTo>
                  <a:pt x="0" y="47502"/>
                </a:moveTo>
                <a:cubicBezTo>
                  <a:pt x="188026" y="78179"/>
                  <a:pt x="376052" y="108857"/>
                  <a:pt x="581891" y="118753"/>
                </a:cubicBezTo>
                <a:cubicBezTo>
                  <a:pt x="787730" y="128649"/>
                  <a:pt x="1235034" y="106878"/>
                  <a:pt x="1235034" y="106878"/>
                </a:cubicBezTo>
                <a:cubicBezTo>
                  <a:pt x="1417122" y="102920"/>
                  <a:pt x="1535876" y="93024"/>
                  <a:pt x="1674421" y="95003"/>
                </a:cubicBezTo>
                <a:cubicBezTo>
                  <a:pt x="1812967" y="96982"/>
                  <a:pt x="1923803" y="124691"/>
                  <a:pt x="2066307" y="118753"/>
                </a:cubicBezTo>
                <a:cubicBezTo>
                  <a:pt x="2208811" y="112815"/>
                  <a:pt x="2529445" y="59377"/>
                  <a:pt x="2529445" y="59377"/>
                </a:cubicBezTo>
                <a:lnTo>
                  <a:pt x="3063834" y="0"/>
                </a:lnTo>
              </a:path>
            </a:pathLst>
          </a:custGeom>
          <a:noFill/>
          <a:ln w="28575">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Figura a mano libera 5">
            <a:extLst>
              <a:ext uri="{FF2B5EF4-FFF2-40B4-BE49-F238E27FC236}">
                <a16:creationId xmlns:a16="http://schemas.microsoft.com/office/drawing/2014/main" id="{EC2F95D5-BFA5-450F-A8D8-67A168EA0ED1}"/>
              </a:ext>
            </a:extLst>
          </p:cNvPr>
          <p:cNvSpPr/>
          <p:nvPr/>
        </p:nvSpPr>
        <p:spPr>
          <a:xfrm>
            <a:off x="6437339" y="3978375"/>
            <a:ext cx="2208609" cy="232172"/>
          </a:xfrm>
          <a:custGeom>
            <a:avLst/>
            <a:gdLst>
              <a:gd name="connsiteX0" fmla="*/ 0 w 2945081"/>
              <a:gd name="connsiteY0" fmla="*/ 308961 h 308961"/>
              <a:gd name="connsiteX1" fmla="*/ 415637 w 2945081"/>
              <a:gd name="connsiteY1" fmla="*/ 202083 h 308961"/>
              <a:gd name="connsiteX2" fmla="*/ 1033154 w 2945081"/>
              <a:gd name="connsiteY2" fmla="*/ 95205 h 308961"/>
              <a:gd name="connsiteX3" fmla="*/ 1591294 w 2945081"/>
              <a:gd name="connsiteY3" fmla="*/ 35828 h 308961"/>
              <a:gd name="connsiteX4" fmla="*/ 2375065 w 2945081"/>
              <a:gd name="connsiteY4" fmla="*/ 202 h 308961"/>
              <a:gd name="connsiteX5" fmla="*/ 2945081 w 2945081"/>
              <a:gd name="connsiteY5" fmla="*/ 23953 h 30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081" h="308961">
                <a:moveTo>
                  <a:pt x="0" y="308961"/>
                </a:moveTo>
                <a:cubicBezTo>
                  <a:pt x="121722" y="273335"/>
                  <a:pt x="243445" y="237709"/>
                  <a:pt x="415637" y="202083"/>
                </a:cubicBezTo>
                <a:cubicBezTo>
                  <a:pt x="587829" y="166457"/>
                  <a:pt x="837211" y="122914"/>
                  <a:pt x="1033154" y="95205"/>
                </a:cubicBezTo>
                <a:cubicBezTo>
                  <a:pt x="1229097" y="67496"/>
                  <a:pt x="1367642" y="51662"/>
                  <a:pt x="1591294" y="35828"/>
                </a:cubicBezTo>
                <a:cubicBezTo>
                  <a:pt x="1814946" y="19994"/>
                  <a:pt x="2149434" y="2181"/>
                  <a:pt x="2375065" y="202"/>
                </a:cubicBezTo>
                <a:cubicBezTo>
                  <a:pt x="2600696" y="-1777"/>
                  <a:pt x="2772888" y="11088"/>
                  <a:pt x="2945081" y="23953"/>
                </a:cubicBezTo>
              </a:path>
            </a:pathLst>
          </a:custGeom>
          <a:noFill/>
          <a:ln w="28575">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igura a mano libera 6">
            <a:extLst>
              <a:ext uri="{FF2B5EF4-FFF2-40B4-BE49-F238E27FC236}">
                <a16:creationId xmlns:a16="http://schemas.microsoft.com/office/drawing/2014/main" id="{55D8D38D-C9DE-4E91-9834-1F7E70FEF73F}"/>
              </a:ext>
            </a:extLst>
          </p:cNvPr>
          <p:cNvSpPr/>
          <p:nvPr/>
        </p:nvSpPr>
        <p:spPr>
          <a:xfrm>
            <a:off x="3944171" y="2491285"/>
            <a:ext cx="1487090" cy="45244"/>
          </a:xfrm>
          <a:custGeom>
            <a:avLst/>
            <a:gdLst>
              <a:gd name="connsiteX0" fmla="*/ 0 w 2125683"/>
              <a:gd name="connsiteY0" fmla="*/ 13980 h 77079"/>
              <a:gd name="connsiteX1" fmla="*/ 463137 w 2125683"/>
              <a:gd name="connsiteY1" fmla="*/ 61481 h 77079"/>
              <a:gd name="connsiteX2" fmla="*/ 1163781 w 2125683"/>
              <a:gd name="connsiteY2" fmla="*/ 73357 h 77079"/>
              <a:gd name="connsiteX3" fmla="*/ 1852550 w 2125683"/>
              <a:gd name="connsiteY3" fmla="*/ 2105 h 77079"/>
              <a:gd name="connsiteX4" fmla="*/ 2125683 w 2125683"/>
              <a:gd name="connsiteY4" fmla="*/ 25855 h 77079"/>
              <a:gd name="connsiteX0" fmla="*/ 0 w 2030680"/>
              <a:gd name="connsiteY0" fmla="*/ 30804 h 93903"/>
              <a:gd name="connsiteX1" fmla="*/ 463137 w 2030680"/>
              <a:gd name="connsiteY1" fmla="*/ 78305 h 93903"/>
              <a:gd name="connsiteX2" fmla="*/ 1163781 w 2030680"/>
              <a:gd name="connsiteY2" fmla="*/ 90181 h 93903"/>
              <a:gd name="connsiteX3" fmla="*/ 1852550 w 2030680"/>
              <a:gd name="connsiteY3" fmla="*/ 18929 h 93903"/>
              <a:gd name="connsiteX4" fmla="*/ 2030680 w 2030680"/>
              <a:gd name="connsiteY4" fmla="*/ 7053 h 93903"/>
              <a:gd name="connsiteX0" fmla="*/ 0 w 2030680"/>
              <a:gd name="connsiteY0" fmla="*/ 26342 h 86213"/>
              <a:gd name="connsiteX1" fmla="*/ 463137 w 2030680"/>
              <a:gd name="connsiteY1" fmla="*/ 73843 h 86213"/>
              <a:gd name="connsiteX2" fmla="*/ 1163781 w 2030680"/>
              <a:gd name="connsiteY2" fmla="*/ 85719 h 86213"/>
              <a:gd name="connsiteX3" fmla="*/ 1567542 w 2030680"/>
              <a:gd name="connsiteY3" fmla="*/ 61968 h 86213"/>
              <a:gd name="connsiteX4" fmla="*/ 2030680 w 2030680"/>
              <a:gd name="connsiteY4" fmla="*/ 2591 h 86213"/>
              <a:gd name="connsiteX0" fmla="*/ 0 w 1983179"/>
              <a:gd name="connsiteY0" fmla="*/ 0 h 59871"/>
              <a:gd name="connsiteX1" fmla="*/ 463137 w 1983179"/>
              <a:gd name="connsiteY1" fmla="*/ 47501 h 59871"/>
              <a:gd name="connsiteX2" fmla="*/ 1163781 w 1983179"/>
              <a:gd name="connsiteY2" fmla="*/ 59377 h 59871"/>
              <a:gd name="connsiteX3" fmla="*/ 1567542 w 1983179"/>
              <a:gd name="connsiteY3" fmla="*/ 35626 h 59871"/>
              <a:gd name="connsiteX4" fmla="*/ 1983179 w 1983179"/>
              <a:gd name="connsiteY4" fmla="*/ 11875 h 59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179" h="59871">
                <a:moveTo>
                  <a:pt x="0" y="0"/>
                </a:moveTo>
                <a:cubicBezTo>
                  <a:pt x="134587" y="18802"/>
                  <a:pt x="269174" y="37605"/>
                  <a:pt x="463137" y="47501"/>
                </a:cubicBezTo>
                <a:cubicBezTo>
                  <a:pt x="657101" y="57397"/>
                  <a:pt x="979714" y="61356"/>
                  <a:pt x="1163781" y="59377"/>
                </a:cubicBezTo>
                <a:cubicBezTo>
                  <a:pt x="1347849" y="57398"/>
                  <a:pt x="1430976" y="43543"/>
                  <a:pt x="1567542" y="35626"/>
                </a:cubicBezTo>
                <a:cubicBezTo>
                  <a:pt x="1704108" y="27709"/>
                  <a:pt x="1926771" y="-3959"/>
                  <a:pt x="1983179" y="11875"/>
                </a:cubicBezTo>
              </a:path>
            </a:pathLst>
          </a:custGeom>
          <a:noFill/>
          <a:ln w="28575">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19" name="Figura a mano libera 7">
            <a:extLst>
              <a:ext uri="{FF2B5EF4-FFF2-40B4-BE49-F238E27FC236}">
                <a16:creationId xmlns:a16="http://schemas.microsoft.com/office/drawing/2014/main" id="{A152DA27-7F85-4A24-9626-E98B7342CB27}"/>
              </a:ext>
            </a:extLst>
          </p:cNvPr>
          <p:cNvSpPr/>
          <p:nvPr/>
        </p:nvSpPr>
        <p:spPr>
          <a:xfrm>
            <a:off x="5653908" y="2669877"/>
            <a:ext cx="1781175" cy="71438"/>
          </a:xfrm>
          <a:custGeom>
            <a:avLst/>
            <a:gdLst>
              <a:gd name="connsiteX0" fmla="*/ 0 w 2375065"/>
              <a:gd name="connsiteY0" fmla="*/ 35626 h 95002"/>
              <a:gd name="connsiteX1" fmla="*/ 344384 w 2375065"/>
              <a:gd name="connsiteY1" fmla="*/ 95002 h 95002"/>
              <a:gd name="connsiteX2" fmla="*/ 760021 w 2375065"/>
              <a:gd name="connsiteY2" fmla="*/ 35626 h 95002"/>
              <a:gd name="connsiteX3" fmla="*/ 1389413 w 2375065"/>
              <a:gd name="connsiteY3" fmla="*/ 59376 h 95002"/>
              <a:gd name="connsiteX4" fmla="*/ 2042556 w 2375065"/>
              <a:gd name="connsiteY4" fmla="*/ 23750 h 95002"/>
              <a:gd name="connsiteX5" fmla="*/ 2375065 w 2375065"/>
              <a:gd name="connsiteY5" fmla="*/ 0 h 9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065" h="95002">
                <a:moveTo>
                  <a:pt x="0" y="35626"/>
                </a:moveTo>
                <a:cubicBezTo>
                  <a:pt x="108857" y="65314"/>
                  <a:pt x="217714" y="95002"/>
                  <a:pt x="344384" y="95002"/>
                </a:cubicBezTo>
                <a:cubicBezTo>
                  <a:pt x="471054" y="95002"/>
                  <a:pt x="585850" y="41564"/>
                  <a:pt x="760021" y="35626"/>
                </a:cubicBezTo>
                <a:cubicBezTo>
                  <a:pt x="934192" y="29688"/>
                  <a:pt x="1175657" y="61355"/>
                  <a:pt x="1389413" y="59376"/>
                </a:cubicBezTo>
                <a:cubicBezTo>
                  <a:pt x="1603169" y="57397"/>
                  <a:pt x="1878281" y="33646"/>
                  <a:pt x="2042556" y="23750"/>
                </a:cubicBezTo>
                <a:cubicBezTo>
                  <a:pt x="2206831" y="13854"/>
                  <a:pt x="2290948" y="6927"/>
                  <a:pt x="2375065" y="0"/>
                </a:cubicBezTo>
              </a:path>
            </a:pathLst>
          </a:custGeom>
          <a:noFill/>
          <a:ln w="28575">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igura a mano libera 8">
            <a:extLst>
              <a:ext uri="{FF2B5EF4-FFF2-40B4-BE49-F238E27FC236}">
                <a16:creationId xmlns:a16="http://schemas.microsoft.com/office/drawing/2014/main" id="{5D5D6CE7-8E4B-4110-9F8F-10BB6574F8EE}"/>
              </a:ext>
            </a:extLst>
          </p:cNvPr>
          <p:cNvSpPr/>
          <p:nvPr/>
        </p:nvSpPr>
        <p:spPr>
          <a:xfrm>
            <a:off x="5306245" y="2215060"/>
            <a:ext cx="1184672" cy="2093119"/>
          </a:xfrm>
          <a:custGeom>
            <a:avLst/>
            <a:gdLst>
              <a:gd name="connsiteX0" fmla="*/ 0 w 1579418"/>
              <a:gd name="connsiteY0" fmla="*/ 0 h 2790701"/>
              <a:gd name="connsiteX1" fmla="*/ 261257 w 1579418"/>
              <a:gd name="connsiteY1" fmla="*/ 403761 h 2790701"/>
              <a:gd name="connsiteX2" fmla="*/ 475013 w 1579418"/>
              <a:gd name="connsiteY2" fmla="*/ 783771 h 2790701"/>
              <a:gd name="connsiteX3" fmla="*/ 736270 w 1579418"/>
              <a:gd name="connsiteY3" fmla="*/ 1270660 h 2790701"/>
              <a:gd name="connsiteX4" fmla="*/ 1045029 w 1579418"/>
              <a:gd name="connsiteY4" fmla="*/ 1805049 h 2790701"/>
              <a:gd name="connsiteX5" fmla="*/ 1246909 w 1579418"/>
              <a:gd name="connsiteY5" fmla="*/ 2054431 h 2790701"/>
              <a:gd name="connsiteX6" fmla="*/ 1448790 w 1579418"/>
              <a:gd name="connsiteY6" fmla="*/ 2553195 h 2790701"/>
              <a:gd name="connsiteX7" fmla="*/ 1579418 w 1579418"/>
              <a:gd name="connsiteY7" fmla="*/ 2790701 h 2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418" h="2790701">
                <a:moveTo>
                  <a:pt x="0" y="0"/>
                </a:moveTo>
                <a:cubicBezTo>
                  <a:pt x="91044" y="136566"/>
                  <a:pt x="182088" y="273133"/>
                  <a:pt x="261257" y="403761"/>
                </a:cubicBezTo>
                <a:cubicBezTo>
                  <a:pt x="340426" y="534389"/>
                  <a:pt x="395844" y="639288"/>
                  <a:pt x="475013" y="783771"/>
                </a:cubicBezTo>
                <a:cubicBezTo>
                  <a:pt x="554182" y="928254"/>
                  <a:pt x="641267" y="1100447"/>
                  <a:pt x="736270" y="1270660"/>
                </a:cubicBezTo>
                <a:cubicBezTo>
                  <a:pt x="831273" y="1440873"/>
                  <a:pt x="959923" y="1674421"/>
                  <a:pt x="1045029" y="1805049"/>
                </a:cubicBezTo>
                <a:cubicBezTo>
                  <a:pt x="1130135" y="1935677"/>
                  <a:pt x="1179616" y="1929740"/>
                  <a:pt x="1246909" y="2054431"/>
                </a:cubicBezTo>
                <a:cubicBezTo>
                  <a:pt x="1314203" y="2179122"/>
                  <a:pt x="1393372" y="2430483"/>
                  <a:pt x="1448790" y="2553195"/>
                </a:cubicBezTo>
                <a:cubicBezTo>
                  <a:pt x="1504208" y="2675907"/>
                  <a:pt x="1541813" y="2733304"/>
                  <a:pt x="1579418" y="2790701"/>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igura a mano libera: forma 22">
            <a:extLst>
              <a:ext uri="{FF2B5EF4-FFF2-40B4-BE49-F238E27FC236}">
                <a16:creationId xmlns:a16="http://schemas.microsoft.com/office/drawing/2014/main" id="{463B19CA-E279-462A-8A7A-5368EF431F49}"/>
              </a:ext>
            </a:extLst>
          </p:cNvPr>
          <p:cNvSpPr/>
          <p:nvPr/>
        </p:nvSpPr>
        <p:spPr>
          <a:xfrm>
            <a:off x="5867029" y="2998491"/>
            <a:ext cx="190524" cy="305747"/>
          </a:xfrm>
          <a:custGeom>
            <a:avLst/>
            <a:gdLst>
              <a:gd name="connsiteX0" fmla="*/ 0 w 260912"/>
              <a:gd name="connsiteY0" fmla="*/ 0 h 410687"/>
              <a:gd name="connsiteX1" fmla="*/ 228600 w 260912"/>
              <a:gd name="connsiteY1" fmla="*/ 406400 h 410687"/>
              <a:gd name="connsiteX2" fmla="*/ 254000 w 260912"/>
              <a:gd name="connsiteY2" fmla="*/ 177800 h 410687"/>
              <a:gd name="connsiteX0" fmla="*/ 0 w 260912"/>
              <a:gd name="connsiteY0" fmla="*/ 0 h 410687"/>
              <a:gd name="connsiteX1" fmla="*/ 119380 w 260912"/>
              <a:gd name="connsiteY1" fmla="*/ 233680 h 410687"/>
              <a:gd name="connsiteX2" fmla="*/ 228600 w 260912"/>
              <a:gd name="connsiteY2" fmla="*/ 406400 h 410687"/>
              <a:gd name="connsiteX3" fmla="*/ 254000 w 260912"/>
              <a:gd name="connsiteY3" fmla="*/ 177800 h 410687"/>
              <a:gd name="connsiteX0" fmla="*/ 0 w 257988"/>
              <a:gd name="connsiteY0" fmla="*/ 0 h 407247"/>
              <a:gd name="connsiteX1" fmla="*/ 119380 w 257988"/>
              <a:gd name="connsiteY1" fmla="*/ 233680 h 407247"/>
              <a:gd name="connsiteX2" fmla="*/ 228600 w 257988"/>
              <a:gd name="connsiteY2" fmla="*/ 406400 h 407247"/>
              <a:gd name="connsiteX3" fmla="*/ 256540 w 257988"/>
              <a:gd name="connsiteY3" fmla="*/ 294640 h 407247"/>
              <a:gd name="connsiteX4" fmla="*/ 254000 w 257988"/>
              <a:gd name="connsiteY4" fmla="*/ 177800 h 407247"/>
              <a:gd name="connsiteX0" fmla="*/ 0 w 254032"/>
              <a:gd name="connsiteY0" fmla="*/ 0 h 407247"/>
              <a:gd name="connsiteX1" fmla="*/ 119380 w 254032"/>
              <a:gd name="connsiteY1" fmla="*/ 233680 h 407247"/>
              <a:gd name="connsiteX2" fmla="*/ 228600 w 254032"/>
              <a:gd name="connsiteY2" fmla="*/ 406400 h 407247"/>
              <a:gd name="connsiteX3" fmla="*/ 246380 w 254032"/>
              <a:gd name="connsiteY3" fmla="*/ 294640 h 407247"/>
              <a:gd name="connsiteX4" fmla="*/ 254000 w 254032"/>
              <a:gd name="connsiteY4" fmla="*/ 177800 h 407247"/>
              <a:gd name="connsiteX0" fmla="*/ 0 w 254032"/>
              <a:gd name="connsiteY0" fmla="*/ 0 h 407663"/>
              <a:gd name="connsiteX1" fmla="*/ 119380 w 254032"/>
              <a:gd name="connsiteY1" fmla="*/ 218440 h 407663"/>
              <a:gd name="connsiteX2" fmla="*/ 228600 w 254032"/>
              <a:gd name="connsiteY2" fmla="*/ 406400 h 407663"/>
              <a:gd name="connsiteX3" fmla="*/ 246380 w 254032"/>
              <a:gd name="connsiteY3" fmla="*/ 294640 h 407663"/>
              <a:gd name="connsiteX4" fmla="*/ 254000 w 254032"/>
              <a:gd name="connsiteY4" fmla="*/ 177800 h 40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32" h="407663">
                <a:moveTo>
                  <a:pt x="0" y="0"/>
                </a:moveTo>
                <a:cubicBezTo>
                  <a:pt x="19897" y="38947"/>
                  <a:pt x="81280" y="150707"/>
                  <a:pt x="119380" y="218440"/>
                </a:cubicBezTo>
                <a:cubicBezTo>
                  <a:pt x="157480" y="286173"/>
                  <a:pt x="207433" y="393700"/>
                  <a:pt x="228600" y="406400"/>
                </a:cubicBezTo>
                <a:cubicBezTo>
                  <a:pt x="249767" y="419100"/>
                  <a:pt x="242147" y="332740"/>
                  <a:pt x="246380" y="294640"/>
                </a:cubicBezTo>
                <a:cubicBezTo>
                  <a:pt x="250613" y="256540"/>
                  <a:pt x="254423" y="197273"/>
                  <a:pt x="254000" y="17780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Picture 2" descr="C:\Users\Stefano\Documents\BACKUP DOCUMENTI\LAVORO\MORRONE-SULMONA\scavo Casello Pratola Peligna\2006_1018varie0033.JPG">
            <a:extLst>
              <a:ext uri="{FF2B5EF4-FFF2-40B4-BE49-F238E27FC236}">
                <a16:creationId xmlns:a16="http://schemas.microsoft.com/office/drawing/2014/main" id="{8DD778CA-3259-4BC3-A662-C4895019FF7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 t="8041" r="-56" b="8388"/>
          <a:stretch/>
        </p:blipFill>
        <p:spPr bwMode="auto">
          <a:xfrm>
            <a:off x="3923928" y="1988840"/>
            <a:ext cx="5017295" cy="314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igura a mano libera: forma 21">
            <a:extLst>
              <a:ext uri="{FF2B5EF4-FFF2-40B4-BE49-F238E27FC236}">
                <a16:creationId xmlns:a16="http://schemas.microsoft.com/office/drawing/2014/main" id="{DF65A837-BA89-4462-84D0-E58B8E59C6EB}"/>
              </a:ext>
            </a:extLst>
          </p:cNvPr>
          <p:cNvSpPr/>
          <p:nvPr/>
        </p:nvSpPr>
        <p:spPr>
          <a:xfrm>
            <a:off x="4006933" y="4504330"/>
            <a:ext cx="4923065" cy="241316"/>
          </a:xfrm>
          <a:custGeom>
            <a:avLst/>
            <a:gdLst>
              <a:gd name="connsiteX0" fmla="*/ 0 w 5486400"/>
              <a:gd name="connsiteY0" fmla="*/ 244354 h 244354"/>
              <a:gd name="connsiteX1" fmla="*/ 1807029 w 5486400"/>
              <a:gd name="connsiteY1" fmla="*/ 233468 h 244354"/>
              <a:gd name="connsiteX2" fmla="*/ 3026229 w 5486400"/>
              <a:gd name="connsiteY2" fmla="*/ 157268 h 244354"/>
              <a:gd name="connsiteX3" fmla="*/ 4234543 w 5486400"/>
              <a:gd name="connsiteY3" fmla="*/ 135497 h 244354"/>
              <a:gd name="connsiteX4" fmla="*/ 5225143 w 5486400"/>
              <a:gd name="connsiteY4" fmla="*/ 15754 h 244354"/>
              <a:gd name="connsiteX5" fmla="*/ 5486400 w 5486400"/>
              <a:gd name="connsiteY5" fmla="*/ 4868 h 244354"/>
              <a:gd name="connsiteX0" fmla="*/ 0 w 5486400"/>
              <a:gd name="connsiteY0" fmla="*/ 244354 h 244354"/>
              <a:gd name="connsiteX1" fmla="*/ 1408677 w 5486400"/>
              <a:gd name="connsiteY1" fmla="*/ 226487 h 244354"/>
              <a:gd name="connsiteX2" fmla="*/ 3026229 w 5486400"/>
              <a:gd name="connsiteY2" fmla="*/ 157268 h 244354"/>
              <a:gd name="connsiteX3" fmla="*/ 4234543 w 5486400"/>
              <a:gd name="connsiteY3" fmla="*/ 135497 h 244354"/>
              <a:gd name="connsiteX4" fmla="*/ 5225143 w 5486400"/>
              <a:gd name="connsiteY4" fmla="*/ 15754 h 244354"/>
              <a:gd name="connsiteX5" fmla="*/ 5486400 w 5486400"/>
              <a:gd name="connsiteY5" fmla="*/ 4868 h 244354"/>
              <a:gd name="connsiteX0" fmla="*/ 0 w 5486400"/>
              <a:gd name="connsiteY0" fmla="*/ 244354 h 244354"/>
              <a:gd name="connsiteX1" fmla="*/ 1408677 w 5486400"/>
              <a:gd name="connsiteY1" fmla="*/ 226487 h 244354"/>
              <a:gd name="connsiteX2" fmla="*/ 2990015 w 5486400"/>
              <a:gd name="connsiteY2" fmla="*/ 178212 h 244354"/>
              <a:gd name="connsiteX3" fmla="*/ 4234543 w 5486400"/>
              <a:gd name="connsiteY3" fmla="*/ 135497 h 244354"/>
              <a:gd name="connsiteX4" fmla="*/ 5225143 w 5486400"/>
              <a:gd name="connsiteY4" fmla="*/ 15754 h 244354"/>
              <a:gd name="connsiteX5" fmla="*/ 5486400 w 5486400"/>
              <a:gd name="connsiteY5" fmla="*/ 4868 h 244354"/>
              <a:gd name="connsiteX0" fmla="*/ 0 w 5486400"/>
              <a:gd name="connsiteY0" fmla="*/ 240034 h 240034"/>
              <a:gd name="connsiteX1" fmla="*/ 1408677 w 5486400"/>
              <a:gd name="connsiteY1" fmla="*/ 222167 h 240034"/>
              <a:gd name="connsiteX2" fmla="*/ 2990015 w 5486400"/>
              <a:gd name="connsiteY2" fmla="*/ 173892 h 240034"/>
              <a:gd name="connsiteX3" fmla="*/ 4234543 w 5486400"/>
              <a:gd name="connsiteY3" fmla="*/ 131177 h 240034"/>
              <a:gd name="connsiteX4" fmla="*/ 4989753 w 5486400"/>
              <a:gd name="connsiteY4" fmla="*/ 53323 h 240034"/>
              <a:gd name="connsiteX5" fmla="*/ 5486400 w 5486400"/>
              <a:gd name="connsiteY5" fmla="*/ 548 h 240034"/>
              <a:gd name="connsiteX0" fmla="*/ 0 w 5459240"/>
              <a:gd name="connsiteY0" fmla="*/ 206357 h 206357"/>
              <a:gd name="connsiteX1" fmla="*/ 1408677 w 5459240"/>
              <a:gd name="connsiteY1" fmla="*/ 188490 h 206357"/>
              <a:gd name="connsiteX2" fmla="*/ 2990015 w 5459240"/>
              <a:gd name="connsiteY2" fmla="*/ 140215 h 206357"/>
              <a:gd name="connsiteX3" fmla="*/ 4234543 w 5459240"/>
              <a:gd name="connsiteY3" fmla="*/ 97500 h 206357"/>
              <a:gd name="connsiteX4" fmla="*/ 4989753 w 5459240"/>
              <a:gd name="connsiteY4" fmla="*/ 19646 h 206357"/>
              <a:gd name="connsiteX5" fmla="*/ 5459240 w 5459240"/>
              <a:gd name="connsiteY5" fmla="*/ 1779 h 20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240" h="206357">
                <a:moveTo>
                  <a:pt x="0" y="206357"/>
                </a:moveTo>
                <a:lnTo>
                  <a:pt x="1408677" y="188490"/>
                </a:lnTo>
                <a:lnTo>
                  <a:pt x="2990015" y="140215"/>
                </a:lnTo>
                <a:lnTo>
                  <a:pt x="4234543" y="97500"/>
                </a:lnTo>
                <a:cubicBezTo>
                  <a:pt x="4567833" y="77405"/>
                  <a:pt x="4785637" y="35599"/>
                  <a:pt x="4989753" y="19646"/>
                </a:cubicBezTo>
                <a:cubicBezTo>
                  <a:pt x="5193869" y="3693"/>
                  <a:pt x="5432933" y="-3664"/>
                  <a:pt x="5459240" y="1779"/>
                </a:cubicBez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ctangle 3">
            <a:extLst>
              <a:ext uri="{FF2B5EF4-FFF2-40B4-BE49-F238E27FC236}">
                <a16:creationId xmlns:a16="http://schemas.microsoft.com/office/drawing/2014/main" id="{4FC8E603-2EA9-40BF-90C5-C4514133C0FA}"/>
              </a:ext>
            </a:extLst>
          </p:cNvPr>
          <p:cNvSpPr>
            <a:spLocks noChangeArrowheads="1"/>
          </p:cNvSpPr>
          <p:nvPr/>
        </p:nvSpPr>
        <p:spPr bwMode="auto">
          <a:xfrm>
            <a:off x="107504" y="2348880"/>
            <a:ext cx="9036496" cy="2304256"/>
          </a:xfrm>
          <a:prstGeom prst="rect">
            <a:avLst/>
          </a:prstGeom>
          <a:solidFill>
            <a:srgbClr val="FFFF00"/>
          </a:solid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just" eaLnBrk="1" hangingPunct="1">
              <a:defRPr/>
            </a:pPr>
            <a:r>
              <a:rPr lang="it-IT" altLang="it-IT" b="1" dirty="0">
                <a:latin typeface="+mn-lt"/>
                <a:cs typeface="Arial" panose="020B0604020202020204" pitchFamily="34" charset="0"/>
              </a:rPr>
              <a:t>Le FAC che dobbiamo mappare sono le faglie che influenzano l’evoluzione del paesaggio NON una sola volta, ma con una loro ripetibilità condizionando l’evoluzione del paesaggio nel lungo periodo, con un integrale di ‘n’ eventi di attivazione (terremoti). E queste FAC sono le faglie che in superficie sono  l’</a:t>
            </a:r>
            <a:r>
              <a:rPr lang="it-IT" altLang="it-IT" b="1" dirty="0">
                <a:cs typeface="Arial" panose="020B0604020202020204" pitchFamily="34" charset="0"/>
              </a:rPr>
              <a:t>espressione di una sorgente sismogenetica</a:t>
            </a:r>
            <a:endParaRPr lang="it-IT" altLang="it-IT" b="1" dirty="0">
              <a:latin typeface="+mn-lt"/>
              <a:cs typeface="Arial" panose="020B0604020202020204" pitchFamily="34" charset="0"/>
            </a:endParaRPr>
          </a:p>
        </p:txBody>
      </p:sp>
    </p:spTree>
    <p:extLst>
      <p:ext uri="{BB962C8B-B14F-4D97-AF65-F5344CB8AC3E}">
        <p14:creationId xmlns:p14="http://schemas.microsoft.com/office/powerpoint/2010/main" val="253589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animBg="1"/>
      <p:bldP spid="16" grpId="0" animBg="1"/>
      <p:bldP spid="17" grpId="0" animBg="1"/>
      <p:bldP spid="18" grpId="0" animBg="1"/>
      <p:bldP spid="19" grpId="0" animBg="1"/>
      <p:bldP spid="20" grpId="0" animBg="1"/>
      <p:bldP spid="23" grpId="0" animBg="1"/>
      <p:bldP spid="22"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asellaDiTesto 8"/>
          <p:cNvSpPr txBox="1">
            <a:spLocks noChangeArrowheads="1"/>
          </p:cNvSpPr>
          <p:nvPr/>
        </p:nvSpPr>
        <p:spPr bwMode="auto">
          <a:xfrm>
            <a:off x="0" y="2996952"/>
            <a:ext cx="9144000" cy="1107996"/>
          </a:xfrm>
          <a:prstGeom prst="rect">
            <a:avLst/>
          </a:prstGeom>
          <a:noFill/>
          <a:ln w="9525">
            <a:noFill/>
            <a:miter lim="800000"/>
            <a:headEnd/>
            <a:tailEnd/>
          </a:ln>
        </p:spPr>
        <p:txBody>
          <a:bodyPr wrap="square">
            <a:spAutoFit/>
          </a:bodyPr>
          <a:lstStyle/>
          <a:p>
            <a:pPr algn="ctr" eaLnBrk="1" hangingPunct="1"/>
            <a:r>
              <a:rPr lang="it-IT" altLang="it-IT" sz="4800" b="1" dirty="0">
                <a:latin typeface="Calibri" pitchFamily="34" charset="0"/>
              </a:rPr>
              <a:t>GRAZIE PER L’ATTENZIONE</a:t>
            </a:r>
          </a:p>
          <a:p>
            <a:pPr algn="ctr" eaLnBrk="1" hangingPunct="1"/>
            <a:endParaRPr lang="it-IT" altLang="it-IT" dirty="0">
              <a:latin typeface="Calibri"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A2AE0D7-4DD5-D942-B20C-B54CE09D7D78}"/>
              </a:ext>
            </a:extLst>
          </p:cNvPr>
          <p:cNvSpPr>
            <a:spLocks noChangeArrowheads="1"/>
          </p:cNvSpPr>
          <p:nvPr/>
        </p:nvSpPr>
        <p:spPr bwMode="auto">
          <a:xfrm>
            <a:off x="0" y="857250"/>
            <a:ext cx="9144000" cy="495300"/>
          </a:xfrm>
          <a:prstGeom prst="rect">
            <a:avLst/>
          </a:prstGeom>
          <a:noFill/>
          <a:ln>
            <a:noFill/>
          </a:ln>
          <a:effectLst/>
        </p:spPr>
        <p:txBody>
          <a:bodyPr anchor="ctr"/>
          <a:lstStyle/>
          <a:p>
            <a:pPr algn="ctr" eaLnBrk="1" hangingPunct="1">
              <a:defRPr/>
            </a:pPr>
            <a:r>
              <a:rPr lang="it-IT" sz="2100" b="1" dirty="0">
                <a:solidFill>
                  <a:srgbClr val="FF0000"/>
                </a:solidFill>
                <a:effectLst>
                  <a:outerShdw blurRad="38100" dist="38100" dir="2700000" algn="tl">
                    <a:srgbClr val="DDDDDD"/>
                  </a:outerShdw>
                </a:effectLst>
                <a:ea typeface="ＭＳ Ｐゴシック" charset="0"/>
                <a:cs typeface="Arial"/>
              </a:rPr>
              <a:t>Faglia attiva: definizioni (1)</a:t>
            </a:r>
            <a:endParaRPr lang="it-IT" sz="2100" i="1" dirty="0">
              <a:solidFill>
                <a:srgbClr val="FFFF00"/>
              </a:solidFill>
              <a:effectLst>
                <a:outerShdw blurRad="38100" dist="38100" dir="2700000" algn="tl">
                  <a:srgbClr val="DDDDDD"/>
                </a:outerShdw>
              </a:effectLst>
              <a:ea typeface="ＭＳ Ｐゴシック" charset="0"/>
              <a:cs typeface="Arial"/>
            </a:endParaRPr>
          </a:p>
        </p:txBody>
      </p:sp>
      <p:sp>
        <p:nvSpPr>
          <p:cNvPr id="3" name="Rectangle 3"/>
          <p:cNvSpPr>
            <a:spLocks noChangeArrowheads="1"/>
          </p:cNvSpPr>
          <p:nvPr/>
        </p:nvSpPr>
        <p:spPr bwMode="auto">
          <a:xfrm>
            <a:off x="1075135" y="1368029"/>
            <a:ext cx="6668690" cy="425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a:solidFill>
                  <a:schemeClr val="tx1"/>
                </a:solidFill>
                <a:latin typeface="Verdana" pitchFamily="34" charset="0"/>
                <a:ea typeface="ＭＳ Ｐゴシック" pitchFamily="34" charset="-128"/>
              </a:defRPr>
            </a:lvl1pPr>
            <a:lvl2pPr marL="742950" indent="-285750">
              <a:spcBef>
                <a:spcPct val="20000"/>
              </a:spcBef>
              <a:buChar char="–"/>
              <a:defRPr>
                <a:solidFill>
                  <a:schemeClr val="tx1"/>
                </a:solidFill>
                <a:latin typeface="Verdana" pitchFamily="34" charset="0"/>
                <a:ea typeface="ＭＳ Ｐゴシック" pitchFamily="34" charset="-128"/>
              </a:defRPr>
            </a:lvl2pPr>
            <a:lvl3pPr marL="1143000" indent="-228600">
              <a:spcBef>
                <a:spcPct val="20000"/>
              </a:spcBef>
              <a:buChar char="•"/>
              <a:defRPr>
                <a:solidFill>
                  <a:schemeClr val="tx1"/>
                </a:solidFill>
                <a:latin typeface="Verdana" pitchFamily="34" charset="0"/>
                <a:ea typeface="ＭＳ Ｐゴシック" pitchFamily="34" charset="-128"/>
              </a:defRPr>
            </a:lvl3pPr>
            <a:lvl4pPr marL="1600200" indent="-228600">
              <a:spcBef>
                <a:spcPct val="20000"/>
              </a:spcBef>
              <a:buChar char="–"/>
              <a:defRPr>
                <a:solidFill>
                  <a:schemeClr val="tx1"/>
                </a:solidFill>
                <a:latin typeface="Verdana" pitchFamily="34" charset="0"/>
                <a:ea typeface="ＭＳ Ｐゴシック" pitchFamily="34" charset="-128"/>
              </a:defRPr>
            </a:lvl4pPr>
            <a:lvl5pPr marL="2057400" indent="-228600">
              <a:spcBef>
                <a:spcPct val="20000"/>
              </a:spcBef>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9pPr>
          </a:lstStyle>
          <a:p>
            <a:pPr eaLnBrk="1" hangingPunct="1">
              <a:spcBef>
                <a:spcPct val="0"/>
              </a:spcBef>
              <a:buFontTx/>
              <a:buNone/>
            </a:pPr>
            <a:r>
              <a:rPr lang="it-IT" altLang="it-IT" dirty="0">
                <a:solidFill>
                  <a:srgbClr val="FF0000"/>
                </a:solidFill>
                <a:latin typeface="+mn-lt"/>
                <a:cs typeface="Arial" pitchFamily="34" charset="0"/>
              </a:rPr>
              <a:t>L'abbondanza di definizioni riflette in certo modo la difficoltà di definire in maniera univoca il significato di tettonica attiva, di cui le faglie attive sono l'espressione più evidente.</a:t>
            </a:r>
          </a:p>
          <a:p>
            <a:pPr eaLnBrk="1" hangingPunct="1">
              <a:spcBef>
                <a:spcPct val="0"/>
              </a:spcBef>
              <a:buFontTx/>
              <a:buNone/>
            </a:pPr>
            <a:r>
              <a:rPr lang="it-IT" altLang="it-IT" dirty="0">
                <a:latin typeface="+mn-lt"/>
                <a:cs typeface="Arial" pitchFamily="34" charset="0"/>
              </a:rPr>
              <a:t> </a:t>
            </a:r>
          </a:p>
          <a:p>
            <a:pPr eaLnBrk="1" hangingPunct="1">
              <a:spcBef>
                <a:spcPct val="0"/>
              </a:spcBef>
              <a:buFontTx/>
              <a:buNone/>
            </a:pPr>
            <a:r>
              <a:rPr lang="it-IT" altLang="it-IT" b="1" i="1" dirty="0">
                <a:latin typeface="+mn-lt"/>
                <a:cs typeface="Arial" pitchFamily="34" charset="0"/>
              </a:rPr>
              <a:t>Willis (1923)</a:t>
            </a:r>
            <a:r>
              <a:rPr lang="it-IT" altLang="it-IT" i="1" dirty="0">
                <a:latin typeface="+mn-lt"/>
                <a:cs typeface="Arial" pitchFamily="34" charset="0"/>
              </a:rPr>
              <a:t> - Faglia attiva è una faglia lungo la quale è probabile il movimento in futuro ... Sono faglie attive tutte quelle faglie lungo le quali c'è stato movimento in epoca storica ed anche tutte quelle faglie per le quali può essere definita l'evidenza </a:t>
            </a:r>
            <a:r>
              <a:rPr lang="it-IT" altLang="it-IT" i="1" dirty="0" err="1">
                <a:latin typeface="+mn-lt"/>
                <a:cs typeface="Arial" pitchFamily="34" charset="0"/>
              </a:rPr>
              <a:t>fisiografica</a:t>
            </a:r>
            <a:r>
              <a:rPr lang="it-IT" altLang="it-IT" i="1" dirty="0">
                <a:latin typeface="+mn-lt"/>
                <a:cs typeface="Arial" pitchFamily="34" charset="0"/>
              </a:rPr>
              <a:t> di recenti dislocazioni superficiali.</a:t>
            </a:r>
          </a:p>
          <a:p>
            <a:pPr eaLnBrk="1" hangingPunct="1">
              <a:spcBef>
                <a:spcPct val="0"/>
              </a:spcBef>
              <a:buFontTx/>
              <a:buNone/>
            </a:pPr>
            <a:endParaRPr lang="it-IT" altLang="it-IT" dirty="0">
              <a:latin typeface="+mn-lt"/>
              <a:cs typeface="Arial" pitchFamily="34" charset="0"/>
            </a:endParaRPr>
          </a:p>
          <a:p>
            <a:pPr eaLnBrk="1" hangingPunct="1">
              <a:spcBef>
                <a:spcPct val="0"/>
              </a:spcBef>
              <a:buFontTx/>
              <a:buNone/>
            </a:pPr>
            <a:r>
              <a:rPr lang="it-IT" altLang="it-IT" b="1" i="1" dirty="0" err="1">
                <a:latin typeface="+mn-lt"/>
                <a:cs typeface="Arial" pitchFamily="34" charset="0"/>
              </a:rPr>
              <a:t>Louderback</a:t>
            </a:r>
            <a:r>
              <a:rPr lang="it-IT" altLang="it-IT" b="1" i="1" dirty="0">
                <a:latin typeface="+mn-lt"/>
                <a:cs typeface="Arial" pitchFamily="34" charset="0"/>
              </a:rPr>
              <a:t> (1950)</a:t>
            </a:r>
            <a:r>
              <a:rPr lang="it-IT" altLang="it-IT" i="1" dirty="0">
                <a:latin typeface="+mn-lt"/>
                <a:cs typeface="Arial" pitchFamily="34" charset="0"/>
              </a:rPr>
              <a:t> - Le faglie attive sono interessate da movimenti attuali o si sono mosse in tempi geologici recenti o storici e saranno interessate da movimenti ripetuti nel futuro.</a:t>
            </a:r>
            <a:r>
              <a:rPr lang="it-IT" altLang="it-IT" b="1" i="1" dirty="0">
                <a:latin typeface="+mn-lt"/>
                <a:cs typeface="Arial" pitchFamily="34" charset="0"/>
              </a:rPr>
              <a:t> </a:t>
            </a:r>
          </a:p>
          <a:p>
            <a:pPr eaLnBrk="1" hangingPunct="1">
              <a:spcBef>
                <a:spcPct val="0"/>
              </a:spcBef>
              <a:buFontTx/>
              <a:buNone/>
            </a:pPr>
            <a:endParaRPr lang="it-IT" altLang="it-IT" dirty="0">
              <a:latin typeface="+mn-lt"/>
              <a:cs typeface="Arial" pitchFamily="34" charset="0"/>
            </a:endParaRPr>
          </a:p>
        </p:txBody>
      </p:sp>
    </p:spTree>
    <p:extLst>
      <p:ext uri="{BB962C8B-B14F-4D97-AF65-F5344CB8AC3E}">
        <p14:creationId xmlns:p14="http://schemas.microsoft.com/office/powerpoint/2010/main" val="39584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CD0AE20-96B7-B040-BB64-4D7253EBA374}"/>
              </a:ext>
            </a:extLst>
          </p:cNvPr>
          <p:cNvSpPr>
            <a:spLocks noChangeArrowheads="1"/>
          </p:cNvSpPr>
          <p:nvPr/>
        </p:nvSpPr>
        <p:spPr bwMode="auto">
          <a:xfrm>
            <a:off x="1328738" y="857251"/>
            <a:ext cx="6858000" cy="4812506"/>
          </a:xfrm>
          <a:prstGeom prst="rect">
            <a:avLst/>
          </a:prstGeom>
          <a:noFill/>
          <a:ln>
            <a:noFill/>
          </a:ln>
          <a:effectLst/>
        </p:spPr>
        <p:txBody>
          <a:bodyP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b="1" dirty="0">
                <a:solidFill>
                  <a:srgbClr val="FF0000"/>
                </a:solidFill>
                <a:latin typeface="+mn-lt"/>
                <a:cs typeface="Arial" panose="020B0604020202020204" pitchFamily="34" charset="0"/>
              </a:rPr>
              <a:t>Uno sguardo agli Stati Uniti</a:t>
            </a:r>
          </a:p>
          <a:p>
            <a:pPr eaLnBrk="1" hangingPunct="1">
              <a:defRPr/>
            </a:pPr>
            <a:endParaRPr lang="it-IT" altLang="it-IT" sz="2100" dirty="0">
              <a:latin typeface="+mn-lt"/>
              <a:cs typeface="Arial" panose="020B0604020202020204" pitchFamily="34" charset="0"/>
            </a:endParaRPr>
          </a:p>
          <a:p>
            <a:pPr eaLnBrk="1" hangingPunct="1">
              <a:defRPr/>
            </a:pPr>
            <a:endParaRPr lang="it-IT" altLang="it-IT" sz="2100" dirty="0">
              <a:latin typeface="Arial" panose="020B0604020202020204" pitchFamily="34" charset="0"/>
              <a:cs typeface="Arial" panose="020B0604020202020204" pitchFamily="34" charset="0"/>
            </a:endParaRPr>
          </a:p>
          <a:p>
            <a:pPr eaLnBrk="1" hangingPunct="1">
              <a:buFont typeface="Wingdings" pitchFamily="2" charset="2"/>
              <a:buChar char="ü"/>
              <a:defRPr/>
            </a:pPr>
            <a:r>
              <a:rPr lang="it-IT" altLang="it-IT" sz="2100" dirty="0">
                <a:latin typeface="+mn-lt"/>
                <a:cs typeface="Arial" panose="020B0604020202020204" pitchFamily="34" charset="0"/>
              </a:rPr>
              <a:t>La normativa per gli impianti nucleari definisce “capace” una faglia che ha avuto almeno un movimento negli ultimi 35.000 anni e più movimenti nei passati 500.000 anni (US NRC, 2010).</a:t>
            </a:r>
          </a:p>
          <a:p>
            <a:pPr eaLnBrk="1" hangingPunct="1">
              <a:buFont typeface="Wingdings" pitchFamily="2" charset="2"/>
              <a:buChar char="ü"/>
              <a:defRPr/>
            </a:pPr>
            <a:endParaRPr lang="it-IT" altLang="it-IT" sz="2100" dirty="0">
              <a:latin typeface="+mn-lt"/>
              <a:cs typeface="Arial" panose="020B0604020202020204" pitchFamily="34" charset="0"/>
            </a:endParaRPr>
          </a:p>
          <a:p>
            <a:pPr eaLnBrk="1" hangingPunct="1">
              <a:buFont typeface="Wingdings" pitchFamily="2" charset="2"/>
              <a:buChar char="ü"/>
              <a:defRPr/>
            </a:pPr>
            <a:r>
              <a:rPr lang="it-IT" altLang="it-IT" sz="2100" dirty="0">
                <a:latin typeface="+mn-lt"/>
                <a:cs typeface="Arial" panose="020B0604020202020204" pitchFamily="34" charset="0"/>
              </a:rPr>
              <a:t>L’</a:t>
            </a:r>
            <a:r>
              <a:rPr lang="it-IT" altLang="ja-JP" sz="2100" i="1" dirty="0" err="1">
                <a:latin typeface="+mn-lt"/>
                <a:cs typeface="Arial" panose="020B0604020202020204" pitchFamily="34" charset="0"/>
              </a:rPr>
              <a:t>Alquist</a:t>
            </a:r>
            <a:r>
              <a:rPr lang="it-IT" altLang="ja-JP" sz="2100" b="1" i="1" dirty="0">
                <a:latin typeface="+mn-lt"/>
                <a:cs typeface="Arial" panose="020B0604020202020204" pitchFamily="34" charset="0"/>
              </a:rPr>
              <a:t>–</a:t>
            </a:r>
            <a:r>
              <a:rPr lang="it-IT" altLang="ja-JP" sz="2100" i="1" dirty="0">
                <a:latin typeface="+mn-lt"/>
                <a:cs typeface="Arial" panose="020B0604020202020204" pitchFamily="34" charset="0"/>
              </a:rPr>
              <a:t>Priolo Fault </a:t>
            </a:r>
            <a:r>
              <a:rPr lang="it-IT" altLang="ja-JP" sz="2100" i="1" dirty="0" err="1">
                <a:latin typeface="+mn-lt"/>
                <a:cs typeface="Arial" panose="020B0604020202020204" pitchFamily="34" charset="0"/>
              </a:rPr>
              <a:t>Zoning</a:t>
            </a:r>
            <a:r>
              <a:rPr lang="it-IT" altLang="ja-JP" sz="2100" i="1" dirty="0">
                <a:latin typeface="+mn-lt"/>
                <a:cs typeface="Arial" panose="020B0604020202020204" pitchFamily="34" charset="0"/>
              </a:rPr>
              <a:t> </a:t>
            </a:r>
            <a:r>
              <a:rPr lang="it-IT" altLang="ja-JP" sz="2100" i="1" dirty="0" err="1">
                <a:latin typeface="+mn-lt"/>
                <a:cs typeface="Arial" panose="020B0604020202020204" pitchFamily="34" charset="0"/>
              </a:rPr>
              <a:t>Act</a:t>
            </a:r>
            <a:r>
              <a:rPr lang="it-IT" altLang="ja-JP" sz="2100" dirty="0">
                <a:latin typeface="+mn-lt"/>
                <a:cs typeface="Arial" panose="020B0604020202020204" pitchFamily="34" charset="0"/>
              </a:rPr>
              <a:t>, la legge che previene le costruzioni in prossimità dell</a:t>
            </a:r>
            <a:r>
              <a:rPr lang="it-IT" altLang="it-IT" sz="2100" dirty="0">
                <a:latin typeface="+mn-lt"/>
                <a:cs typeface="Arial" panose="020B0604020202020204" pitchFamily="34" charset="0"/>
              </a:rPr>
              <a:t>’</a:t>
            </a:r>
            <a:r>
              <a:rPr lang="it-IT" altLang="ja-JP" sz="2100" dirty="0">
                <a:latin typeface="+mn-lt"/>
                <a:cs typeface="Arial" panose="020B0604020202020204" pitchFamily="34" charset="0"/>
              </a:rPr>
              <a:t>emergenza superficiale di faglie attive, definisce </a:t>
            </a:r>
            <a:r>
              <a:rPr lang="it-IT" altLang="ja-JP" sz="2100" i="1" dirty="0">
                <a:latin typeface="+mn-lt"/>
                <a:cs typeface="Arial" panose="020B0604020202020204" pitchFamily="34" charset="0"/>
              </a:rPr>
              <a:t>capaci </a:t>
            </a:r>
            <a:r>
              <a:rPr lang="it-IT" altLang="ja-JP" sz="2100" dirty="0">
                <a:latin typeface="+mn-lt"/>
                <a:cs typeface="Arial" panose="020B0604020202020204" pitchFamily="34" charset="0"/>
              </a:rPr>
              <a:t>le faglie cui sono riferibili rotture della superficie negli ultimi 11.000 anni (Bryant and </a:t>
            </a:r>
            <a:r>
              <a:rPr lang="it-IT" altLang="ja-JP" sz="2100" dirty="0" err="1">
                <a:latin typeface="+mn-lt"/>
                <a:cs typeface="Arial" panose="020B0604020202020204" pitchFamily="34" charset="0"/>
              </a:rPr>
              <a:t>Hart</a:t>
            </a:r>
            <a:r>
              <a:rPr lang="it-IT" altLang="ja-JP" sz="2100" dirty="0">
                <a:latin typeface="+mn-lt"/>
                <a:cs typeface="Arial" panose="020B0604020202020204" pitchFamily="34" charset="0"/>
              </a:rPr>
              <a:t>, 2007).</a:t>
            </a:r>
            <a:endParaRPr lang="it-IT" altLang="it-IT" sz="2100" b="1" dirty="0">
              <a:effectLst>
                <a:outerShdw blurRad="38100" dist="38100" dir="2700000" algn="tl">
                  <a:srgbClr val="000000"/>
                </a:outerShdw>
              </a:effectLst>
              <a:latin typeface="+mn-lt"/>
              <a:cs typeface="Arial" panose="020B0604020202020204" pitchFamily="34" charset="0"/>
            </a:endParaRPr>
          </a:p>
        </p:txBody>
      </p:sp>
    </p:spTree>
    <p:extLst>
      <p:ext uri="{BB962C8B-B14F-4D97-AF65-F5344CB8AC3E}">
        <p14:creationId xmlns:p14="http://schemas.microsoft.com/office/powerpoint/2010/main" val="4106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64FD51B-6B3B-9A47-B610-8A3DEFF0633B}"/>
              </a:ext>
            </a:extLst>
          </p:cNvPr>
          <p:cNvSpPr>
            <a:spLocks noChangeArrowheads="1"/>
          </p:cNvSpPr>
          <p:nvPr/>
        </p:nvSpPr>
        <p:spPr bwMode="auto">
          <a:xfrm>
            <a:off x="1171575" y="984648"/>
            <a:ext cx="6858000" cy="4812506"/>
          </a:xfrm>
          <a:prstGeom prst="rect">
            <a:avLst/>
          </a:prstGeom>
          <a:noFill/>
          <a:ln>
            <a:noFill/>
          </a:ln>
          <a:effectLst/>
        </p:spPr>
        <p:txBody>
          <a:bodyP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2100" b="1" dirty="0">
                <a:solidFill>
                  <a:srgbClr val="FF0000"/>
                </a:solidFill>
                <a:latin typeface="+mn-lt"/>
                <a:cs typeface="Arial" panose="020B0604020202020204" pitchFamily="34" charset="0"/>
              </a:rPr>
              <a:t>In Italia:</a:t>
            </a:r>
          </a:p>
          <a:p>
            <a:pPr algn="ctr" eaLnBrk="1" hangingPunct="1">
              <a:defRPr/>
            </a:pPr>
            <a:r>
              <a:rPr lang="it-IT" altLang="it-IT" sz="2100" b="1" dirty="0">
                <a:solidFill>
                  <a:srgbClr val="FF0000"/>
                </a:solidFill>
                <a:latin typeface="+mn-lt"/>
                <a:cs typeface="Arial" panose="020B0604020202020204" pitchFamily="34" charset="0"/>
              </a:rPr>
              <a:t>Database Ithaca (</a:t>
            </a:r>
            <a:r>
              <a:rPr lang="it-IT" altLang="it-IT" sz="2100" b="1" i="1" dirty="0" err="1">
                <a:solidFill>
                  <a:srgbClr val="FF0000"/>
                </a:solidFill>
                <a:latin typeface="+mn-lt"/>
                <a:cs typeface="Arial" panose="020B0604020202020204" pitchFamily="34" charset="0"/>
              </a:rPr>
              <a:t>Italy</a:t>
            </a:r>
            <a:r>
              <a:rPr lang="it-IT" altLang="it-IT" sz="2100" b="1" i="1" dirty="0">
                <a:solidFill>
                  <a:srgbClr val="FF0000"/>
                </a:solidFill>
                <a:latin typeface="+mn-lt"/>
                <a:cs typeface="Arial" panose="020B0604020202020204" pitchFamily="34" charset="0"/>
              </a:rPr>
              <a:t> </a:t>
            </a:r>
            <a:r>
              <a:rPr lang="it-IT" altLang="it-IT" sz="2100" b="1" i="1" dirty="0" err="1">
                <a:solidFill>
                  <a:srgbClr val="FF0000"/>
                </a:solidFill>
                <a:latin typeface="+mn-lt"/>
                <a:cs typeface="Arial" panose="020B0604020202020204" pitchFamily="34" charset="0"/>
              </a:rPr>
              <a:t>hazard</a:t>
            </a:r>
            <a:r>
              <a:rPr lang="it-IT" altLang="it-IT" sz="2100" b="1" i="1" dirty="0">
                <a:solidFill>
                  <a:srgbClr val="FF0000"/>
                </a:solidFill>
                <a:latin typeface="+mn-lt"/>
                <a:cs typeface="Arial" panose="020B0604020202020204" pitchFamily="34" charset="0"/>
              </a:rPr>
              <a:t> from </a:t>
            </a:r>
            <a:r>
              <a:rPr lang="it-IT" altLang="it-IT" sz="2100" b="1" i="1" dirty="0" err="1">
                <a:solidFill>
                  <a:srgbClr val="FF0000"/>
                </a:solidFill>
                <a:latin typeface="+mn-lt"/>
                <a:cs typeface="Arial" panose="020B0604020202020204" pitchFamily="34" charset="0"/>
              </a:rPr>
              <a:t>capable</a:t>
            </a:r>
            <a:r>
              <a:rPr lang="it-IT" altLang="it-IT" sz="2100" b="1" i="1" dirty="0">
                <a:solidFill>
                  <a:srgbClr val="FF0000"/>
                </a:solidFill>
                <a:latin typeface="+mn-lt"/>
                <a:cs typeface="Arial" panose="020B0604020202020204" pitchFamily="34" charset="0"/>
              </a:rPr>
              <a:t> </a:t>
            </a:r>
            <a:r>
              <a:rPr lang="it-IT" altLang="it-IT" sz="2100" b="1" i="1" dirty="0" err="1">
                <a:solidFill>
                  <a:srgbClr val="FF0000"/>
                </a:solidFill>
                <a:latin typeface="+mn-lt"/>
                <a:cs typeface="Arial" panose="020B0604020202020204" pitchFamily="34" charset="0"/>
              </a:rPr>
              <a:t>faults</a:t>
            </a:r>
            <a:r>
              <a:rPr lang="it-IT" altLang="it-IT" sz="2100" b="1" dirty="0">
                <a:solidFill>
                  <a:srgbClr val="FF0000"/>
                </a:solidFill>
                <a:latin typeface="+mn-lt"/>
                <a:cs typeface="Arial" panose="020B0604020202020204" pitchFamily="34" charset="0"/>
              </a:rPr>
              <a:t>):</a:t>
            </a:r>
          </a:p>
          <a:p>
            <a:pPr eaLnBrk="1" hangingPunct="1">
              <a:buFont typeface="Wingdings" pitchFamily="2" charset="2"/>
              <a:buChar char="ü"/>
              <a:defRPr/>
            </a:pPr>
            <a:r>
              <a:rPr lang="it-IT" altLang="it-IT" sz="2100" b="1" dirty="0">
                <a:latin typeface="+mn-lt"/>
                <a:cs typeface="Arial" panose="020B0604020202020204" pitchFamily="34" charset="0"/>
              </a:rPr>
              <a:t>Evidenze storiche di </a:t>
            </a:r>
            <a:r>
              <a:rPr lang="it-IT" altLang="it-IT" sz="2100" b="1" dirty="0" err="1">
                <a:latin typeface="+mn-lt"/>
                <a:cs typeface="Arial" panose="020B0604020202020204" pitchFamily="34" charset="0"/>
              </a:rPr>
              <a:t>fagliazione</a:t>
            </a:r>
            <a:r>
              <a:rPr lang="it-IT" altLang="it-IT" sz="2100" b="1" dirty="0">
                <a:latin typeface="+mn-lt"/>
                <a:cs typeface="Arial" panose="020B0604020202020204" pitchFamily="34" charset="0"/>
              </a:rPr>
              <a:t> di superficie</a:t>
            </a:r>
          </a:p>
          <a:p>
            <a:pPr eaLnBrk="1" hangingPunct="1">
              <a:buFont typeface="Wingdings" pitchFamily="2" charset="2"/>
              <a:buChar char="ü"/>
              <a:defRPr/>
            </a:pPr>
            <a:r>
              <a:rPr lang="it-IT" altLang="it-IT" sz="2100" b="1" dirty="0">
                <a:latin typeface="+mn-lt"/>
                <a:cs typeface="Arial" panose="020B0604020202020204" pitchFamily="34" charset="0"/>
              </a:rPr>
              <a:t>Evidenza </a:t>
            </a:r>
            <a:r>
              <a:rPr lang="it-IT" altLang="it-IT" sz="2100" b="1" dirty="0" err="1">
                <a:latin typeface="+mn-lt"/>
                <a:cs typeface="Arial" panose="020B0604020202020204" pitchFamily="34" charset="0"/>
              </a:rPr>
              <a:t>paleosismologica</a:t>
            </a:r>
            <a:r>
              <a:rPr lang="it-IT" altLang="it-IT" sz="2100" b="1" dirty="0">
                <a:latin typeface="+mn-lt"/>
                <a:cs typeface="Arial" panose="020B0604020202020204" pitchFamily="34" charset="0"/>
              </a:rPr>
              <a:t> di </a:t>
            </a:r>
            <a:r>
              <a:rPr lang="it-IT" altLang="it-IT" sz="2100" b="1" dirty="0" err="1">
                <a:latin typeface="+mn-lt"/>
                <a:cs typeface="Arial" panose="020B0604020202020204" pitchFamily="34" charset="0"/>
              </a:rPr>
              <a:t>fagliazione</a:t>
            </a:r>
            <a:r>
              <a:rPr lang="it-IT" altLang="it-IT" sz="2100" b="1" dirty="0">
                <a:latin typeface="+mn-lt"/>
                <a:cs typeface="Arial" panose="020B0604020202020204" pitchFamily="34" charset="0"/>
              </a:rPr>
              <a:t> di superficie</a:t>
            </a:r>
          </a:p>
          <a:p>
            <a:pPr eaLnBrk="1" hangingPunct="1">
              <a:buFont typeface="Wingdings" pitchFamily="2" charset="2"/>
              <a:buChar char="ü"/>
              <a:defRPr/>
            </a:pPr>
            <a:r>
              <a:rPr lang="it-IT" altLang="it-IT" sz="2100" b="1" dirty="0">
                <a:latin typeface="+mn-lt"/>
                <a:cs typeface="Arial" panose="020B0604020202020204" pitchFamily="34" charset="0"/>
              </a:rPr>
              <a:t>Evidenza geomorfologica e/o stratigrafica di </a:t>
            </a:r>
            <a:r>
              <a:rPr lang="it-IT" altLang="it-IT" sz="2100" b="1" dirty="0" err="1">
                <a:latin typeface="+mn-lt"/>
                <a:cs typeface="Arial" panose="020B0604020202020204" pitchFamily="34" charset="0"/>
              </a:rPr>
              <a:t>fagliazione</a:t>
            </a:r>
            <a:r>
              <a:rPr lang="it-IT" altLang="it-IT" sz="2100" b="1" dirty="0">
                <a:latin typeface="+mn-lt"/>
                <a:cs typeface="Arial" panose="020B0604020202020204" pitchFamily="34" charset="0"/>
              </a:rPr>
              <a:t> di superficie nel Pleistocene superiore-Olocene dopo l’LGM</a:t>
            </a:r>
          </a:p>
          <a:p>
            <a:pPr eaLnBrk="1" hangingPunct="1">
              <a:buFont typeface="Wingdings" pitchFamily="2" charset="2"/>
              <a:buChar char="ü"/>
              <a:defRPr/>
            </a:pPr>
            <a:r>
              <a:rPr lang="it-IT" altLang="it-IT" sz="2100" b="1" dirty="0">
                <a:latin typeface="+mn-lt"/>
                <a:cs typeface="Arial" panose="020B0604020202020204" pitchFamily="34" charset="0"/>
              </a:rPr>
              <a:t>Evidenza geomorfologica e/o stratigrafica di movimenti all’interno di bacini estensionali quaternari</a:t>
            </a:r>
          </a:p>
          <a:p>
            <a:pPr eaLnBrk="1" hangingPunct="1">
              <a:buFont typeface="Wingdings" pitchFamily="2" charset="2"/>
              <a:buChar char="ü"/>
              <a:defRPr/>
            </a:pPr>
            <a:r>
              <a:rPr lang="it-IT" altLang="it-IT" sz="2100" b="1" dirty="0">
                <a:latin typeface="+mn-lt"/>
                <a:cs typeface="Arial" panose="020B0604020202020204" pitchFamily="34" charset="0"/>
              </a:rPr>
              <a:t>Evidenza geomorfologica di movimento lungo versanti di faglia che bordano bacini estensionali di età quaternaria</a:t>
            </a:r>
          </a:p>
          <a:p>
            <a:pPr eaLnBrk="1" hangingPunct="1">
              <a:defRPr/>
            </a:pPr>
            <a:endParaRPr lang="it-IT" altLang="it-IT" sz="2100" b="1" dirty="0">
              <a:solidFill>
                <a:srgbClr val="0000FF"/>
              </a:solidFill>
              <a:latin typeface="+mn-lt"/>
              <a:cs typeface="Arial" panose="020B0604020202020204" pitchFamily="34" charset="0"/>
            </a:endParaRPr>
          </a:p>
          <a:p>
            <a:pPr eaLnBrk="1" hangingPunct="1">
              <a:defRPr/>
            </a:pPr>
            <a:endParaRPr lang="it-IT" altLang="it-IT" sz="2100" b="1" dirty="0">
              <a:solidFill>
                <a:srgbClr val="0000FF"/>
              </a:solidFill>
              <a:latin typeface="+mn-lt"/>
              <a:cs typeface="Arial" panose="020B0604020202020204" pitchFamily="34" charset="0"/>
            </a:endParaRPr>
          </a:p>
          <a:p>
            <a:pPr eaLnBrk="1" hangingPunct="1">
              <a:defRPr/>
            </a:pPr>
            <a:endParaRPr lang="it-IT" altLang="it-IT" sz="2100" b="1" dirty="0">
              <a:solidFill>
                <a:srgbClr val="0000FF"/>
              </a:solidFill>
              <a:latin typeface="+mn-lt"/>
              <a:cs typeface="Arial" panose="020B0604020202020204" pitchFamily="34" charset="0"/>
            </a:endParaRPr>
          </a:p>
        </p:txBody>
      </p:sp>
    </p:spTree>
    <p:extLst>
      <p:ext uri="{BB962C8B-B14F-4D97-AF65-F5344CB8AC3E}">
        <p14:creationId xmlns:p14="http://schemas.microsoft.com/office/powerpoint/2010/main" val="2282755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45" y="116631"/>
            <a:ext cx="4415755" cy="583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716016" y="5986154"/>
            <a:ext cx="40366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Verdana" pitchFamily="34" charset="0"/>
                <a:ea typeface="ＭＳ Ｐゴシック" pitchFamily="34" charset="-128"/>
              </a:defRPr>
            </a:lvl1pPr>
            <a:lvl2pPr marL="742950" indent="-285750">
              <a:spcBef>
                <a:spcPct val="20000"/>
              </a:spcBef>
              <a:buChar char="–"/>
              <a:defRPr>
                <a:solidFill>
                  <a:schemeClr val="tx1"/>
                </a:solidFill>
                <a:latin typeface="Verdana" pitchFamily="34" charset="0"/>
                <a:ea typeface="ＭＳ Ｐゴシック" pitchFamily="34" charset="-128"/>
              </a:defRPr>
            </a:lvl2pPr>
            <a:lvl3pPr marL="1143000" indent="-228600">
              <a:spcBef>
                <a:spcPct val="20000"/>
              </a:spcBef>
              <a:buChar char="•"/>
              <a:defRPr>
                <a:solidFill>
                  <a:schemeClr val="tx1"/>
                </a:solidFill>
                <a:latin typeface="Verdana" pitchFamily="34" charset="0"/>
                <a:ea typeface="ＭＳ Ｐゴシック" pitchFamily="34" charset="-128"/>
              </a:defRPr>
            </a:lvl3pPr>
            <a:lvl4pPr marL="1600200" indent="-228600">
              <a:spcBef>
                <a:spcPct val="20000"/>
              </a:spcBef>
              <a:buChar char="–"/>
              <a:defRPr>
                <a:solidFill>
                  <a:schemeClr val="tx1"/>
                </a:solidFill>
                <a:latin typeface="Verdana" pitchFamily="34" charset="0"/>
                <a:ea typeface="ＭＳ Ｐゴシック" pitchFamily="34" charset="-128"/>
              </a:defRPr>
            </a:lvl4pPr>
            <a:lvl5pPr marL="2057400" indent="-228600">
              <a:spcBef>
                <a:spcPct val="20000"/>
              </a:spcBef>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Verdana" pitchFamily="34" charset="0"/>
                <a:ea typeface="ＭＳ Ｐゴシック" pitchFamily="34" charset="-128"/>
              </a:defRPr>
            </a:lvl9pPr>
          </a:lstStyle>
          <a:p>
            <a:pPr>
              <a:spcBef>
                <a:spcPct val="0"/>
              </a:spcBef>
              <a:buFontTx/>
              <a:buNone/>
            </a:pPr>
            <a:r>
              <a:rPr lang="it-IT" altLang="it-IT" b="1" dirty="0" err="1">
                <a:latin typeface="+mn-lt"/>
                <a:cs typeface="Arial" pitchFamily="34" charset="0"/>
              </a:rPr>
              <a:t>Galadini</a:t>
            </a:r>
            <a:r>
              <a:rPr lang="it-IT" altLang="it-IT" b="1" dirty="0">
                <a:latin typeface="+mn-lt"/>
                <a:cs typeface="Arial" pitchFamily="34" charset="0"/>
              </a:rPr>
              <a:t> et al. (2001)</a:t>
            </a:r>
            <a:endParaRPr lang="nl-NL" altLang="it-IT" b="1" dirty="0">
              <a:latin typeface="+mn-lt"/>
              <a:cs typeface="Arial" pitchFamily="34" charset="0"/>
            </a:endParaRPr>
          </a:p>
          <a:p>
            <a:pPr>
              <a:spcBef>
                <a:spcPct val="0"/>
              </a:spcBef>
              <a:buFontTx/>
              <a:buNone/>
            </a:pPr>
            <a:r>
              <a:rPr lang="nl-NL" altLang="it-IT" b="1" dirty="0">
                <a:latin typeface="+mn-lt"/>
                <a:cs typeface="Arial" pitchFamily="34" charset="0"/>
              </a:rPr>
              <a:t>Geologie en Mijnbouw 80 (3-4): 273-296</a:t>
            </a:r>
            <a:endParaRPr lang="it-IT" altLang="it-IT" b="1" dirty="0">
              <a:latin typeface="+mn-lt"/>
              <a:cs typeface="Arial" pitchFamily="34" charset="0"/>
            </a:endParaRP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08" y="225515"/>
            <a:ext cx="2972990" cy="327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522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a:grpSpLocks/>
          </p:cNvGrpSpPr>
          <p:nvPr/>
        </p:nvGrpSpPr>
        <p:grpSpPr bwMode="auto">
          <a:xfrm>
            <a:off x="2374034" y="404664"/>
            <a:ext cx="4432787" cy="3469393"/>
            <a:chOff x="567" y="391"/>
            <a:chExt cx="4523" cy="3540"/>
          </a:xfrm>
        </p:grpSpPr>
        <p:grpSp>
          <p:nvGrpSpPr>
            <p:cNvPr id="4" name="Group 10"/>
            <p:cNvGrpSpPr>
              <a:grpSpLocks/>
            </p:cNvGrpSpPr>
            <p:nvPr/>
          </p:nvGrpSpPr>
          <p:grpSpPr bwMode="auto">
            <a:xfrm>
              <a:off x="589" y="754"/>
              <a:ext cx="4501" cy="3177"/>
              <a:chOff x="589" y="754"/>
              <a:chExt cx="4501" cy="3177"/>
            </a:xfrm>
          </p:grpSpPr>
          <p:pic>
            <p:nvPicPr>
              <p:cNvPr id="6" name="Picture 6" descr="ICMS-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9" y="754"/>
                <a:ext cx="4218" cy="3148"/>
              </a:xfrm>
              <a:prstGeom prst="rect">
                <a:avLst/>
              </a:prstGeom>
              <a:noFill/>
              <a:ln>
                <a:solidFill>
                  <a:schemeClr val="tx1"/>
                </a:solidFill>
              </a:ln>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0" y="3793"/>
                <a:ext cx="1620" cy="138"/>
              </a:xfrm>
              <a:prstGeom prst="rect">
                <a:avLst/>
              </a:prstGeom>
              <a:noFill/>
              <a:ln w="9525" algn="ctr">
                <a:solidFill>
                  <a:schemeClr val="tx1"/>
                </a:solidFill>
                <a:miter lim="800000"/>
                <a:headEnd/>
                <a:tailEnd/>
              </a:ln>
              <a:effectLst/>
            </p:spPr>
          </p:pic>
        </p:grpSp>
        <p:pic>
          <p:nvPicPr>
            <p:cNvPr id="5"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7" y="391"/>
              <a:ext cx="4263" cy="333"/>
            </a:xfrm>
            <a:prstGeom prst="rect">
              <a:avLst/>
            </a:prstGeom>
            <a:noFill/>
            <a:ln w="9525" algn="ctr">
              <a:solidFill>
                <a:schemeClr val="tx1"/>
              </a:solidFill>
              <a:miter lim="800000"/>
              <a:headEnd/>
              <a:tailEnd/>
            </a:ln>
            <a:effectLst/>
          </p:spPr>
        </p:pic>
      </p:grpSp>
      <p:sp>
        <p:nvSpPr>
          <p:cNvPr id="9" name="CasellaDiTesto 8"/>
          <p:cNvSpPr txBox="1"/>
          <p:nvPr/>
        </p:nvSpPr>
        <p:spPr>
          <a:xfrm>
            <a:off x="0" y="4005064"/>
            <a:ext cx="9144000" cy="1477328"/>
          </a:xfrm>
          <a:prstGeom prst="rect">
            <a:avLst/>
          </a:prstGeom>
          <a:noFill/>
        </p:spPr>
        <p:txBody>
          <a:bodyPr wrap="square" rtlCol="0">
            <a:spAutoFit/>
          </a:bodyPr>
          <a:lstStyle/>
          <a:p>
            <a:pPr algn="just"/>
            <a:r>
              <a:rPr lang="it-IT" b="1" dirty="0"/>
              <a:t> MICROZONAZIONE SISMICA</a:t>
            </a:r>
          </a:p>
          <a:p>
            <a:pPr algn="just"/>
            <a:r>
              <a:rPr lang="it-IT" dirty="0"/>
              <a:t>E’ la divisione di una porzione di territorio in aree (o microzone) più o meno piccole che hanno un comportamento sismico omogeneo, ovvero nelle quali le caratteristiche geologiche del sottosuolo e geomorfologiche possono o meno amplificare lo scuotimento sismico atteso per una quell’area.</a:t>
            </a:r>
          </a:p>
        </p:txBody>
      </p:sp>
      <p:sp>
        <p:nvSpPr>
          <p:cNvPr id="10" name="CasellaDiTesto 9"/>
          <p:cNvSpPr txBox="1"/>
          <p:nvPr/>
        </p:nvSpPr>
        <p:spPr>
          <a:xfrm>
            <a:off x="0" y="5589240"/>
            <a:ext cx="9062114" cy="1061829"/>
          </a:xfrm>
          <a:prstGeom prst="rect">
            <a:avLst/>
          </a:prstGeom>
          <a:noFill/>
        </p:spPr>
        <p:txBody>
          <a:bodyPr wrap="square" rtlCol="0">
            <a:spAutoFit/>
          </a:bodyPr>
          <a:lstStyle/>
          <a:p>
            <a:pPr algn="ctr"/>
            <a:r>
              <a:rPr lang="it-IT" altLang="it-IT" sz="1500" dirty="0"/>
              <a:t>Secondo gli ‘‘Indirizzi e criteri per la </a:t>
            </a:r>
            <a:r>
              <a:rPr lang="it-IT" altLang="it-IT" sz="1500" dirty="0" err="1"/>
              <a:t>microzonazione</a:t>
            </a:r>
            <a:r>
              <a:rPr lang="it-IT" altLang="it-IT" sz="1500" dirty="0"/>
              <a:t> sismica’’ attualmente in vigore in Italia, si definisce una </a:t>
            </a:r>
            <a:r>
              <a:rPr lang="it-IT" altLang="it-IT" sz="1500" b="1" dirty="0"/>
              <a:t>faglia ‘‘attiva e capace’’ </a:t>
            </a:r>
            <a:r>
              <a:rPr lang="it-IT" altLang="it-IT" sz="1500" dirty="0"/>
              <a:t>quella faglia </a:t>
            </a:r>
            <a:r>
              <a:rPr lang="it-IT" altLang="it-IT" sz="1500" b="1" dirty="0"/>
              <a:t>che presenta evidenze di scorrimento relativo tra due volumi di roccia/terreno avvenuto nel corso degli ultimi </a:t>
            </a:r>
            <a:r>
              <a:rPr lang="it-IT" altLang="it-IT" b="1" u="sng" dirty="0">
                <a:solidFill>
                  <a:srgbClr val="FF0000"/>
                </a:solidFill>
              </a:rPr>
              <a:t>40.000 ANNI</a:t>
            </a:r>
            <a:r>
              <a:rPr lang="it-IT" altLang="it-IT" sz="1500" b="1" dirty="0"/>
              <a:t>, per cui si presume che lo scorrimento possa ancora verificarsi.</a:t>
            </a:r>
            <a:endParaRPr lang="it-IT" sz="1500" dirty="0"/>
          </a:p>
        </p:txBody>
      </p:sp>
    </p:spTree>
    <p:extLst>
      <p:ext uri="{BB962C8B-B14F-4D97-AF65-F5344CB8AC3E}">
        <p14:creationId xmlns:p14="http://schemas.microsoft.com/office/powerpoint/2010/main" val="747160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02F8627-A7E8-8546-BC5B-81847C09599D}"/>
              </a:ext>
            </a:extLst>
          </p:cNvPr>
          <p:cNvSpPr>
            <a:spLocks noChangeArrowheads="1"/>
          </p:cNvSpPr>
          <p:nvPr/>
        </p:nvSpPr>
        <p:spPr bwMode="auto">
          <a:xfrm>
            <a:off x="1043608" y="548680"/>
            <a:ext cx="6667500" cy="614363"/>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1650" b="1" dirty="0">
                <a:latin typeface="+mn-lt"/>
                <a:cs typeface="Arial" panose="020B0604020202020204" pitchFamily="34" charset="0"/>
              </a:rPr>
              <a:t>Nel complesso, possiamo osservare la centralità del TEMPO nella discussione relativa al concetto di “attività”.</a:t>
            </a:r>
            <a:endParaRPr lang="it-IT" altLang="it-IT" sz="1650" b="1" dirty="0">
              <a:effectLst>
                <a:outerShdw blurRad="38100" dist="38100" dir="2700000" algn="tl">
                  <a:srgbClr val="000000"/>
                </a:outerShdw>
              </a:effectLst>
              <a:latin typeface="+mn-lt"/>
              <a:cs typeface="Arial" panose="020B0604020202020204" pitchFamily="34" charset="0"/>
            </a:endParaRPr>
          </a:p>
        </p:txBody>
      </p:sp>
      <p:sp>
        <p:nvSpPr>
          <p:cNvPr id="3" name="Rectangle 3">
            <a:extLst>
              <a:ext uri="{FF2B5EF4-FFF2-40B4-BE49-F238E27FC236}">
                <a16:creationId xmlns:a16="http://schemas.microsoft.com/office/drawing/2014/main" id="{575011BE-AE31-0F4D-8A71-6EE0ABC5FBA9}"/>
              </a:ext>
            </a:extLst>
          </p:cNvPr>
          <p:cNvSpPr>
            <a:spLocks noChangeArrowheads="1"/>
          </p:cNvSpPr>
          <p:nvPr/>
        </p:nvSpPr>
        <p:spPr bwMode="auto">
          <a:xfrm>
            <a:off x="1246585" y="1028701"/>
            <a:ext cx="6668690" cy="1231106"/>
          </a:xfrm>
          <a:prstGeom prst="rect">
            <a:avLst/>
          </a:prstGeom>
          <a:noFill/>
          <a:ln>
            <a:noFill/>
          </a:ln>
          <a:effectLst/>
        </p:spPr>
        <p:txBody>
          <a:bodyPr anchor="ct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defRPr/>
            </a:pPr>
            <a:r>
              <a:rPr lang="it-IT" altLang="it-IT" sz="1650" b="1" dirty="0">
                <a:latin typeface="+mn-lt"/>
                <a:cs typeface="Arial" panose="020B0604020202020204" pitchFamily="34" charset="0"/>
              </a:rPr>
              <a:t>Il “tempo” è il cardine del concetto di “attività” relativo alla tettonica, e di conseguenza è il cardine del concetto di “attività” riferito alle faglie.</a:t>
            </a:r>
            <a:endParaRPr lang="it-IT" altLang="it-IT" sz="1650" b="1" dirty="0">
              <a:effectLst>
                <a:outerShdw blurRad="38100" dist="38100" dir="2700000" algn="tl">
                  <a:srgbClr val="000000"/>
                </a:outerShdw>
              </a:effectLst>
              <a:latin typeface="+mn-lt"/>
              <a:cs typeface="Arial" panose="020B0604020202020204" pitchFamily="34" charset="0"/>
            </a:endParaRPr>
          </a:p>
        </p:txBody>
      </p:sp>
      <p:sp>
        <p:nvSpPr>
          <p:cNvPr id="4" name="CasellaDiTesto 3"/>
          <p:cNvSpPr txBox="1"/>
          <p:nvPr/>
        </p:nvSpPr>
        <p:spPr>
          <a:xfrm>
            <a:off x="335863" y="2019011"/>
            <a:ext cx="8526440" cy="1246495"/>
          </a:xfrm>
          <a:prstGeom prst="rect">
            <a:avLst/>
          </a:prstGeom>
          <a:noFill/>
        </p:spPr>
        <p:txBody>
          <a:bodyPr wrap="square" rtlCol="0">
            <a:spAutoFit/>
          </a:bodyPr>
          <a:lstStyle/>
          <a:p>
            <a:pPr algn="ctr"/>
            <a:r>
              <a:rPr lang="it-IT" b="1" dirty="0"/>
              <a:t>Negli studi di tettonica attiva, come in molti altri campi di interesse della Geologia, è chiaro da decenni in Italia come una delle domande fondamentali da porsi, cui risposta risulta elemento imprescindibile, sia il ‘‘</a:t>
            </a:r>
            <a:r>
              <a:rPr lang="it-IT" sz="2100" b="1" dirty="0">
                <a:solidFill>
                  <a:srgbClr val="FF0000"/>
                </a:solidFill>
              </a:rPr>
              <a:t>QUANDO</a:t>
            </a:r>
            <a:r>
              <a:rPr lang="it-IT" b="1" dirty="0"/>
              <a:t>’’</a:t>
            </a:r>
          </a:p>
        </p:txBody>
      </p:sp>
      <p:pic>
        <p:nvPicPr>
          <p:cNvPr id="5" name="Immagine 4" descr="Rosciolo.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915" y="3573016"/>
            <a:ext cx="3907631" cy="287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Stefano\Documents\BACKUP DOCUMENTI\LAVORO\CONCA SUBEQUANA-MEDIA VALLE ATERNO\Fotomosaico Trincee Castel d Ieri\Paret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43" t="11551" r="19367"/>
          <a:stretch/>
        </p:blipFill>
        <p:spPr bwMode="auto">
          <a:xfrm>
            <a:off x="4307941" y="3800224"/>
            <a:ext cx="4552015" cy="2293072"/>
          </a:xfrm>
          <a:prstGeom prst="rect">
            <a:avLst/>
          </a:prstGeom>
          <a:noFill/>
          <a:extLst>
            <a:ext uri="{909E8E84-426E-40DD-AFC4-6F175D3DCCD1}">
              <a14:hiddenFill xmlns:a14="http://schemas.microsoft.com/office/drawing/2010/main">
                <a:solidFill>
                  <a:srgbClr val="FFFFFF"/>
                </a:solidFill>
              </a14:hiddenFill>
            </a:ext>
          </a:extLst>
        </p:spPr>
      </p:pic>
      <p:sp>
        <p:nvSpPr>
          <p:cNvPr id="7" name="Figura a mano libera 6"/>
          <p:cNvSpPr/>
          <p:nvPr/>
        </p:nvSpPr>
        <p:spPr>
          <a:xfrm>
            <a:off x="1572051" y="3888779"/>
            <a:ext cx="870045" cy="2405418"/>
          </a:xfrm>
          <a:custGeom>
            <a:avLst/>
            <a:gdLst>
              <a:gd name="connsiteX0" fmla="*/ 1160060 w 1160060"/>
              <a:gd name="connsiteY0" fmla="*/ 0 h 3207224"/>
              <a:gd name="connsiteX1" fmla="*/ 1119117 w 1160060"/>
              <a:gd name="connsiteY1" fmla="*/ 600502 h 3207224"/>
              <a:gd name="connsiteX2" fmla="*/ 982639 w 1160060"/>
              <a:gd name="connsiteY2" fmla="*/ 1323833 h 3207224"/>
              <a:gd name="connsiteX3" fmla="*/ 832514 w 1160060"/>
              <a:gd name="connsiteY3" fmla="*/ 1951630 h 3207224"/>
              <a:gd name="connsiteX4" fmla="*/ 382138 w 1160060"/>
              <a:gd name="connsiteY4" fmla="*/ 2593075 h 3207224"/>
              <a:gd name="connsiteX5" fmla="*/ 0 w 1160060"/>
              <a:gd name="connsiteY5" fmla="*/ 3207224 h 320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060" h="3207224">
                <a:moveTo>
                  <a:pt x="1160060" y="0"/>
                </a:moveTo>
                <a:cubicBezTo>
                  <a:pt x="1154373" y="189931"/>
                  <a:pt x="1148687" y="379863"/>
                  <a:pt x="1119117" y="600502"/>
                </a:cubicBezTo>
                <a:cubicBezTo>
                  <a:pt x="1089547" y="821141"/>
                  <a:pt x="1030406" y="1098645"/>
                  <a:pt x="982639" y="1323833"/>
                </a:cubicBezTo>
                <a:cubicBezTo>
                  <a:pt x="934872" y="1549021"/>
                  <a:pt x="932597" y="1740090"/>
                  <a:pt x="832514" y="1951630"/>
                </a:cubicBezTo>
                <a:cubicBezTo>
                  <a:pt x="732431" y="2163170"/>
                  <a:pt x="520890" y="2383809"/>
                  <a:pt x="382138" y="2593075"/>
                </a:cubicBezTo>
                <a:cubicBezTo>
                  <a:pt x="243386" y="2802341"/>
                  <a:pt x="121693" y="3004782"/>
                  <a:pt x="0" y="320722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angle 7"/>
          <p:cNvSpPr>
            <a:spLocks noChangeArrowheads="1"/>
          </p:cNvSpPr>
          <p:nvPr/>
        </p:nvSpPr>
        <p:spPr bwMode="auto">
          <a:xfrm>
            <a:off x="190212" y="4733501"/>
            <a:ext cx="4041443" cy="5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eaLnBrk="1" hangingPunct="1">
              <a:spcBef>
                <a:spcPct val="20000"/>
              </a:spcBef>
              <a:buSzPct val="95000"/>
            </a:pPr>
            <a:r>
              <a:rPr lang="it-IT" altLang="it-IT" sz="2100" b="1" dirty="0">
                <a:latin typeface="+mn-lt"/>
                <a:cs typeface="Arial" pitchFamily="34" charset="0"/>
              </a:rPr>
              <a:t>Calcari mesozoici</a:t>
            </a:r>
          </a:p>
        </p:txBody>
      </p:sp>
      <p:sp>
        <p:nvSpPr>
          <p:cNvPr id="9" name="Figura a mano libera 8"/>
          <p:cNvSpPr/>
          <p:nvPr/>
        </p:nvSpPr>
        <p:spPr>
          <a:xfrm>
            <a:off x="4642797" y="3974233"/>
            <a:ext cx="1985750" cy="1883391"/>
          </a:xfrm>
          <a:custGeom>
            <a:avLst/>
            <a:gdLst>
              <a:gd name="connsiteX0" fmla="*/ 0 w 2647666"/>
              <a:gd name="connsiteY0" fmla="*/ 0 h 2511188"/>
              <a:gd name="connsiteX1" fmla="*/ 464024 w 2647666"/>
              <a:gd name="connsiteY1" fmla="*/ 545910 h 2511188"/>
              <a:gd name="connsiteX2" fmla="*/ 1310185 w 2647666"/>
              <a:gd name="connsiteY2" fmla="*/ 1378424 h 2511188"/>
              <a:gd name="connsiteX3" fmla="*/ 2647666 w 2647666"/>
              <a:gd name="connsiteY3" fmla="*/ 2511188 h 2511188"/>
            </a:gdLst>
            <a:ahLst/>
            <a:cxnLst>
              <a:cxn ang="0">
                <a:pos x="connsiteX0" y="connsiteY0"/>
              </a:cxn>
              <a:cxn ang="0">
                <a:pos x="connsiteX1" y="connsiteY1"/>
              </a:cxn>
              <a:cxn ang="0">
                <a:pos x="connsiteX2" y="connsiteY2"/>
              </a:cxn>
              <a:cxn ang="0">
                <a:pos x="connsiteX3" y="connsiteY3"/>
              </a:cxn>
            </a:cxnLst>
            <a:rect l="l" t="t" r="r" b="b"/>
            <a:pathLst>
              <a:path w="2647666" h="2511188">
                <a:moveTo>
                  <a:pt x="0" y="0"/>
                </a:moveTo>
                <a:cubicBezTo>
                  <a:pt x="122830" y="158086"/>
                  <a:pt x="245660" y="316173"/>
                  <a:pt x="464024" y="545910"/>
                </a:cubicBezTo>
                <a:cubicBezTo>
                  <a:pt x="682388" y="775647"/>
                  <a:pt x="946245" y="1050878"/>
                  <a:pt x="1310185" y="1378424"/>
                </a:cubicBezTo>
                <a:cubicBezTo>
                  <a:pt x="1674125" y="1705970"/>
                  <a:pt x="2160895" y="2108579"/>
                  <a:pt x="2647666" y="25111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igura a mano libera 9"/>
          <p:cNvSpPr/>
          <p:nvPr/>
        </p:nvSpPr>
        <p:spPr>
          <a:xfrm>
            <a:off x="6464773" y="4373430"/>
            <a:ext cx="245660" cy="1463723"/>
          </a:xfrm>
          <a:custGeom>
            <a:avLst/>
            <a:gdLst>
              <a:gd name="connsiteX0" fmla="*/ 327546 w 327546"/>
              <a:gd name="connsiteY0" fmla="*/ 1951630 h 1951630"/>
              <a:gd name="connsiteX1" fmla="*/ 177421 w 327546"/>
              <a:gd name="connsiteY1" fmla="*/ 1419367 h 1951630"/>
              <a:gd name="connsiteX2" fmla="*/ 95534 w 327546"/>
              <a:gd name="connsiteY2" fmla="*/ 982638 h 1951630"/>
              <a:gd name="connsiteX3" fmla="*/ 0 w 327546"/>
              <a:gd name="connsiteY3" fmla="*/ 0 h 1951630"/>
            </a:gdLst>
            <a:ahLst/>
            <a:cxnLst>
              <a:cxn ang="0">
                <a:pos x="connsiteX0" y="connsiteY0"/>
              </a:cxn>
              <a:cxn ang="0">
                <a:pos x="connsiteX1" y="connsiteY1"/>
              </a:cxn>
              <a:cxn ang="0">
                <a:pos x="connsiteX2" y="connsiteY2"/>
              </a:cxn>
              <a:cxn ang="0">
                <a:pos x="connsiteX3" y="connsiteY3"/>
              </a:cxn>
            </a:cxnLst>
            <a:rect l="l" t="t" r="r" b="b"/>
            <a:pathLst>
              <a:path w="327546" h="1951630">
                <a:moveTo>
                  <a:pt x="327546" y="1951630"/>
                </a:moveTo>
                <a:cubicBezTo>
                  <a:pt x="271818" y="1766248"/>
                  <a:pt x="216090" y="1580866"/>
                  <a:pt x="177421" y="1419367"/>
                </a:cubicBezTo>
                <a:cubicBezTo>
                  <a:pt x="138752" y="1257868"/>
                  <a:pt x="125104" y="1219199"/>
                  <a:pt x="95534" y="982638"/>
                </a:cubicBezTo>
                <a:cubicBezTo>
                  <a:pt x="65964" y="746077"/>
                  <a:pt x="32982" y="373038"/>
                  <a:pt x="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10"/>
          <p:cNvSpPr/>
          <p:nvPr/>
        </p:nvSpPr>
        <p:spPr>
          <a:xfrm>
            <a:off x="7211988" y="4496260"/>
            <a:ext cx="286604" cy="1361364"/>
          </a:xfrm>
          <a:custGeom>
            <a:avLst/>
            <a:gdLst>
              <a:gd name="connsiteX0" fmla="*/ 0 w 382138"/>
              <a:gd name="connsiteY0" fmla="*/ 1815152 h 1815152"/>
              <a:gd name="connsiteX1" fmla="*/ 95535 w 382138"/>
              <a:gd name="connsiteY1" fmla="*/ 1255594 h 1815152"/>
              <a:gd name="connsiteX2" fmla="*/ 313899 w 382138"/>
              <a:gd name="connsiteY2" fmla="*/ 423080 h 1815152"/>
              <a:gd name="connsiteX3" fmla="*/ 382138 w 382138"/>
              <a:gd name="connsiteY3" fmla="*/ 0 h 1815152"/>
            </a:gdLst>
            <a:ahLst/>
            <a:cxnLst>
              <a:cxn ang="0">
                <a:pos x="connsiteX0" y="connsiteY0"/>
              </a:cxn>
              <a:cxn ang="0">
                <a:pos x="connsiteX1" y="connsiteY1"/>
              </a:cxn>
              <a:cxn ang="0">
                <a:pos x="connsiteX2" y="connsiteY2"/>
              </a:cxn>
              <a:cxn ang="0">
                <a:pos x="connsiteX3" y="connsiteY3"/>
              </a:cxn>
            </a:cxnLst>
            <a:rect l="l" t="t" r="r" b="b"/>
            <a:pathLst>
              <a:path w="382138" h="1815152">
                <a:moveTo>
                  <a:pt x="0" y="1815152"/>
                </a:moveTo>
                <a:cubicBezTo>
                  <a:pt x="21609" y="1651379"/>
                  <a:pt x="43219" y="1487606"/>
                  <a:pt x="95535" y="1255594"/>
                </a:cubicBezTo>
                <a:cubicBezTo>
                  <a:pt x="147851" y="1023582"/>
                  <a:pt x="266132" y="632346"/>
                  <a:pt x="313899" y="423080"/>
                </a:cubicBezTo>
                <a:cubicBezTo>
                  <a:pt x="361666" y="213814"/>
                  <a:pt x="371902" y="106907"/>
                  <a:pt x="3821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11"/>
          <p:cNvSpPr/>
          <p:nvPr/>
        </p:nvSpPr>
        <p:spPr>
          <a:xfrm>
            <a:off x="8133212" y="4537204"/>
            <a:ext cx="419669" cy="1228298"/>
          </a:xfrm>
          <a:custGeom>
            <a:avLst/>
            <a:gdLst>
              <a:gd name="connsiteX0" fmla="*/ 0 w 559558"/>
              <a:gd name="connsiteY0" fmla="*/ 1637731 h 1637731"/>
              <a:gd name="connsiteX1" fmla="*/ 232012 w 559558"/>
              <a:gd name="connsiteY1" fmla="*/ 1269242 h 1637731"/>
              <a:gd name="connsiteX2" fmla="*/ 313898 w 559558"/>
              <a:gd name="connsiteY2" fmla="*/ 982639 h 1637731"/>
              <a:gd name="connsiteX3" fmla="*/ 559558 w 559558"/>
              <a:gd name="connsiteY3" fmla="*/ 0 h 1637731"/>
            </a:gdLst>
            <a:ahLst/>
            <a:cxnLst>
              <a:cxn ang="0">
                <a:pos x="connsiteX0" y="connsiteY0"/>
              </a:cxn>
              <a:cxn ang="0">
                <a:pos x="connsiteX1" y="connsiteY1"/>
              </a:cxn>
              <a:cxn ang="0">
                <a:pos x="connsiteX2" y="connsiteY2"/>
              </a:cxn>
              <a:cxn ang="0">
                <a:pos x="connsiteX3" y="connsiteY3"/>
              </a:cxn>
            </a:cxnLst>
            <a:rect l="l" t="t" r="r" b="b"/>
            <a:pathLst>
              <a:path w="559558" h="1637731">
                <a:moveTo>
                  <a:pt x="0" y="1637731"/>
                </a:moveTo>
                <a:cubicBezTo>
                  <a:pt x="89848" y="1508077"/>
                  <a:pt x="179696" y="1378424"/>
                  <a:pt x="232012" y="1269242"/>
                </a:cubicBezTo>
                <a:cubicBezTo>
                  <a:pt x="284328" y="1160060"/>
                  <a:pt x="259307" y="1194179"/>
                  <a:pt x="313898" y="982639"/>
                </a:cubicBezTo>
                <a:cubicBezTo>
                  <a:pt x="368489" y="771099"/>
                  <a:pt x="559558" y="0"/>
                  <a:pt x="55955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7"/>
          <p:cNvSpPr>
            <a:spLocks noChangeArrowheads="1"/>
          </p:cNvSpPr>
          <p:nvPr/>
        </p:nvSpPr>
        <p:spPr bwMode="auto">
          <a:xfrm>
            <a:off x="5741442" y="3998403"/>
            <a:ext cx="3077571" cy="569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eaLnBrk="1" hangingPunct="1">
              <a:spcBef>
                <a:spcPct val="20000"/>
              </a:spcBef>
              <a:buSzPct val="95000"/>
            </a:pPr>
            <a:r>
              <a:rPr lang="it-IT" altLang="it-IT" sz="2100" b="1" dirty="0">
                <a:solidFill>
                  <a:schemeClr val="bg1"/>
                </a:solidFill>
                <a:latin typeface="+mn-lt"/>
                <a:cs typeface="Arial" pitchFamily="34" charset="0"/>
              </a:rPr>
              <a:t>Depositi di età romana</a:t>
            </a:r>
          </a:p>
        </p:txBody>
      </p:sp>
      <p:sp>
        <p:nvSpPr>
          <p:cNvPr id="14" name="Figura a mano libera 13"/>
          <p:cNvSpPr/>
          <p:nvPr/>
        </p:nvSpPr>
        <p:spPr>
          <a:xfrm>
            <a:off x="5471900" y="4752154"/>
            <a:ext cx="325852" cy="269313"/>
          </a:xfrm>
          <a:custGeom>
            <a:avLst/>
            <a:gdLst>
              <a:gd name="connsiteX0" fmla="*/ 0 w 434469"/>
              <a:gd name="connsiteY0" fmla="*/ 0 h 359084"/>
              <a:gd name="connsiteX1" fmla="*/ 409433 w 434469"/>
              <a:gd name="connsiteY1" fmla="*/ 354842 h 359084"/>
              <a:gd name="connsiteX2" fmla="*/ 354841 w 434469"/>
              <a:gd name="connsiteY2" fmla="*/ 163773 h 359084"/>
            </a:gdLst>
            <a:ahLst/>
            <a:cxnLst>
              <a:cxn ang="0">
                <a:pos x="connsiteX0" y="connsiteY0"/>
              </a:cxn>
              <a:cxn ang="0">
                <a:pos x="connsiteX1" y="connsiteY1"/>
              </a:cxn>
              <a:cxn ang="0">
                <a:pos x="connsiteX2" y="connsiteY2"/>
              </a:cxn>
            </a:cxnLst>
            <a:rect l="l" t="t" r="r" b="b"/>
            <a:pathLst>
              <a:path w="434469" h="359084">
                <a:moveTo>
                  <a:pt x="0" y="0"/>
                </a:moveTo>
                <a:cubicBezTo>
                  <a:pt x="175146" y="163773"/>
                  <a:pt x="350293" y="327546"/>
                  <a:pt x="409433" y="354842"/>
                </a:cubicBezTo>
                <a:cubicBezTo>
                  <a:pt x="468573" y="382138"/>
                  <a:pt x="411707" y="272955"/>
                  <a:pt x="354841" y="16377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igura a mano libera 14"/>
          <p:cNvSpPr/>
          <p:nvPr/>
        </p:nvSpPr>
        <p:spPr>
          <a:xfrm rot="2288471">
            <a:off x="6527896" y="5265652"/>
            <a:ext cx="325852" cy="269313"/>
          </a:xfrm>
          <a:custGeom>
            <a:avLst/>
            <a:gdLst>
              <a:gd name="connsiteX0" fmla="*/ 0 w 434469"/>
              <a:gd name="connsiteY0" fmla="*/ 0 h 359084"/>
              <a:gd name="connsiteX1" fmla="*/ 409433 w 434469"/>
              <a:gd name="connsiteY1" fmla="*/ 354842 h 359084"/>
              <a:gd name="connsiteX2" fmla="*/ 354841 w 434469"/>
              <a:gd name="connsiteY2" fmla="*/ 163773 h 359084"/>
            </a:gdLst>
            <a:ahLst/>
            <a:cxnLst>
              <a:cxn ang="0">
                <a:pos x="connsiteX0" y="connsiteY0"/>
              </a:cxn>
              <a:cxn ang="0">
                <a:pos x="connsiteX1" y="connsiteY1"/>
              </a:cxn>
              <a:cxn ang="0">
                <a:pos x="connsiteX2" y="connsiteY2"/>
              </a:cxn>
            </a:cxnLst>
            <a:rect l="l" t="t" r="r" b="b"/>
            <a:pathLst>
              <a:path w="434469" h="359084">
                <a:moveTo>
                  <a:pt x="0" y="0"/>
                </a:moveTo>
                <a:cubicBezTo>
                  <a:pt x="175146" y="163773"/>
                  <a:pt x="350293" y="327546"/>
                  <a:pt x="409433" y="354842"/>
                </a:cubicBezTo>
                <a:cubicBezTo>
                  <a:pt x="468573" y="382138"/>
                  <a:pt x="411707" y="272955"/>
                  <a:pt x="354841" y="16377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igura a mano libera 15"/>
          <p:cNvSpPr/>
          <p:nvPr/>
        </p:nvSpPr>
        <p:spPr>
          <a:xfrm rot="3285230">
            <a:off x="7297288" y="5072876"/>
            <a:ext cx="325852" cy="269313"/>
          </a:xfrm>
          <a:custGeom>
            <a:avLst/>
            <a:gdLst>
              <a:gd name="connsiteX0" fmla="*/ 0 w 434469"/>
              <a:gd name="connsiteY0" fmla="*/ 0 h 359084"/>
              <a:gd name="connsiteX1" fmla="*/ 409433 w 434469"/>
              <a:gd name="connsiteY1" fmla="*/ 354842 h 359084"/>
              <a:gd name="connsiteX2" fmla="*/ 354841 w 434469"/>
              <a:gd name="connsiteY2" fmla="*/ 163773 h 359084"/>
            </a:gdLst>
            <a:ahLst/>
            <a:cxnLst>
              <a:cxn ang="0">
                <a:pos x="connsiteX0" y="connsiteY0"/>
              </a:cxn>
              <a:cxn ang="0">
                <a:pos x="connsiteX1" y="connsiteY1"/>
              </a:cxn>
              <a:cxn ang="0">
                <a:pos x="connsiteX2" y="connsiteY2"/>
              </a:cxn>
            </a:cxnLst>
            <a:rect l="l" t="t" r="r" b="b"/>
            <a:pathLst>
              <a:path w="434469" h="359084">
                <a:moveTo>
                  <a:pt x="0" y="0"/>
                </a:moveTo>
                <a:cubicBezTo>
                  <a:pt x="175146" y="163773"/>
                  <a:pt x="350293" y="327546"/>
                  <a:pt x="409433" y="354842"/>
                </a:cubicBezTo>
                <a:cubicBezTo>
                  <a:pt x="468573" y="382138"/>
                  <a:pt x="411707" y="272955"/>
                  <a:pt x="354841" y="16377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igura a mano libera 16"/>
          <p:cNvSpPr/>
          <p:nvPr/>
        </p:nvSpPr>
        <p:spPr>
          <a:xfrm rot="20221949" flipH="1">
            <a:off x="8046208" y="5350949"/>
            <a:ext cx="325852" cy="269313"/>
          </a:xfrm>
          <a:custGeom>
            <a:avLst/>
            <a:gdLst>
              <a:gd name="connsiteX0" fmla="*/ 0 w 434469"/>
              <a:gd name="connsiteY0" fmla="*/ 0 h 359084"/>
              <a:gd name="connsiteX1" fmla="*/ 409433 w 434469"/>
              <a:gd name="connsiteY1" fmla="*/ 354842 h 359084"/>
              <a:gd name="connsiteX2" fmla="*/ 354841 w 434469"/>
              <a:gd name="connsiteY2" fmla="*/ 163773 h 359084"/>
            </a:gdLst>
            <a:ahLst/>
            <a:cxnLst>
              <a:cxn ang="0">
                <a:pos x="connsiteX0" y="connsiteY0"/>
              </a:cxn>
              <a:cxn ang="0">
                <a:pos x="connsiteX1" y="connsiteY1"/>
              </a:cxn>
              <a:cxn ang="0">
                <a:pos x="connsiteX2" y="connsiteY2"/>
              </a:cxn>
            </a:cxnLst>
            <a:rect l="l" t="t" r="r" b="b"/>
            <a:pathLst>
              <a:path w="434469" h="359084">
                <a:moveTo>
                  <a:pt x="0" y="0"/>
                </a:moveTo>
                <a:cubicBezTo>
                  <a:pt x="175146" y="163773"/>
                  <a:pt x="350293" y="327546"/>
                  <a:pt x="409433" y="354842"/>
                </a:cubicBezTo>
                <a:cubicBezTo>
                  <a:pt x="468573" y="382138"/>
                  <a:pt x="411707" y="272955"/>
                  <a:pt x="354841" y="16377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igura a mano libera 18"/>
          <p:cNvSpPr/>
          <p:nvPr/>
        </p:nvSpPr>
        <p:spPr>
          <a:xfrm>
            <a:off x="4774981" y="3970525"/>
            <a:ext cx="591207" cy="236483"/>
          </a:xfrm>
          <a:custGeom>
            <a:avLst/>
            <a:gdLst>
              <a:gd name="connsiteX0" fmla="*/ 0 w 788276"/>
              <a:gd name="connsiteY0" fmla="*/ 0 h 315310"/>
              <a:gd name="connsiteX1" fmla="*/ 409904 w 788276"/>
              <a:gd name="connsiteY1" fmla="*/ 173420 h 315310"/>
              <a:gd name="connsiteX2" fmla="*/ 788276 w 788276"/>
              <a:gd name="connsiteY2" fmla="*/ 315310 h 315310"/>
            </a:gdLst>
            <a:ahLst/>
            <a:cxnLst>
              <a:cxn ang="0">
                <a:pos x="connsiteX0" y="connsiteY0"/>
              </a:cxn>
              <a:cxn ang="0">
                <a:pos x="connsiteX1" y="connsiteY1"/>
              </a:cxn>
              <a:cxn ang="0">
                <a:pos x="connsiteX2" y="connsiteY2"/>
              </a:cxn>
            </a:cxnLst>
            <a:rect l="l" t="t" r="r" b="b"/>
            <a:pathLst>
              <a:path w="788276" h="315310">
                <a:moveTo>
                  <a:pt x="0" y="0"/>
                </a:moveTo>
                <a:cubicBezTo>
                  <a:pt x="139262" y="60434"/>
                  <a:pt x="278525" y="120868"/>
                  <a:pt x="409904" y="173420"/>
                </a:cubicBezTo>
                <a:cubicBezTo>
                  <a:pt x="541283" y="225972"/>
                  <a:pt x="664779" y="270641"/>
                  <a:pt x="788276" y="31531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igura a mano libera 19"/>
          <p:cNvSpPr/>
          <p:nvPr/>
        </p:nvSpPr>
        <p:spPr>
          <a:xfrm>
            <a:off x="5271595" y="4183360"/>
            <a:ext cx="82769" cy="378373"/>
          </a:xfrm>
          <a:custGeom>
            <a:avLst/>
            <a:gdLst>
              <a:gd name="connsiteX0" fmla="*/ 110359 w 110359"/>
              <a:gd name="connsiteY0" fmla="*/ 0 h 504497"/>
              <a:gd name="connsiteX1" fmla="*/ 47297 w 110359"/>
              <a:gd name="connsiteY1" fmla="*/ 394138 h 504497"/>
              <a:gd name="connsiteX2" fmla="*/ 0 w 110359"/>
              <a:gd name="connsiteY2" fmla="*/ 504497 h 504497"/>
            </a:gdLst>
            <a:ahLst/>
            <a:cxnLst>
              <a:cxn ang="0">
                <a:pos x="connsiteX0" y="connsiteY0"/>
              </a:cxn>
              <a:cxn ang="0">
                <a:pos x="connsiteX1" y="connsiteY1"/>
              </a:cxn>
              <a:cxn ang="0">
                <a:pos x="connsiteX2" y="connsiteY2"/>
              </a:cxn>
            </a:cxnLst>
            <a:rect l="l" t="t" r="r" b="b"/>
            <a:pathLst>
              <a:path w="110359" h="504497">
                <a:moveTo>
                  <a:pt x="110359" y="0"/>
                </a:moveTo>
                <a:cubicBezTo>
                  <a:pt x="88024" y="155027"/>
                  <a:pt x="65690" y="310055"/>
                  <a:pt x="47297" y="394138"/>
                </a:cubicBezTo>
                <a:cubicBezTo>
                  <a:pt x="28904" y="478221"/>
                  <a:pt x="14452" y="491359"/>
                  <a:pt x="0" y="50449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20"/>
          <p:cNvSpPr/>
          <p:nvPr/>
        </p:nvSpPr>
        <p:spPr>
          <a:xfrm>
            <a:off x="5409542" y="4380429"/>
            <a:ext cx="1020818" cy="86711"/>
          </a:xfrm>
          <a:custGeom>
            <a:avLst/>
            <a:gdLst>
              <a:gd name="connsiteX0" fmla="*/ 0 w 788276"/>
              <a:gd name="connsiteY0" fmla="*/ 0 h 315310"/>
              <a:gd name="connsiteX1" fmla="*/ 409904 w 788276"/>
              <a:gd name="connsiteY1" fmla="*/ 173420 h 315310"/>
              <a:gd name="connsiteX2" fmla="*/ 788276 w 788276"/>
              <a:gd name="connsiteY2" fmla="*/ 315310 h 315310"/>
            </a:gdLst>
            <a:ahLst/>
            <a:cxnLst>
              <a:cxn ang="0">
                <a:pos x="connsiteX0" y="connsiteY0"/>
              </a:cxn>
              <a:cxn ang="0">
                <a:pos x="connsiteX1" y="connsiteY1"/>
              </a:cxn>
              <a:cxn ang="0">
                <a:pos x="connsiteX2" y="connsiteY2"/>
              </a:cxn>
            </a:cxnLst>
            <a:rect l="l" t="t" r="r" b="b"/>
            <a:pathLst>
              <a:path w="788276" h="315310">
                <a:moveTo>
                  <a:pt x="0" y="0"/>
                </a:moveTo>
                <a:cubicBezTo>
                  <a:pt x="139262" y="60434"/>
                  <a:pt x="278525" y="120868"/>
                  <a:pt x="409904" y="173420"/>
                </a:cubicBezTo>
                <a:cubicBezTo>
                  <a:pt x="541283" y="225972"/>
                  <a:pt x="664779" y="270641"/>
                  <a:pt x="788276" y="31531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igura a mano libera 21"/>
          <p:cNvSpPr/>
          <p:nvPr/>
        </p:nvSpPr>
        <p:spPr>
          <a:xfrm>
            <a:off x="6493420" y="4672092"/>
            <a:ext cx="965642" cy="67003"/>
          </a:xfrm>
          <a:custGeom>
            <a:avLst/>
            <a:gdLst>
              <a:gd name="connsiteX0" fmla="*/ 0 w 788276"/>
              <a:gd name="connsiteY0" fmla="*/ 0 h 315310"/>
              <a:gd name="connsiteX1" fmla="*/ 409904 w 788276"/>
              <a:gd name="connsiteY1" fmla="*/ 173420 h 315310"/>
              <a:gd name="connsiteX2" fmla="*/ 788276 w 788276"/>
              <a:gd name="connsiteY2" fmla="*/ 315310 h 315310"/>
            </a:gdLst>
            <a:ahLst/>
            <a:cxnLst>
              <a:cxn ang="0">
                <a:pos x="connsiteX0" y="connsiteY0"/>
              </a:cxn>
              <a:cxn ang="0">
                <a:pos x="connsiteX1" y="connsiteY1"/>
              </a:cxn>
              <a:cxn ang="0">
                <a:pos x="connsiteX2" y="connsiteY2"/>
              </a:cxn>
            </a:cxnLst>
            <a:rect l="l" t="t" r="r" b="b"/>
            <a:pathLst>
              <a:path w="788276" h="315310">
                <a:moveTo>
                  <a:pt x="0" y="0"/>
                </a:moveTo>
                <a:cubicBezTo>
                  <a:pt x="139262" y="60434"/>
                  <a:pt x="278525" y="120868"/>
                  <a:pt x="409904" y="173420"/>
                </a:cubicBezTo>
                <a:cubicBezTo>
                  <a:pt x="541283" y="225972"/>
                  <a:pt x="664779" y="270641"/>
                  <a:pt x="788276" y="31531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igura a mano libera 22"/>
          <p:cNvSpPr/>
          <p:nvPr/>
        </p:nvSpPr>
        <p:spPr>
          <a:xfrm>
            <a:off x="7423584" y="5011050"/>
            <a:ext cx="934111" cy="118241"/>
          </a:xfrm>
          <a:custGeom>
            <a:avLst/>
            <a:gdLst>
              <a:gd name="connsiteX0" fmla="*/ 0 w 788276"/>
              <a:gd name="connsiteY0" fmla="*/ 0 h 315310"/>
              <a:gd name="connsiteX1" fmla="*/ 409904 w 788276"/>
              <a:gd name="connsiteY1" fmla="*/ 173420 h 315310"/>
              <a:gd name="connsiteX2" fmla="*/ 788276 w 788276"/>
              <a:gd name="connsiteY2" fmla="*/ 315310 h 315310"/>
            </a:gdLst>
            <a:ahLst/>
            <a:cxnLst>
              <a:cxn ang="0">
                <a:pos x="connsiteX0" y="connsiteY0"/>
              </a:cxn>
              <a:cxn ang="0">
                <a:pos x="connsiteX1" y="connsiteY1"/>
              </a:cxn>
              <a:cxn ang="0">
                <a:pos x="connsiteX2" y="connsiteY2"/>
              </a:cxn>
            </a:cxnLst>
            <a:rect l="l" t="t" r="r" b="b"/>
            <a:pathLst>
              <a:path w="788276" h="315310">
                <a:moveTo>
                  <a:pt x="0" y="0"/>
                </a:moveTo>
                <a:cubicBezTo>
                  <a:pt x="139262" y="60434"/>
                  <a:pt x="278525" y="120868"/>
                  <a:pt x="409904" y="173420"/>
                </a:cubicBezTo>
                <a:cubicBezTo>
                  <a:pt x="541283" y="225972"/>
                  <a:pt x="664779" y="270641"/>
                  <a:pt x="788276" y="31531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igura a mano libera 23"/>
          <p:cNvSpPr/>
          <p:nvPr/>
        </p:nvSpPr>
        <p:spPr>
          <a:xfrm>
            <a:off x="8531111" y="4877044"/>
            <a:ext cx="323199" cy="34289"/>
          </a:xfrm>
          <a:custGeom>
            <a:avLst/>
            <a:gdLst>
              <a:gd name="connsiteX0" fmla="*/ 0 w 788276"/>
              <a:gd name="connsiteY0" fmla="*/ 0 h 315310"/>
              <a:gd name="connsiteX1" fmla="*/ 409904 w 788276"/>
              <a:gd name="connsiteY1" fmla="*/ 173420 h 315310"/>
              <a:gd name="connsiteX2" fmla="*/ 788276 w 788276"/>
              <a:gd name="connsiteY2" fmla="*/ 315310 h 315310"/>
            </a:gdLst>
            <a:ahLst/>
            <a:cxnLst>
              <a:cxn ang="0">
                <a:pos x="connsiteX0" y="connsiteY0"/>
              </a:cxn>
              <a:cxn ang="0">
                <a:pos x="connsiteX1" y="connsiteY1"/>
              </a:cxn>
              <a:cxn ang="0">
                <a:pos x="connsiteX2" y="connsiteY2"/>
              </a:cxn>
            </a:cxnLst>
            <a:rect l="l" t="t" r="r" b="b"/>
            <a:pathLst>
              <a:path w="788276" h="315310">
                <a:moveTo>
                  <a:pt x="0" y="0"/>
                </a:moveTo>
                <a:cubicBezTo>
                  <a:pt x="139262" y="60434"/>
                  <a:pt x="278525" y="120868"/>
                  <a:pt x="409904" y="173420"/>
                </a:cubicBezTo>
                <a:cubicBezTo>
                  <a:pt x="541283" y="225972"/>
                  <a:pt x="664779" y="270641"/>
                  <a:pt x="788276" y="31531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0284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4" grpId="0" animBg="1"/>
      <p:bldP spid="15" grpId="0" animBg="1"/>
      <p:bldP spid="16" grpId="0" animBg="1"/>
      <p:bldP spid="17" grpId="0" animBg="1"/>
      <p:bldP spid="19" grpId="0" animBg="1"/>
      <p:bldP spid="20" grpId="0" animBg="1"/>
      <p:bldP spid="21" grpId="0" animBg="1"/>
      <p:bldP spid="22" grpId="0" animBg="1"/>
      <p:bldP spid="23" grpId="0" animBg="1"/>
      <p:bldP spid="24" grpId="0" animBg="1"/>
    </p:bldLst>
  </p:timing>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0</TotalTime>
  <Words>2141</Words>
  <Application>Microsoft Office PowerPoint</Application>
  <PresentationFormat>Presentazione su schermo (4:3)</PresentationFormat>
  <Paragraphs>127</Paragraphs>
  <Slides>35</Slides>
  <Notes>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35</vt:i4>
      </vt:variant>
    </vt:vector>
  </HeadingPairs>
  <TitlesOfParts>
    <vt:vector size="42" baseType="lpstr">
      <vt:lpstr>Arial</vt:lpstr>
      <vt:lpstr>Calibri</vt:lpstr>
      <vt:lpstr>Trebuchet MS</vt:lpstr>
      <vt:lpstr>Verdana</vt:lpstr>
      <vt:lpstr>Wingdings</vt:lpstr>
      <vt:lpstr>Wingdings 3</vt:lpstr>
      <vt:lpstr>Sfaccettatura</vt:lpstr>
      <vt:lpstr>Approccio metodologico per la definizione di una faglia attiva e capace come espressione superficiale di una sorgente sismogenetica:  il caso della faglia di Leonessa, Appennino centrale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fiera</dc:creator>
  <cp:lastModifiedBy>Admin</cp:lastModifiedBy>
  <cp:revision>74</cp:revision>
  <dcterms:created xsi:type="dcterms:W3CDTF">2016-04-13T08:16:59Z</dcterms:created>
  <dcterms:modified xsi:type="dcterms:W3CDTF">2022-09-28T13:47:48Z</dcterms:modified>
</cp:coreProperties>
</file>